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431" r:id="rId2"/>
    <p:sldId id="513" r:id="rId3"/>
    <p:sldId id="532" r:id="rId4"/>
    <p:sldId id="533" r:id="rId5"/>
    <p:sldId id="534" r:id="rId6"/>
    <p:sldId id="535" r:id="rId7"/>
    <p:sldId id="536" r:id="rId8"/>
    <p:sldId id="537" r:id="rId9"/>
    <p:sldId id="538" r:id="rId10"/>
    <p:sldId id="539" r:id="rId11"/>
    <p:sldId id="540" r:id="rId12"/>
    <p:sldId id="541" r:id="rId13"/>
    <p:sldId id="542" r:id="rId14"/>
    <p:sldId id="543" r:id="rId15"/>
    <p:sldId id="567" r:id="rId16"/>
    <p:sldId id="569" r:id="rId17"/>
    <p:sldId id="544" r:id="rId18"/>
    <p:sldId id="577" r:id="rId19"/>
    <p:sldId id="545" r:id="rId20"/>
    <p:sldId id="546" r:id="rId21"/>
    <p:sldId id="573" r:id="rId22"/>
    <p:sldId id="547" r:id="rId23"/>
    <p:sldId id="575" r:id="rId24"/>
    <p:sldId id="548" r:id="rId25"/>
    <p:sldId id="552" r:id="rId26"/>
    <p:sldId id="579" r:id="rId27"/>
    <p:sldId id="553" r:id="rId28"/>
    <p:sldId id="554" r:id="rId29"/>
    <p:sldId id="557" r:id="rId30"/>
    <p:sldId id="581" r:id="rId31"/>
    <p:sldId id="571" r:id="rId32"/>
    <p:sldId id="558" r:id="rId33"/>
    <p:sldId id="562" r:id="rId34"/>
    <p:sldId id="563" r:id="rId35"/>
    <p:sldId id="564" r:id="rId36"/>
    <p:sldId id="565" r:id="rId3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38" autoAdjust="0"/>
    <p:restoredTop sz="86389" autoAdjust="0"/>
  </p:normalViewPr>
  <p:slideViewPr>
    <p:cSldViewPr>
      <p:cViewPr>
        <p:scale>
          <a:sx n="89" d="100"/>
          <a:sy n="89" d="100"/>
        </p:scale>
        <p:origin x="-510" y="-60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F9E7294-8085-465F-A366-0D0256C0FE9E}" type="doc">
      <dgm:prSet loTypeId="urn:microsoft.com/office/officeart/2005/8/layout/hProcess4" loCatId="process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EB50AAD7-33B0-40E3-A83E-7A1C390AC8ED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община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E62B9B68-D07B-475D-AF11-53DD94CEA3C2}" type="parTrans" cxnId="{EAEF5E4E-4451-4A9A-A978-381B4178E59B}">
      <dgm:prSet/>
      <dgm:spPr/>
      <dgm:t>
        <a:bodyPr/>
        <a:lstStyle/>
        <a:p>
          <a:endParaRPr lang="ru-RU"/>
        </a:p>
      </dgm:t>
    </dgm:pt>
    <dgm:pt modelId="{6C63AE52-EE8B-4888-A674-9DEBFE45F3D0}" type="sibTrans" cxnId="{EAEF5E4E-4451-4A9A-A978-381B4178E59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ACE57B4B-6EDF-48CA-9D08-1ED3F9FEF825}">
      <dgm:prSet phldrT="[Текст]" custT="1"/>
      <dgm:spPr/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Совместно работают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9435A8C-3FA5-4CBC-9C67-4B3C9094ACD1}" type="parTrans" cxnId="{B36124DB-61D9-47C9-8453-3FED931269F3}">
      <dgm:prSet/>
      <dgm:spPr/>
      <dgm:t>
        <a:bodyPr/>
        <a:lstStyle/>
        <a:p>
          <a:endParaRPr lang="ru-RU"/>
        </a:p>
      </dgm:t>
    </dgm:pt>
    <dgm:pt modelId="{E6ED8326-4B2A-4BD3-B3E1-2017BB178ADE}" type="sibTrans" cxnId="{B36124DB-61D9-47C9-8453-3FED931269F3}">
      <dgm:prSet/>
      <dgm:spPr/>
      <dgm:t>
        <a:bodyPr/>
        <a:lstStyle/>
        <a:p>
          <a:endParaRPr lang="ru-RU"/>
        </a:p>
      </dgm:t>
    </dgm:pt>
    <dgm:pt modelId="{ED7FEFF9-8D4F-43B1-BF64-9C67D8C53414}">
      <dgm:prSet phldrT="[Текст]" custT="1"/>
      <dgm:spPr/>
      <dgm:t>
        <a:bodyPr/>
        <a:lstStyle/>
        <a:p>
          <a:pPr algn="ctr"/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Делят урожай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1E6F955-5B2E-44BA-8540-1D8AA0F67B92}" type="parTrans" cxnId="{6AEDED39-90A9-4130-B455-7C79F6B6DB8B}">
      <dgm:prSet/>
      <dgm:spPr/>
      <dgm:t>
        <a:bodyPr/>
        <a:lstStyle/>
        <a:p>
          <a:endParaRPr lang="ru-RU"/>
        </a:p>
      </dgm:t>
    </dgm:pt>
    <dgm:pt modelId="{1E548A87-BBF3-4DE6-8698-0A7F44FD9C7B}" type="sibTrans" cxnId="{6AEDED39-90A9-4130-B455-7C79F6B6DB8B}">
      <dgm:prSet/>
      <dgm:spPr/>
      <dgm:t>
        <a:bodyPr/>
        <a:lstStyle/>
        <a:p>
          <a:endParaRPr lang="ru-RU"/>
        </a:p>
      </dgm:t>
    </dgm:pt>
    <dgm:pt modelId="{8A5B0197-1F08-4674-A8C0-7F1E39475001}">
      <dgm:prSet phldrT="[Текст]"/>
      <dgm:spPr/>
      <dgm:t>
        <a:bodyPr/>
        <a:lstStyle/>
        <a:p>
          <a:r>
            <a:rPr lang="ru-RU" dirty="0" smtClean="0"/>
            <a:t>община</a:t>
          </a:r>
          <a:endParaRPr lang="ru-RU" dirty="0"/>
        </a:p>
      </dgm:t>
    </dgm:pt>
    <dgm:pt modelId="{4DD3311C-DDE4-4D8B-BDEA-E47F88026A08}" type="parTrans" cxnId="{0FD84140-F72A-4CCA-99D6-E9265318151A}">
      <dgm:prSet/>
      <dgm:spPr/>
      <dgm:t>
        <a:bodyPr/>
        <a:lstStyle/>
        <a:p>
          <a:endParaRPr lang="ru-RU"/>
        </a:p>
      </dgm:t>
    </dgm:pt>
    <dgm:pt modelId="{2A9FCC89-2C9D-432D-AFC6-4B8D4FF76416}" type="sibTrans" cxnId="{0FD84140-F72A-4CCA-99D6-E9265318151A}">
      <dgm:prSet/>
      <dgm:spPr/>
      <dgm:t>
        <a:bodyPr/>
        <a:lstStyle/>
        <a:p>
          <a:endParaRPr lang="ru-RU"/>
        </a:p>
      </dgm:t>
    </dgm:pt>
    <dgm:pt modelId="{4E6E1B2C-5A2B-44E0-8ABD-8ABF0EC0AAB8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Совместные праздники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0DAE91B-6667-4413-AF77-B2CD5AD47020}" type="parTrans" cxnId="{417F439B-D602-4054-ABC7-9D26EDA256C5}">
      <dgm:prSet/>
      <dgm:spPr/>
      <dgm:t>
        <a:bodyPr/>
        <a:lstStyle/>
        <a:p>
          <a:endParaRPr lang="ru-RU"/>
        </a:p>
      </dgm:t>
    </dgm:pt>
    <dgm:pt modelId="{4282D12E-C4EC-4933-AC21-40E6E7338C24}" type="sibTrans" cxnId="{417F439B-D602-4054-ABC7-9D26EDA256C5}">
      <dgm:prSet/>
      <dgm:spPr/>
      <dgm:t>
        <a:bodyPr/>
        <a:lstStyle/>
        <a:p>
          <a:endParaRPr lang="ru-RU"/>
        </a:p>
      </dgm:t>
    </dgm:pt>
    <dgm:pt modelId="{EFCDEF15-D885-4275-86CD-4D38729675E4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Одни обычаи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D2E464E-0592-4A84-80E8-F9056D4C11F7}" type="parTrans" cxnId="{9B11D172-508E-44EB-B20F-0E7D8364A492}">
      <dgm:prSet/>
      <dgm:spPr/>
      <dgm:t>
        <a:bodyPr/>
        <a:lstStyle/>
        <a:p>
          <a:endParaRPr lang="ru-RU"/>
        </a:p>
      </dgm:t>
    </dgm:pt>
    <dgm:pt modelId="{9831B7AC-8ACF-498F-98F0-A390C9020E49}" type="sibTrans" cxnId="{9B11D172-508E-44EB-B20F-0E7D8364A492}">
      <dgm:prSet/>
      <dgm:spPr/>
      <dgm:t>
        <a:bodyPr/>
        <a:lstStyle/>
        <a:p>
          <a:endParaRPr lang="ru-RU"/>
        </a:p>
      </dgm:t>
    </dgm:pt>
    <dgm:pt modelId="{02083932-EA16-4001-940E-65861F3EF4C0}">
      <dgm:prSet phldrT="[Текст]"/>
      <dgm:spPr/>
      <dgm:t>
        <a:bodyPr/>
        <a:lstStyle/>
        <a:p>
          <a:r>
            <a:rPr lang="ru-RU" dirty="0" smtClean="0"/>
            <a:t>община</a:t>
          </a:r>
          <a:endParaRPr lang="ru-RU" dirty="0"/>
        </a:p>
      </dgm:t>
    </dgm:pt>
    <dgm:pt modelId="{D5793678-1259-4F5E-8890-2B5BFFE86D1C}" type="parTrans" cxnId="{B58BA8F2-7DE6-42AE-BCA7-495A9269A9BF}">
      <dgm:prSet/>
      <dgm:spPr/>
      <dgm:t>
        <a:bodyPr/>
        <a:lstStyle/>
        <a:p>
          <a:endParaRPr lang="ru-RU"/>
        </a:p>
      </dgm:t>
    </dgm:pt>
    <dgm:pt modelId="{6C2AADB2-E279-4F3C-98AE-064C8D784821}" type="sibTrans" cxnId="{B58BA8F2-7DE6-42AE-BCA7-495A9269A9BF}">
      <dgm:prSet/>
      <dgm:spPr/>
      <dgm:t>
        <a:bodyPr/>
        <a:lstStyle/>
        <a:p>
          <a:endParaRPr lang="ru-RU"/>
        </a:p>
      </dgm:t>
    </dgm:pt>
    <dgm:pt modelId="{1FCA8122-F257-4853-99C2-0A6F20E5BF1F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 главе общины - </a:t>
          </a:r>
          <a:r>
            <a:rPr lang="ru-RU" sz="2400" b="1" u="sng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старейшина</a:t>
          </a:r>
          <a:endParaRPr lang="ru-RU" sz="2400" b="1" u="sng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5EA396F-FD94-40A6-8C32-B299E60E24E3}" type="parTrans" cxnId="{1B05D47C-BED0-4888-8557-898845F3DF54}">
      <dgm:prSet/>
      <dgm:spPr/>
      <dgm:t>
        <a:bodyPr/>
        <a:lstStyle/>
        <a:p>
          <a:endParaRPr lang="ru-RU"/>
        </a:p>
      </dgm:t>
    </dgm:pt>
    <dgm:pt modelId="{BCDC1049-CD72-4248-8E64-AA4814773030}" type="sibTrans" cxnId="{1B05D47C-BED0-4888-8557-898845F3DF54}">
      <dgm:prSet/>
      <dgm:spPr/>
      <dgm:t>
        <a:bodyPr/>
        <a:lstStyle/>
        <a:p>
          <a:endParaRPr lang="ru-RU"/>
        </a:p>
      </dgm:t>
    </dgm:pt>
    <dgm:pt modelId="{5527D940-DFF2-45E1-BC87-272FA1C5A5A2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Запрет на брак между родичами</a:t>
          </a:r>
          <a:endParaRPr lang="ru-RU" sz="24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E745877-5BD7-4C45-B30A-2860E6F8F0AF}" type="parTrans" cxnId="{7731FE57-3EBA-4177-9E50-3BD6FBC76324}">
      <dgm:prSet/>
      <dgm:spPr/>
      <dgm:t>
        <a:bodyPr/>
        <a:lstStyle/>
        <a:p>
          <a:endParaRPr lang="ru-RU"/>
        </a:p>
      </dgm:t>
    </dgm:pt>
    <dgm:pt modelId="{3437BF14-3CA3-4C64-847B-D25032AF3774}" type="sibTrans" cxnId="{7731FE57-3EBA-4177-9E50-3BD6FBC76324}">
      <dgm:prSet/>
      <dgm:spPr/>
      <dgm:t>
        <a:bodyPr/>
        <a:lstStyle/>
        <a:p>
          <a:endParaRPr lang="ru-RU"/>
        </a:p>
      </dgm:t>
    </dgm:pt>
    <dgm:pt modelId="{26000500-0726-4509-BBED-35CE34B97DCF}" type="pres">
      <dgm:prSet presAssocID="{0F9E7294-8085-465F-A366-0D0256C0FE9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AAF55ED-375F-4257-AF3A-DEC7DE951341}" type="pres">
      <dgm:prSet presAssocID="{0F9E7294-8085-465F-A366-0D0256C0FE9E}" presName="tSp" presStyleCnt="0"/>
      <dgm:spPr/>
      <dgm:t>
        <a:bodyPr/>
        <a:lstStyle/>
        <a:p>
          <a:endParaRPr lang="ru-RU"/>
        </a:p>
      </dgm:t>
    </dgm:pt>
    <dgm:pt modelId="{813C668D-D713-4D51-9650-369EF70F2F25}" type="pres">
      <dgm:prSet presAssocID="{0F9E7294-8085-465F-A366-0D0256C0FE9E}" presName="bSp" presStyleCnt="0"/>
      <dgm:spPr/>
      <dgm:t>
        <a:bodyPr/>
        <a:lstStyle/>
        <a:p>
          <a:endParaRPr lang="ru-RU"/>
        </a:p>
      </dgm:t>
    </dgm:pt>
    <dgm:pt modelId="{1817034E-9967-4390-82B6-B61503CB27A4}" type="pres">
      <dgm:prSet presAssocID="{0F9E7294-8085-465F-A366-0D0256C0FE9E}" presName="process" presStyleCnt="0"/>
      <dgm:spPr/>
      <dgm:t>
        <a:bodyPr/>
        <a:lstStyle/>
        <a:p>
          <a:endParaRPr lang="ru-RU"/>
        </a:p>
      </dgm:t>
    </dgm:pt>
    <dgm:pt modelId="{6AECFB66-2AB6-4992-A290-581B2C9E8933}" type="pres">
      <dgm:prSet presAssocID="{EB50AAD7-33B0-40E3-A83E-7A1C390AC8ED}" presName="composite1" presStyleCnt="0"/>
      <dgm:spPr/>
      <dgm:t>
        <a:bodyPr/>
        <a:lstStyle/>
        <a:p>
          <a:endParaRPr lang="ru-RU"/>
        </a:p>
      </dgm:t>
    </dgm:pt>
    <dgm:pt modelId="{FCD01093-44DD-457D-9589-07C7FC3F47B1}" type="pres">
      <dgm:prSet presAssocID="{EB50AAD7-33B0-40E3-A83E-7A1C390AC8ED}" presName="dummyNode1" presStyleLbl="node1" presStyleIdx="0" presStyleCnt="3"/>
      <dgm:spPr/>
      <dgm:t>
        <a:bodyPr/>
        <a:lstStyle/>
        <a:p>
          <a:endParaRPr lang="ru-RU"/>
        </a:p>
      </dgm:t>
    </dgm:pt>
    <dgm:pt modelId="{F73B2103-B651-4DE9-8FAA-081C0924D6A2}" type="pres">
      <dgm:prSet presAssocID="{EB50AAD7-33B0-40E3-A83E-7A1C390AC8ED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23E615-9AB3-4DC2-B0F0-797D04BDF72F}" type="pres">
      <dgm:prSet presAssocID="{EB50AAD7-33B0-40E3-A83E-7A1C390AC8ED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0F79EF-1ACD-48A1-B23B-DD3ECDD6CEE4}" type="pres">
      <dgm:prSet presAssocID="{EB50AAD7-33B0-40E3-A83E-7A1C390AC8ED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71D03A-81DC-4273-8D1D-82ADBA935FE7}" type="pres">
      <dgm:prSet presAssocID="{EB50AAD7-33B0-40E3-A83E-7A1C390AC8ED}" presName="connSite1" presStyleCnt="0"/>
      <dgm:spPr/>
      <dgm:t>
        <a:bodyPr/>
        <a:lstStyle/>
        <a:p>
          <a:endParaRPr lang="ru-RU"/>
        </a:p>
      </dgm:t>
    </dgm:pt>
    <dgm:pt modelId="{FA67EA20-BDCB-42BA-9903-2787A134D814}" type="pres">
      <dgm:prSet presAssocID="{6C63AE52-EE8B-4888-A674-9DEBFE45F3D0}" presName="Name9" presStyleLbl="sibTrans2D1" presStyleIdx="0" presStyleCnt="2"/>
      <dgm:spPr/>
      <dgm:t>
        <a:bodyPr/>
        <a:lstStyle/>
        <a:p>
          <a:endParaRPr lang="ru-RU"/>
        </a:p>
      </dgm:t>
    </dgm:pt>
    <dgm:pt modelId="{D9BBB3C3-710E-42CC-B886-962EEA019B25}" type="pres">
      <dgm:prSet presAssocID="{8A5B0197-1F08-4674-A8C0-7F1E39475001}" presName="composite2" presStyleCnt="0"/>
      <dgm:spPr/>
      <dgm:t>
        <a:bodyPr/>
        <a:lstStyle/>
        <a:p>
          <a:endParaRPr lang="ru-RU"/>
        </a:p>
      </dgm:t>
    </dgm:pt>
    <dgm:pt modelId="{1522837E-76C9-45B3-8526-718DE3ACDF6F}" type="pres">
      <dgm:prSet presAssocID="{8A5B0197-1F08-4674-A8C0-7F1E39475001}" presName="dummyNode2" presStyleLbl="node1" presStyleIdx="0" presStyleCnt="3"/>
      <dgm:spPr/>
      <dgm:t>
        <a:bodyPr/>
        <a:lstStyle/>
        <a:p>
          <a:endParaRPr lang="ru-RU"/>
        </a:p>
      </dgm:t>
    </dgm:pt>
    <dgm:pt modelId="{181C3E01-ED6B-4734-9E16-B6706D02E891}" type="pres">
      <dgm:prSet presAssocID="{8A5B0197-1F08-4674-A8C0-7F1E39475001}" presName="childNode2" presStyleLbl="bgAcc1" presStyleIdx="1" presStyleCnt="3" custLinFactNeighborX="912" custLinFactNeighborY="15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8DF165-A307-4E40-8CFE-A88C32F9A20C}" type="pres">
      <dgm:prSet presAssocID="{8A5B0197-1F08-4674-A8C0-7F1E39475001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0B14D7-E85A-4F5B-80F3-AC91392D2901}" type="pres">
      <dgm:prSet presAssocID="{8A5B0197-1F08-4674-A8C0-7F1E39475001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1563236-0766-4059-8FB0-EF33A43AFDF3}" type="pres">
      <dgm:prSet presAssocID="{8A5B0197-1F08-4674-A8C0-7F1E39475001}" presName="connSite2" presStyleCnt="0"/>
      <dgm:spPr/>
      <dgm:t>
        <a:bodyPr/>
        <a:lstStyle/>
        <a:p>
          <a:endParaRPr lang="ru-RU"/>
        </a:p>
      </dgm:t>
    </dgm:pt>
    <dgm:pt modelId="{03271A5D-3B1B-4104-BDF9-453A4E5CABDA}" type="pres">
      <dgm:prSet presAssocID="{2A9FCC89-2C9D-432D-AFC6-4B8D4FF76416}" presName="Name18" presStyleLbl="sibTrans2D1" presStyleIdx="1" presStyleCnt="2"/>
      <dgm:spPr/>
      <dgm:t>
        <a:bodyPr/>
        <a:lstStyle/>
        <a:p>
          <a:endParaRPr lang="ru-RU"/>
        </a:p>
      </dgm:t>
    </dgm:pt>
    <dgm:pt modelId="{14991819-2EC6-40BF-9451-564D3068A7BA}" type="pres">
      <dgm:prSet presAssocID="{02083932-EA16-4001-940E-65861F3EF4C0}" presName="composite1" presStyleCnt="0"/>
      <dgm:spPr/>
      <dgm:t>
        <a:bodyPr/>
        <a:lstStyle/>
        <a:p>
          <a:endParaRPr lang="ru-RU"/>
        </a:p>
      </dgm:t>
    </dgm:pt>
    <dgm:pt modelId="{03654E56-3B87-4FAB-A13D-32449459FA4E}" type="pres">
      <dgm:prSet presAssocID="{02083932-EA16-4001-940E-65861F3EF4C0}" presName="dummyNode1" presStyleLbl="node1" presStyleIdx="1" presStyleCnt="3"/>
      <dgm:spPr/>
      <dgm:t>
        <a:bodyPr/>
        <a:lstStyle/>
        <a:p>
          <a:endParaRPr lang="ru-RU"/>
        </a:p>
      </dgm:t>
    </dgm:pt>
    <dgm:pt modelId="{F8615039-A1D4-4600-A101-FD0A70E5CC4B}" type="pres">
      <dgm:prSet presAssocID="{02083932-EA16-4001-940E-65861F3EF4C0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BB4542-3E67-4528-A24D-A7AF677E1718}" type="pres">
      <dgm:prSet presAssocID="{02083932-EA16-4001-940E-65861F3EF4C0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27AE23-AF12-4A93-BDC8-B2E3496EDA88}" type="pres">
      <dgm:prSet presAssocID="{02083932-EA16-4001-940E-65861F3EF4C0}" presName="parentNode1" presStyleLbl="node1" presStyleIdx="2" presStyleCnt="3" custLinFactNeighborX="3079" custLinFactNeighborY="4839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149E6C-AED1-43B9-AF4B-F3029C3A7E5E}" type="pres">
      <dgm:prSet presAssocID="{02083932-EA16-4001-940E-65861F3EF4C0}" presName="connSite1" presStyleCnt="0"/>
      <dgm:spPr/>
      <dgm:t>
        <a:bodyPr/>
        <a:lstStyle/>
        <a:p>
          <a:endParaRPr lang="ru-RU"/>
        </a:p>
      </dgm:t>
    </dgm:pt>
  </dgm:ptLst>
  <dgm:cxnLst>
    <dgm:cxn modelId="{F7C4C923-1E41-489D-B4B7-24A73B8208AC}" type="presOf" srcId="{2A9FCC89-2C9D-432D-AFC6-4B8D4FF76416}" destId="{03271A5D-3B1B-4104-BDF9-453A4E5CABDA}" srcOrd="0" destOrd="0" presId="urn:microsoft.com/office/officeart/2005/8/layout/hProcess4"/>
    <dgm:cxn modelId="{E255702D-D902-40C8-9A49-3A61FAC0D3C8}" type="presOf" srcId="{5527D940-DFF2-45E1-BC87-272FA1C5A5A2}" destId="{5EBB4542-3E67-4528-A24D-A7AF677E1718}" srcOrd="1" destOrd="1" presId="urn:microsoft.com/office/officeart/2005/8/layout/hProcess4"/>
    <dgm:cxn modelId="{C9EA9324-8778-4716-9CB4-5C15C57FDF0F}" type="presOf" srcId="{0F9E7294-8085-465F-A366-0D0256C0FE9E}" destId="{26000500-0726-4509-BBED-35CE34B97DCF}" srcOrd="0" destOrd="0" presId="urn:microsoft.com/office/officeart/2005/8/layout/hProcess4"/>
    <dgm:cxn modelId="{1232D2FD-A1FB-4F3D-A962-3D670E002AE4}" type="presOf" srcId="{EFCDEF15-D885-4275-86CD-4D38729675E4}" destId="{181C3E01-ED6B-4734-9E16-B6706D02E891}" srcOrd="0" destOrd="1" presId="urn:microsoft.com/office/officeart/2005/8/layout/hProcess4"/>
    <dgm:cxn modelId="{713F0FEA-6CDD-4E14-BB11-2A5F5EA0BBD9}" type="presOf" srcId="{ACE57B4B-6EDF-48CA-9D08-1ED3F9FEF825}" destId="{2A23E615-9AB3-4DC2-B0F0-797D04BDF72F}" srcOrd="1" destOrd="0" presId="urn:microsoft.com/office/officeart/2005/8/layout/hProcess4"/>
    <dgm:cxn modelId="{CC01AC7F-3C83-4460-A9EC-AB387C8C4ADF}" type="presOf" srcId="{4E6E1B2C-5A2B-44E0-8ABD-8ABF0EC0AAB8}" destId="{7A8DF165-A307-4E40-8CFE-A88C32F9A20C}" srcOrd="1" destOrd="0" presId="urn:microsoft.com/office/officeart/2005/8/layout/hProcess4"/>
    <dgm:cxn modelId="{AE14C2D9-A24F-4EE9-9E66-EE89CABA8537}" type="presOf" srcId="{1FCA8122-F257-4853-99C2-0A6F20E5BF1F}" destId="{F8615039-A1D4-4600-A101-FD0A70E5CC4B}" srcOrd="0" destOrd="0" presId="urn:microsoft.com/office/officeart/2005/8/layout/hProcess4"/>
    <dgm:cxn modelId="{B7F5D81C-7A60-4CAE-9959-847D38C7779A}" type="presOf" srcId="{ED7FEFF9-8D4F-43B1-BF64-9C67D8C53414}" destId="{2A23E615-9AB3-4DC2-B0F0-797D04BDF72F}" srcOrd="1" destOrd="1" presId="urn:microsoft.com/office/officeart/2005/8/layout/hProcess4"/>
    <dgm:cxn modelId="{EAEF5E4E-4451-4A9A-A978-381B4178E59B}" srcId="{0F9E7294-8085-465F-A366-0D0256C0FE9E}" destId="{EB50AAD7-33B0-40E3-A83E-7A1C390AC8ED}" srcOrd="0" destOrd="0" parTransId="{E62B9B68-D07B-475D-AF11-53DD94CEA3C2}" sibTransId="{6C63AE52-EE8B-4888-A674-9DEBFE45F3D0}"/>
    <dgm:cxn modelId="{7731FE57-3EBA-4177-9E50-3BD6FBC76324}" srcId="{02083932-EA16-4001-940E-65861F3EF4C0}" destId="{5527D940-DFF2-45E1-BC87-272FA1C5A5A2}" srcOrd="1" destOrd="0" parTransId="{8E745877-5BD7-4C45-B30A-2860E6F8F0AF}" sibTransId="{3437BF14-3CA3-4C64-847B-D25032AF3774}"/>
    <dgm:cxn modelId="{9A1EBCAD-7367-44F7-9CE0-1CD167874139}" type="presOf" srcId="{4E6E1B2C-5A2B-44E0-8ABD-8ABF0EC0AAB8}" destId="{181C3E01-ED6B-4734-9E16-B6706D02E891}" srcOrd="0" destOrd="0" presId="urn:microsoft.com/office/officeart/2005/8/layout/hProcess4"/>
    <dgm:cxn modelId="{0FD84140-F72A-4CCA-99D6-E9265318151A}" srcId="{0F9E7294-8085-465F-A366-0D0256C0FE9E}" destId="{8A5B0197-1F08-4674-A8C0-7F1E39475001}" srcOrd="1" destOrd="0" parTransId="{4DD3311C-DDE4-4D8B-BDEA-E47F88026A08}" sibTransId="{2A9FCC89-2C9D-432D-AFC6-4B8D4FF76416}"/>
    <dgm:cxn modelId="{4755A45A-780D-41AA-A7DE-C9168DD75B73}" type="presOf" srcId="{EB50AAD7-33B0-40E3-A83E-7A1C390AC8ED}" destId="{930F79EF-1ACD-48A1-B23B-DD3ECDD6CEE4}" srcOrd="0" destOrd="0" presId="urn:microsoft.com/office/officeart/2005/8/layout/hProcess4"/>
    <dgm:cxn modelId="{67256B12-3E35-4E05-A2D5-B41B7673C3BE}" type="presOf" srcId="{02083932-EA16-4001-940E-65861F3EF4C0}" destId="{2327AE23-AF12-4A93-BDC8-B2E3496EDA88}" srcOrd="0" destOrd="0" presId="urn:microsoft.com/office/officeart/2005/8/layout/hProcess4"/>
    <dgm:cxn modelId="{AFA5CF37-49D8-40F0-B9D4-E4396AF26EB6}" type="presOf" srcId="{ACE57B4B-6EDF-48CA-9D08-1ED3F9FEF825}" destId="{F73B2103-B651-4DE9-8FAA-081C0924D6A2}" srcOrd="0" destOrd="0" presId="urn:microsoft.com/office/officeart/2005/8/layout/hProcess4"/>
    <dgm:cxn modelId="{3A67249E-A30E-46C1-8AB4-9FB9CBC01A41}" type="presOf" srcId="{5527D940-DFF2-45E1-BC87-272FA1C5A5A2}" destId="{F8615039-A1D4-4600-A101-FD0A70E5CC4B}" srcOrd="0" destOrd="1" presId="urn:microsoft.com/office/officeart/2005/8/layout/hProcess4"/>
    <dgm:cxn modelId="{B4F546F1-24FD-4498-BE4F-B9BA3C3C9644}" type="presOf" srcId="{1FCA8122-F257-4853-99C2-0A6F20E5BF1F}" destId="{5EBB4542-3E67-4528-A24D-A7AF677E1718}" srcOrd="1" destOrd="0" presId="urn:microsoft.com/office/officeart/2005/8/layout/hProcess4"/>
    <dgm:cxn modelId="{8617268C-3FAD-447D-BC1B-DB4B513A9946}" type="presOf" srcId="{ED7FEFF9-8D4F-43B1-BF64-9C67D8C53414}" destId="{F73B2103-B651-4DE9-8FAA-081C0924D6A2}" srcOrd="0" destOrd="1" presId="urn:microsoft.com/office/officeart/2005/8/layout/hProcess4"/>
    <dgm:cxn modelId="{FF3027A4-7328-4A9E-86EE-255AC3B3EABA}" type="presOf" srcId="{8A5B0197-1F08-4674-A8C0-7F1E39475001}" destId="{D30B14D7-E85A-4F5B-80F3-AC91392D2901}" srcOrd="0" destOrd="0" presId="urn:microsoft.com/office/officeart/2005/8/layout/hProcess4"/>
    <dgm:cxn modelId="{B36124DB-61D9-47C9-8453-3FED931269F3}" srcId="{EB50AAD7-33B0-40E3-A83E-7A1C390AC8ED}" destId="{ACE57B4B-6EDF-48CA-9D08-1ED3F9FEF825}" srcOrd="0" destOrd="0" parTransId="{E9435A8C-3FA5-4CBC-9C67-4B3C9094ACD1}" sibTransId="{E6ED8326-4B2A-4BD3-B3E1-2017BB178ADE}"/>
    <dgm:cxn modelId="{B58BA8F2-7DE6-42AE-BCA7-495A9269A9BF}" srcId="{0F9E7294-8085-465F-A366-0D0256C0FE9E}" destId="{02083932-EA16-4001-940E-65861F3EF4C0}" srcOrd="2" destOrd="0" parTransId="{D5793678-1259-4F5E-8890-2B5BFFE86D1C}" sibTransId="{6C2AADB2-E279-4F3C-98AE-064C8D784821}"/>
    <dgm:cxn modelId="{1B05D47C-BED0-4888-8557-898845F3DF54}" srcId="{02083932-EA16-4001-940E-65861F3EF4C0}" destId="{1FCA8122-F257-4853-99C2-0A6F20E5BF1F}" srcOrd="0" destOrd="0" parTransId="{15EA396F-FD94-40A6-8C32-B299E60E24E3}" sibTransId="{BCDC1049-CD72-4248-8E64-AA4814773030}"/>
    <dgm:cxn modelId="{417F439B-D602-4054-ABC7-9D26EDA256C5}" srcId="{8A5B0197-1F08-4674-A8C0-7F1E39475001}" destId="{4E6E1B2C-5A2B-44E0-8ABD-8ABF0EC0AAB8}" srcOrd="0" destOrd="0" parTransId="{C0DAE91B-6667-4413-AF77-B2CD5AD47020}" sibTransId="{4282D12E-C4EC-4933-AC21-40E6E7338C24}"/>
    <dgm:cxn modelId="{C3498970-0BFF-4212-82D0-CB4D76C5A995}" type="presOf" srcId="{EFCDEF15-D885-4275-86CD-4D38729675E4}" destId="{7A8DF165-A307-4E40-8CFE-A88C32F9A20C}" srcOrd="1" destOrd="1" presId="urn:microsoft.com/office/officeart/2005/8/layout/hProcess4"/>
    <dgm:cxn modelId="{6AEDED39-90A9-4130-B455-7C79F6B6DB8B}" srcId="{EB50AAD7-33B0-40E3-A83E-7A1C390AC8ED}" destId="{ED7FEFF9-8D4F-43B1-BF64-9C67D8C53414}" srcOrd="1" destOrd="0" parTransId="{11E6F955-5B2E-44BA-8540-1D8AA0F67B92}" sibTransId="{1E548A87-BBF3-4DE6-8698-0A7F44FD9C7B}"/>
    <dgm:cxn modelId="{9B11D172-508E-44EB-B20F-0E7D8364A492}" srcId="{8A5B0197-1F08-4674-A8C0-7F1E39475001}" destId="{EFCDEF15-D885-4275-86CD-4D38729675E4}" srcOrd="1" destOrd="0" parTransId="{1D2E464E-0592-4A84-80E8-F9056D4C11F7}" sibTransId="{9831B7AC-8ACF-498F-98F0-A390C9020E49}"/>
    <dgm:cxn modelId="{D496D205-750A-4FDD-B142-2FA76BC81C8B}" type="presOf" srcId="{6C63AE52-EE8B-4888-A674-9DEBFE45F3D0}" destId="{FA67EA20-BDCB-42BA-9903-2787A134D814}" srcOrd="0" destOrd="0" presId="urn:microsoft.com/office/officeart/2005/8/layout/hProcess4"/>
    <dgm:cxn modelId="{45BF7F4E-4F29-44AC-A677-E1ACAC20265F}" type="presParOf" srcId="{26000500-0726-4509-BBED-35CE34B97DCF}" destId="{5AAF55ED-375F-4257-AF3A-DEC7DE951341}" srcOrd="0" destOrd="0" presId="urn:microsoft.com/office/officeart/2005/8/layout/hProcess4"/>
    <dgm:cxn modelId="{6DCBD782-1576-411A-9B6D-D3A8FF49682B}" type="presParOf" srcId="{26000500-0726-4509-BBED-35CE34B97DCF}" destId="{813C668D-D713-4D51-9650-369EF70F2F25}" srcOrd="1" destOrd="0" presId="urn:microsoft.com/office/officeart/2005/8/layout/hProcess4"/>
    <dgm:cxn modelId="{71393BB6-AE50-46F0-A2AC-8A78624BA5E4}" type="presParOf" srcId="{26000500-0726-4509-BBED-35CE34B97DCF}" destId="{1817034E-9967-4390-82B6-B61503CB27A4}" srcOrd="2" destOrd="0" presId="urn:microsoft.com/office/officeart/2005/8/layout/hProcess4"/>
    <dgm:cxn modelId="{C46BF227-87BE-4E10-8D70-DCE61CA5313B}" type="presParOf" srcId="{1817034E-9967-4390-82B6-B61503CB27A4}" destId="{6AECFB66-2AB6-4992-A290-581B2C9E8933}" srcOrd="0" destOrd="0" presId="urn:microsoft.com/office/officeart/2005/8/layout/hProcess4"/>
    <dgm:cxn modelId="{ED7D2342-1836-4993-B400-BBF60A1CC8DD}" type="presParOf" srcId="{6AECFB66-2AB6-4992-A290-581B2C9E8933}" destId="{FCD01093-44DD-457D-9589-07C7FC3F47B1}" srcOrd="0" destOrd="0" presId="urn:microsoft.com/office/officeart/2005/8/layout/hProcess4"/>
    <dgm:cxn modelId="{720A7D50-7BD5-4C9B-AF62-280A1EEF3B23}" type="presParOf" srcId="{6AECFB66-2AB6-4992-A290-581B2C9E8933}" destId="{F73B2103-B651-4DE9-8FAA-081C0924D6A2}" srcOrd="1" destOrd="0" presId="urn:microsoft.com/office/officeart/2005/8/layout/hProcess4"/>
    <dgm:cxn modelId="{C1F83B04-A3FE-4F91-B5FB-B4FD88476AA3}" type="presParOf" srcId="{6AECFB66-2AB6-4992-A290-581B2C9E8933}" destId="{2A23E615-9AB3-4DC2-B0F0-797D04BDF72F}" srcOrd="2" destOrd="0" presId="urn:microsoft.com/office/officeart/2005/8/layout/hProcess4"/>
    <dgm:cxn modelId="{F8C7EEC6-650E-4C97-A755-AE6C75907184}" type="presParOf" srcId="{6AECFB66-2AB6-4992-A290-581B2C9E8933}" destId="{930F79EF-1ACD-48A1-B23B-DD3ECDD6CEE4}" srcOrd="3" destOrd="0" presId="urn:microsoft.com/office/officeart/2005/8/layout/hProcess4"/>
    <dgm:cxn modelId="{A64DC0CE-073E-4A86-A946-87B74F92026B}" type="presParOf" srcId="{6AECFB66-2AB6-4992-A290-581B2C9E8933}" destId="{9B71D03A-81DC-4273-8D1D-82ADBA935FE7}" srcOrd="4" destOrd="0" presId="urn:microsoft.com/office/officeart/2005/8/layout/hProcess4"/>
    <dgm:cxn modelId="{E8FF2E7D-FFA5-439D-BDCE-C1E5BFB1DCD0}" type="presParOf" srcId="{1817034E-9967-4390-82B6-B61503CB27A4}" destId="{FA67EA20-BDCB-42BA-9903-2787A134D814}" srcOrd="1" destOrd="0" presId="urn:microsoft.com/office/officeart/2005/8/layout/hProcess4"/>
    <dgm:cxn modelId="{5FA35A1C-FC7E-479D-92CA-63D37F94CCA1}" type="presParOf" srcId="{1817034E-9967-4390-82B6-B61503CB27A4}" destId="{D9BBB3C3-710E-42CC-B886-962EEA019B25}" srcOrd="2" destOrd="0" presId="urn:microsoft.com/office/officeart/2005/8/layout/hProcess4"/>
    <dgm:cxn modelId="{7A876596-3595-4D3D-A32D-178F6838E12D}" type="presParOf" srcId="{D9BBB3C3-710E-42CC-B886-962EEA019B25}" destId="{1522837E-76C9-45B3-8526-718DE3ACDF6F}" srcOrd="0" destOrd="0" presId="urn:microsoft.com/office/officeart/2005/8/layout/hProcess4"/>
    <dgm:cxn modelId="{5185929C-6897-476B-A594-2E7F06813FBC}" type="presParOf" srcId="{D9BBB3C3-710E-42CC-B886-962EEA019B25}" destId="{181C3E01-ED6B-4734-9E16-B6706D02E891}" srcOrd="1" destOrd="0" presId="urn:microsoft.com/office/officeart/2005/8/layout/hProcess4"/>
    <dgm:cxn modelId="{D7ED4E27-7ED2-4C6E-BA07-3C3F64342BE8}" type="presParOf" srcId="{D9BBB3C3-710E-42CC-B886-962EEA019B25}" destId="{7A8DF165-A307-4E40-8CFE-A88C32F9A20C}" srcOrd="2" destOrd="0" presId="urn:microsoft.com/office/officeart/2005/8/layout/hProcess4"/>
    <dgm:cxn modelId="{706A6F90-6A1C-4DF9-8E6E-92C785AB70D7}" type="presParOf" srcId="{D9BBB3C3-710E-42CC-B886-962EEA019B25}" destId="{D30B14D7-E85A-4F5B-80F3-AC91392D2901}" srcOrd="3" destOrd="0" presId="urn:microsoft.com/office/officeart/2005/8/layout/hProcess4"/>
    <dgm:cxn modelId="{DE833089-14A6-4E98-993F-A7D6A6966854}" type="presParOf" srcId="{D9BBB3C3-710E-42CC-B886-962EEA019B25}" destId="{61563236-0766-4059-8FB0-EF33A43AFDF3}" srcOrd="4" destOrd="0" presId="urn:microsoft.com/office/officeart/2005/8/layout/hProcess4"/>
    <dgm:cxn modelId="{F03569B4-9BC2-48D1-8DFD-4B33AFBBC18F}" type="presParOf" srcId="{1817034E-9967-4390-82B6-B61503CB27A4}" destId="{03271A5D-3B1B-4104-BDF9-453A4E5CABDA}" srcOrd="3" destOrd="0" presId="urn:microsoft.com/office/officeart/2005/8/layout/hProcess4"/>
    <dgm:cxn modelId="{260AAFB7-70CE-4295-913A-74C66FF38EFB}" type="presParOf" srcId="{1817034E-9967-4390-82B6-B61503CB27A4}" destId="{14991819-2EC6-40BF-9451-564D3068A7BA}" srcOrd="4" destOrd="0" presId="urn:microsoft.com/office/officeart/2005/8/layout/hProcess4"/>
    <dgm:cxn modelId="{C6734256-FB68-4B2E-8CD0-3910C2E83D9A}" type="presParOf" srcId="{14991819-2EC6-40BF-9451-564D3068A7BA}" destId="{03654E56-3B87-4FAB-A13D-32449459FA4E}" srcOrd="0" destOrd="0" presId="urn:microsoft.com/office/officeart/2005/8/layout/hProcess4"/>
    <dgm:cxn modelId="{E2143796-18AD-4F60-AE50-2C5D53D0D70E}" type="presParOf" srcId="{14991819-2EC6-40BF-9451-564D3068A7BA}" destId="{F8615039-A1D4-4600-A101-FD0A70E5CC4B}" srcOrd="1" destOrd="0" presId="urn:microsoft.com/office/officeart/2005/8/layout/hProcess4"/>
    <dgm:cxn modelId="{2572788A-E488-4643-A782-556ABA28F5FD}" type="presParOf" srcId="{14991819-2EC6-40BF-9451-564D3068A7BA}" destId="{5EBB4542-3E67-4528-A24D-A7AF677E1718}" srcOrd="2" destOrd="0" presId="urn:microsoft.com/office/officeart/2005/8/layout/hProcess4"/>
    <dgm:cxn modelId="{FA17DB99-ABD8-483D-827E-30FFC9D7CF92}" type="presParOf" srcId="{14991819-2EC6-40BF-9451-564D3068A7BA}" destId="{2327AE23-AF12-4A93-BDC8-B2E3496EDA88}" srcOrd="3" destOrd="0" presId="urn:microsoft.com/office/officeart/2005/8/layout/hProcess4"/>
    <dgm:cxn modelId="{2D77BEEC-A687-41EC-9EDC-1CFC8601AC23}" type="presParOf" srcId="{14991819-2EC6-40BF-9451-564D3068A7BA}" destId="{13149E6C-AED1-43B9-AF4B-F3029C3A7E5E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73B2103-B651-4DE9-8FAA-081C0924D6A2}">
      <dsp:nvSpPr>
        <dsp:cNvPr id="0" name=""/>
        <dsp:cNvSpPr/>
      </dsp:nvSpPr>
      <dsp:spPr>
        <a:xfrm>
          <a:off x="610576" y="1111211"/>
          <a:ext cx="2588862" cy="21352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Совместно работают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28600" lvl="1" indent="-228600" algn="ctr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Делят урожай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10576" y="1111211"/>
        <a:ext cx="2588862" cy="1677712"/>
      </dsp:txXfrm>
    </dsp:sp>
    <dsp:sp modelId="{FA67EA20-BDCB-42BA-9903-2787A134D814}">
      <dsp:nvSpPr>
        <dsp:cNvPr id="0" name=""/>
        <dsp:cNvSpPr/>
      </dsp:nvSpPr>
      <dsp:spPr>
        <a:xfrm>
          <a:off x="2036927" y="1486900"/>
          <a:ext cx="3072485" cy="3072485"/>
        </a:xfrm>
        <a:prstGeom prst="leftCircularArrow">
          <a:avLst>
            <a:gd name="adj1" fmla="val 3740"/>
            <a:gd name="adj2" fmla="val 466783"/>
            <a:gd name="adj3" fmla="val 2287620"/>
            <a:gd name="adj4" fmla="val 9069816"/>
            <a:gd name="adj5" fmla="val 4364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0F79EF-1ACD-48A1-B23B-DD3ECDD6CEE4}">
      <dsp:nvSpPr>
        <dsp:cNvPr id="0" name=""/>
        <dsp:cNvSpPr/>
      </dsp:nvSpPr>
      <dsp:spPr>
        <a:xfrm>
          <a:off x="1185879" y="2788924"/>
          <a:ext cx="2301211" cy="91511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>
              <a:latin typeface="Arial" pitchFamily="34" charset="0"/>
              <a:cs typeface="Arial" pitchFamily="34" charset="0"/>
            </a:rPr>
            <a:t>община</a:t>
          </a:r>
          <a:endParaRPr lang="ru-RU" sz="4500" kern="1200" dirty="0">
            <a:latin typeface="Arial" pitchFamily="34" charset="0"/>
            <a:cs typeface="Arial" pitchFamily="34" charset="0"/>
          </a:endParaRPr>
        </a:p>
      </dsp:txBody>
      <dsp:txXfrm>
        <a:off x="1185879" y="2788924"/>
        <a:ext cx="2301211" cy="915115"/>
      </dsp:txXfrm>
    </dsp:sp>
    <dsp:sp modelId="{181C3E01-ED6B-4734-9E16-B6706D02E891}">
      <dsp:nvSpPr>
        <dsp:cNvPr id="0" name=""/>
        <dsp:cNvSpPr/>
      </dsp:nvSpPr>
      <dsp:spPr>
        <a:xfrm>
          <a:off x="4057961" y="1143582"/>
          <a:ext cx="2588862" cy="21352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Совместные праздники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Одни обычаи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057961" y="1601140"/>
        <a:ext cx="2588862" cy="1677712"/>
      </dsp:txXfrm>
    </dsp:sp>
    <dsp:sp modelId="{03271A5D-3B1B-4104-BDF9-453A4E5CABDA}">
      <dsp:nvSpPr>
        <dsp:cNvPr id="0" name=""/>
        <dsp:cNvSpPr/>
      </dsp:nvSpPr>
      <dsp:spPr>
        <a:xfrm>
          <a:off x="5431830" y="-262233"/>
          <a:ext cx="3375886" cy="3375886"/>
        </a:xfrm>
        <a:prstGeom prst="circularArrow">
          <a:avLst>
            <a:gd name="adj1" fmla="val 3404"/>
            <a:gd name="adj2" fmla="val 421431"/>
            <a:gd name="adj3" fmla="val 19403058"/>
            <a:gd name="adj4" fmla="val 12575511"/>
            <a:gd name="adj5" fmla="val 3972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0B14D7-E85A-4F5B-80F3-AC91392D2901}">
      <dsp:nvSpPr>
        <dsp:cNvPr id="0" name=""/>
        <dsp:cNvSpPr/>
      </dsp:nvSpPr>
      <dsp:spPr>
        <a:xfrm>
          <a:off x="4609653" y="653654"/>
          <a:ext cx="2301211" cy="915115"/>
        </a:xfrm>
        <a:prstGeom prst="roundRect">
          <a:avLst>
            <a:gd name="adj" fmla="val 1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община</a:t>
          </a:r>
          <a:endParaRPr lang="ru-RU" sz="4500" kern="1200" dirty="0"/>
        </a:p>
      </dsp:txBody>
      <dsp:txXfrm>
        <a:off x="4609653" y="653654"/>
        <a:ext cx="2301211" cy="915115"/>
      </dsp:txXfrm>
    </dsp:sp>
    <dsp:sp modelId="{F8615039-A1D4-4600-A101-FD0A70E5CC4B}">
      <dsp:nvSpPr>
        <dsp:cNvPr id="0" name=""/>
        <dsp:cNvSpPr/>
      </dsp:nvSpPr>
      <dsp:spPr>
        <a:xfrm>
          <a:off x="7458125" y="1111211"/>
          <a:ext cx="2588862" cy="21352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 главе общины - </a:t>
          </a:r>
          <a:r>
            <a:rPr lang="ru-RU" sz="2400" b="1" u="sng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старейшина</a:t>
          </a:r>
          <a:endParaRPr lang="ru-RU" sz="2400" b="1" u="sng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Запрет на брак между родичами</a:t>
          </a:r>
          <a:endParaRPr lang="ru-RU" sz="24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458125" y="1111211"/>
        <a:ext cx="2588862" cy="1677712"/>
      </dsp:txXfrm>
    </dsp:sp>
    <dsp:sp modelId="{2327AE23-AF12-4A93-BDC8-B2E3496EDA88}">
      <dsp:nvSpPr>
        <dsp:cNvPr id="0" name=""/>
        <dsp:cNvSpPr/>
      </dsp:nvSpPr>
      <dsp:spPr>
        <a:xfrm>
          <a:off x="8104282" y="3231812"/>
          <a:ext cx="2301211" cy="915115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725" tIns="57150" rIns="85725" bIns="571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500" kern="1200" dirty="0" smtClean="0"/>
            <a:t>община</a:t>
          </a:r>
          <a:endParaRPr lang="ru-RU" sz="4500" kern="1200" dirty="0"/>
        </a:p>
      </dsp:txBody>
      <dsp:txXfrm>
        <a:off x="8104282" y="3231812"/>
        <a:ext cx="2301211" cy="9151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4C61F9A3-849D-45A0-AD98-6CE993574141}" type="slidenum">
              <a:rPr lang="ru-RU" altLang="ru-RU"/>
              <a:pPr/>
              <a:t>34</a:t>
            </a:fld>
            <a:endParaRPr lang="ru-RU" altLang="ru-RU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 smtClean="0"/>
              <a:t>Земледелие и скотоводство более надежно обеспечивали человека пищей, люди зависели не столько от природы сколько от собственного труда и умения.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582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795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795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119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7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7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726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942671247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743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022205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8/28/2020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45109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057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472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472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0309598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207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5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28.08.2020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50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507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13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gif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7.jpeg"/><Relationship Id="rId7" Type="http://schemas.openxmlformats.org/officeDocument/2006/relationships/hyperlink" Target="http://www.hedweb.com/sheep.jpg" TargetMode="External"/><Relationship Id="rId12" Type="http://schemas.openxmlformats.org/officeDocument/2006/relationships/image" Target="../media/image42.jpeg"/><Relationship Id="rId2" Type="http://schemas.openxmlformats.org/officeDocument/2006/relationships/hyperlink" Target="http://images04.olx.ru/ui/11/04/75/1306154122_206589975_1---0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11" Type="http://schemas.openxmlformats.org/officeDocument/2006/relationships/hyperlink" Target="http://cs5351.vkontakte.ru/u155060323/-14/x_04ad0cbc.jpg" TargetMode="External"/><Relationship Id="rId5" Type="http://schemas.openxmlformats.org/officeDocument/2006/relationships/image" Target="../media/image38.jpeg"/><Relationship Id="rId10" Type="http://schemas.openxmlformats.org/officeDocument/2006/relationships/image" Target="../media/image41.jpeg"/><Relationship Id="rId4" Type="http://schemas.openxmlformats.org/officeDocument/2006/relationships/hyperlink" Target="http://chpz.ru/wp-content/uploads/2010/12/&#1050;&#1086;&#1079;&#1099;.jpg" TargetMode="External"/><Relationship Id="rId9" Type="http://schemas.openxmlformats.org/officeDocument/2006/relationships/hyperlink" Target="http://s52.radikal.ru/i138/1105/ae/008e72adc157.jpg" TargetMode="Externa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44.jpeg"/><Relationship Id="rId7" Type="http://schemas.openxmlformats.org/officeDocument/2006/relationships/image" Target="../media/image48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hyperlink" Target="http://www.sciteclibrary.ru/ris-stat/st021/karta-8txt.JPG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7" Type="http://schemas.openxmlformats.org/officeDocument/2006/relationships/image" Target="../media/image60.png"/><Relationship Id="rId2" Type="http://schemas.openxmlformats.org/officeDocument/2006/relationships/hyperlink" Target="http://www.proshkolu.ru/content/media/pic/std/1000000/440000/439645-80454f72aefdb16d.jpg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hyperlink" Target="http://www.darwin.museum.ru/expos/floor3/Moscow/img/topor_b.jpg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5.png"/><Relationship Id="rId7" Type="http://schemas.openxmlformats.org/officeDocument/2006/relationships/hyperlink" Target="http://prehistoryforkids.archeologia.ru/47/83.gif" TargetMode="External"/><Relationship Id="rId2" Type="http://schemas.openxmlformats.org/officeDocument/2006/relationships/hyperlink" Target="http://prehistoryforkids.archeologia.ru/29/84.gif" TargetMode="Externa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7.jpeg"/><Relationship Id="rId5" Type="http://schemas.openxmlformats.org/officeDocument/2006/relationships/image" Target="../media/image66.jpeg"/><Relationship Id="rId4" Type="http://schemas.openxmlformats.org/officeDocument/2006/relationships/hyperlink" Target="http://www.mustagclub.ru/blog/wp-content/uploads/2009/05/310.jpg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gif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290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110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391477" y="2492980"/>
            <a:ext cx="10177131" cy="952925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Тема: «Родовое общество»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23392" y="2493011"/>
            <a:ext cx="768629" cy="15190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1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1512" y="4438107"/>
            <a:ext cx="727493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2" name="object 4">
            <a:extLst/>
          </p:cNvPr>
          <p:cNvSpPr txBox="1"/>
          <p:nvPr/>
        </p:nvSpPr>
        <p:spPr>
          <a:xfrm>
            <a:off x="1487488" y="4509122"/>
            <a:ext cx="8928992" cy="948372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/>
                <a:cs typeface="Arial"/>
              </a:rPr>
              <a:t>Учитель: Иванова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Arial"/>
                <a:cs typeface="Arial"/>
              </a:rPr>
              <a:t>Татьяна Валентиновна</a:t>
            </a:r>
          </a:p>
        </p:txBody>
      </p:sp>
      <p:pic>
        <p:nvPicPr>
          <p:cNvPr id="17" name="Picture 5" descr="C:\Documents and Settings\Ufall\Рабочий стол\разработка\7704218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44272" y="2636912"/>
            <a:ext cx="331236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5" descr="C:\Documents and Settings\Ufall\Рабочий стол\разработка\77042184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91944" y="3573016"/>
            <a:ext cx="331236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7800391" y="1988840"/>
            <a:ext cx="4391631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Несколько родовых общин, живущих в одной местности, составляли </a:t>
            </a:r>
            <a:r>
              <a:rPr lang="ru-RU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племя.</a:t>
            </a:r>
            <a:r>
              <a:rPr lang="ru-RU" sz="1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3" name="Picture 5" descr="04_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268760"/>
            <a:ext cx="7296149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527384" y="5085184"/>
            <a:ext cx="11233149" cy="122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Племенем управлял </a:t>
            </a:r>
            <a:r>
              <a:rPr lang="ru-RU" sz="2800" b="1" i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совет старейшин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Он разбирал споры между соплеменниками и определял наказания, следил за исполнением традиций и обычаев</a:t>
            </a:r>
            <a:r>
              <a:rPr 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ru-RU" sz="1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РОДОВАЯ ОБЩИНА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500"/>
                                        <p:tgtEl>
                                          <p:spTgt spid="37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7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2" grpId="0"/>
      <p:bldP spid="3789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0" y="6613558"/>
            <a:ext cx="2159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©</a:t>
            </a:r>
            <a:r>
              <a:rPr lang="ru-RU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 Жадаев Д.Н., 2005</a:t>
            </a:r>
            <a:endParaRPr lang="en-US" sz="1000" b="1">
              <a:solidFill>
                <a:schemeClr val="bg2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30733" name="Text Box 13"/>
          <p:cNvSpPr txBox="1">
            <a:spLocks noChangeArrowheads="1"/>
          </p:cNvSpPr>
          <p:nvPr/>
        </p:nvSpPr>
        <p:spPr bwMode="auto">
          <a:xfrm>
            <a:off x="5951984" y="5229200"/>
            <a:ext cx="5664200" cy="13681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 сородичи, происходившие от одного общего предка</a:t>
            </a:r>
            <a:r>
              <a:rPr lang="ru-RU" sz="2400" b="1" dirty="0">
                <a:solidFill>
                  <a:srgbClr val="002060"/>
                </a:solidFill>
              </a:rPr>
              <a:t>.  </a:t>
            </a:r>
          </a:p>
        </p:txBody>
      </p:sp>
      <p:sp>
        <p:nvSpPr>
          <p:cNvPr id="30734" name="Rectangle 14"/>
          <p:cNvSpPr>
            <a:spLocks noChangeArrowheads="1"/>
          </p:cNvSpPr>
          <p:nvPr/>
        </p:nvSpPr>
        <p:spPr bwMode="auto">
          <a:xfrm>
            <a:off x="983454" y="5083175"/>
            <a:ext cx="3816423" cy="122555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РОДОВАЯ 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ОБЩИНА</a:t>
            </a:r>
          </a:p>
        </p:txBody>
      </p:sp>
      <p:sp>
        <p:nvSpPr>
          <p:cNvPr id="30735" name="AutoShape 15"/>
          <p:cNvSpPr>
            <a:spLocks noChangeArrowheads="1"/>
          </p:cNvSpPr>
          <p:nvPr/>
        </p:nvSpPr>
        <p:spPr bwMode="auto">
          <a:xfrm>
            <a:off x="2063574" y="2492896"/>
            <a:ext cx="1534583" cy="2304256"/>
          </a:xfrm>
          <a:prstGeom prst="upArrow">
            <a:avLst>
              <a:gd name="adj1" fmla="val 50000"/>
              <a:gd name="adj2" fmla="val 48483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выбирают</a:t>
            </a:r>
          </a:p>
        </p:txBody>
      </p:sp>
      <p:sp>
        <p:nvSpPr>
          <p:cNvPr id="30736" name="Rectangle 16"/>
          <p:cNvSpPr>
            <a:spLocks noChangeArrowheads="1"/>
          </p:cNvSpPr>
          <p:nvPr/>
        </p:nvSpPr>
        <p:spPr bwMode="auto">
          <a:xfrm>
            <a:off x="911425" y="1195388"/>
            <a:ext cx="3960440" cy="1225550"/>
          </a:xfrm>
          <a:prstGeom prst="rect">
            <a:avLst/>
          </a:prstGeom>
          <a:solidFill>
            <a:srgbClr val="FF66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СТАРЕЙШИНЫ</a:t>
            </a:r>
          </a:p>
        </p:txBody>
      </p:sp>
      <p:sp>
        <p:nvSpPr>
          <p:cNvPr id="30737" name="Text Box 17"/>
          <p:cNvSpPr txBox="1">
            <a:spLocks noChangeArrowheads="1"/>
          </p:cNvSpPr>
          <p:nvPr/>
        </p:nvSpPr>
        <p:spPr bwMode="auto">
          <a:xfrm>
            <a:off x="5952005" y="1268760"/>
            <a:ext cx="5856817" cy="129614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Самые опытные и мудрые представители общины (как правило, старики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  </a:t>
            </a:r>
          </a:p>
        </p:txBody>
      </p:sp>
      <p:pic>
        <p:nvPicPr>
          <p:cNvPr id="30738" name="Picture 18" descr="06_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22" y="2708920"/>
            <a:ext cx="5568951" cy="2212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РОДОВЫЕ ОБЩИНЫ ПЛЕМЕНИ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0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307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0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3" grpId="0" animBg="1"/>
      <p:bldP spid="30734" grpId="0" animBg="1"/>
      <p:bldP spid="30735" grpId="0" animBg="1"/>
      <p:bldP spid="30736" grpId="0" animBg="1"/>
      <p:bldP spid="307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://player.myshared.ru/19/1212020/slides/slide_3.jpg"/>
          <p:cNvPicPr/>
          <p:nvPr/>
        </p:nvPicPr>
        <p:blipFill>
          <a:blip r:embed="rId2" cstate="print"/>
          <a:srcRect l="6087" t="26895" r="75341" b="47406"/>
          <a:stretch>
            <a:fillRect/>
          </a:stretch>
        </p:blipFill>
        <p:spPr bwMode="auto">
          <a:xfrm>
            <a:off x="623392" y="1340768"/>
            <a:ext cx="288032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http://player.myshared.ru/19/1212020/slides/slide_3.jpg"/>
          <p:cNvPicPr/>
          <p:nvPr/>
        </p:nvPicPr>
        <p:blipFill>
          <a:blip r:embed="rId2" cstate="print"/>
          <a:srcRect l="33913" t="27139" r="40201" b="46564"/>
          <a:stretch>
            <a:fillRect/>
          </a:stretch>
        </p:blipFill>
        <p:spPr bwMode="auto">
          <a:xfrm>
            <a:off x="4151784" y="1340768"/>
            <a:ext cx="259228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http://player.myshared.ru/19/1212020/slides/slide_3.jpg"/>
          <p:cNvPicPr/>
          <p:nvPr/>
        </p:nvPicPr>
        <p:blipFill>
          <a:blip r:embed="rId2" cstate="print"/>
          <a:srcRect l="65584" t="23961" r="6389" b="48544"/>
          <a:stretch>
            <a:fillRect/>
          </a:stretch>
        </p:blipFill>
        <p:spPr bwMode="auto">
          <a:xfrm>
            <a:off x="9696400" y="1484784"/>
            <a:ext cx="2228669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://player.myshared.ru/19/1212020/slides/slide_3.jpg"/>
          <p:cNvPicPr/>
          <p:nvPr/>
        </p:nvPicPr>
        <p:blipFill>
          <a:blip r:embed="rId2" cstate="print"/>
          <a:srcRect l="6087" t="63081" r="64545" b="7807"/>
          <a:stretch>
            <a:fillRect/>
          </a:stretch>
        </p:blipFill>
        <p:spPr bwMode="auto">
          <a:xfrm>
            <a:off x="6312045" y="3789040"/>
            <a:ext cx="2333655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player.myshared.ru/68/1359173/slides/slide_3.jpg"/>
          <p:cNvPicPr/>
          <p:nvPr/>
        </p:nvPicPr>
        <p:blipFill>
          <a:blip r:embed="rId3" cstate="print"/>
          <a:srcRect b="17657"/>
          <a:stretch>
            <a:fillRect/>
          </a:stretch>
        </p:blipFill>
        <p:spPr bwMode="auto">
          <a:xfrm>
            <a:off x="7248148" y="1412776"/>
            <a:ext cx="2136081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player.myshared.ru/5/465074/slides/slide_2.jpg"/>
          <p:cNvPicPr/>
          <p:nvPr/>
        </p:nvPicPr>
        <p:blipFill>
          <a:blip r:embed="rId4" cstate="print"/>
          <a:srcRect l="11211" t="27373" r="11211" b="7978"/>
          <a:stretch>
            <a:fillRect/>
          </a:stretch>
        </p:blipFill>
        <p:spPr bwMode="auto">
          <a:xfrm>
            <a:off x="9120336" y="3861048"/>
            <a:ext cx="2568285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2000"/>
          </a:blip>
          <a:srcRect/>
          <a:stretch>
            <a:fillRect/>
          </a:stretch>
        </p:blipFill>
        <p:spPr bwMode="auto">
          <a:xfrm>
            <a:off x="551384" y="3717062"/>
            <a:ext cx="5360685" cy="2448271"/>
          </a:xfrm>
          <a:prstGeom prst="rect">
            <a:avLst/>
          </a:prstGeom>
          <a:noFill/>
        </p:spPr>
      </p:pic>
      <p:sp>
        <p:nvSpPr>
          <p:cNvPr id="10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ЖИЛИЩА ПЕРВОБЫТНЫХ ЛЮДЕЙ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hello_html_m428986b6.png"/>
          <p:cNvPicPr/>
          <p:nvPr/>
        </p:nvPicPr>
        <p:blipFill>
          <a:blip r:embed="rId2" cstate="print"/>
          <a:srcRect l="4899" t="15060" r="7353" b="4747"/>
          <a:stretch>
            <a:fillRect/>
          </a:stretch>
        </p:blipFill>
        <p:spPr bwMode="auto">
          <a:xfrm>
            <a:off x="623393" y="4581128"/>
            <a:ext cx="3264363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hello_html_m7466361d.jpg"/>
          <p:cNvPicPr/>
          <p:nvPr/>
        </p:nvPicPr>
        <p:blipFill>
          <a:blip r:embed="rId3" cstate="print"/>
          <a:srcRect l="3938" t="4807" r="3938" b="3193"/>
          <a:stretch>
            <a:fillRect/>
          </a:stretch>
        </p:blipFill>
        <p:spPr bwMode="auto">
          <a:xfrm>
            <a:off x="3887757" y="1484784"/>
            <a:ext cx="2976331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hello_html_m247a140b.png"/>
          <p:cNvPicPr/>
          <p:nvPr/>
        </p:nvPicPr>
        <p:blipFill>
          <a:blip r:embed="rId4" cstate="print"/>
          <a:srcRect b="6185"/>
          <a:stretch>
            <a:fillRect/>
          </a:stretch>
        </p:blipFill>
        <p:spPr bwMode="auto">
          <a:xfrm>
            <a:off x="7440149" y="1484784"/>
            <a:ext cx="4098032" cy="2866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hello_html_m6360b223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175787" y="4509120"/>
            <a:ext cx="4440336" cy="2124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5" descr="i13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168361" y="4509149"/>
            <a:ext cx="2372783" cy="198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AG00355_.GIF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95400" y="1484813"/>
            <a:ext cx="1916205" cy="2239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СПОСОБЫ ДОБЫЧИ ОГНЯ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0" y="6613552"/>
            <a:ext cx="2159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©</a:t>
            </a:r>
            <a:r>
              <a:rPr lang="ru-RU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 Жадаев Д.Н., 2005</a:t>
            </a:r>
            <a:endParaRPr lang="en-US" sz="1000" b="1">
              <a:solidFill>
                <a:schemeClr val="bg2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3431704" y="2564904"/>
            <a:ext cx="4536504" cy="151216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Среднекаменный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 продолжалась   с 12 - 7 тысячелетие до н.э.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8" descr="10042515354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685" y="1412776"/>
            <a:ext cx="2553747" cy="2667284"/>
          </a:xfrm>
          <a:prstGeom prst="rect">
            <a:avLst/>
          </a:prstGeom>
          <a:noFill/>
        </p:spPr>
      </p:pic>
      <p:pic>
        <p:nvPicPr>
          <p:cNvPr id="6" name="Picture 6" descr="file1_html_m7af713ce"/>
          <p:cNvPicPr>
            <a:picLocks noChangeAspect="1" noChangeArrowheads="1"/>
          </p:cNvPicPr>
          <p:nvPr/>
        </p:nvPicPr>
        <p:blipFill>
          <a:blip r:embed="rId3" cstate="print"/>
          <a:srcRect l="4616" t="2747" r="3062" b="3839"/>
          <a:stretch>
            <a:fillRect/>
          </a:stretch>
        </p:blipFill>
        <p:spPr bwMode="auto">
          <a:xfrm rot="5400000">
            <a:off x="9048328" y="476672"/>
            <a:ext cx="1944216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623392" y="4653149"/>
            <a:ext cx="11233248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охоты на мелких животных, юрких и быстрых, тяжелые копья и гарпуны были неподходящим оружием. Поэтому были созданы новые орудия для охоты: метательные копья,  лук со стрелами.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ЭПОХА МЕЗОЛИТА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5231904" y="1052736"/>
            <a:ext cx="720080" cy="1296144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6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35360" y="1196752"/>
            <a:ext cx="6912768" cy="5373216"/>
          </a:xfrm>
        </p:spPr>
        <p:txBody>
          <a:bodyPr>
            <a:normAutofit fontScale="85000" lnSpcReduction="20000"/>
          </a:bodyPr>
          <a:lstStyle/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Главным занятием людей стала охота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на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крупного зверя.</a:t>
            </a:r>
          </a:p>
          <a:p>
            <a:pPr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Вместо древнего копья, обожженной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на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костре палки, человек вырубал рубилом длинную жердь, к которой кожаными ремнями привязывали каменный остроконечник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Почему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копьё с каменным наконечником стало более надёжным и грозным оружием на охоте?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рыбной ловли изобрели костяной гарпун.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</a:t>
            </a:r>
          </a:p>
          <a:p>
            <a:pPr algn="ctr"/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i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чём его преимущество над копьём?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7248128" y="1752600"/>
            <a:ext cx="4435872" cy="4419600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24578" name="Object 2"/>
          <p:cNvGraphicFramePr>
            <a:graphicFrameLocks noChangeAspect="1"/>
          </p:cNvGraphicFramePr>
          <p:nvPr/>
        </p:nvGraphicFramePr>
        <p:xfrm>
          <a:off x="7453423" y="1556792"/>
          <a:ext cx="4019176" cy="5117440"/>
        </p:xfrm>
        <a:graphic>
          <a:graphicData uri="http://schemas.openxmlformats.org/presentationml/2006/ole">
            <p:oleObj spid="_x0000_s1026" name="Image" r:id="rId3" imgW="1504762" imgH="3104762" progId="">
              <p:embed/>
            </p:oleObj>
          </a:graphicData>
        </a:graphic>
      </p:graphicFrame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ЭПОХА МЕЗОЛИТА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79376" y="1268760"/>
            <a:ext cx="6912768" cy="496855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Около 10 000 тысяч лет назад мамонты исчезли.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Люди стали больше охотится на мелких, быстро бегающих животных.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 привело к появлению лука и стрел. Идею нового оружия человек подсмотрел в природе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чём преимущество этого оружия по сравнению с копьём?</a:t>
            </a:r>
          </a:p>
          <a:p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5604" name="Picture 4" descr="http://www.husain-off.ru/hg7n/images1/drm5-01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4152" y="1268760"/>
            <a:ext cx="4608512" cy="526655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95400" y="5589240"/>
            <a:ext cx="6240693" cy="50405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Безопасная охота на расстоянии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83432" y="6237312"/>
            <a:ext cx="6240693" cy="5097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Скорость поражения добычи</a:t>
            </a:r>
            <a:endParaRPr lang="ru-RU" sz="28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ЛУК И СТРЕЛЫ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0" y="6613550"/>
            <a:ext cx="2159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©</a:t>
            </a:r>
            <a:r>
              <a:rPr lang="ru-RU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 Жадаев Д.Н., 2005</a:t>
            </a:r>
            <a:endParaRPr lang="en-US" sz="1000" b="1">
              <a:solidFill>
                <a:schemeClr val="bg2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34828" name="Text Box 12"/>
          <p:cNvSpPr txBox="1">
            <a:spLocks noChangeArrowheads="1"/>
          </p:cNvSpPr>
          <p:nvPr/>
        </p:nvSpPr>
        <p:spPr bwMode="auto">
          <a:xfrm>
            <a:off x="551387" y="1196752"/>
            <a:ext cx="11137900" cy="14398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just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Скотоводство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возникло из чувства жалости, присущее древним людям, - они не убивали детенышей животных, выхаживали раненых и постепенно их приручали.</a:t>
            </a:r>
          </a:p>
        </p:txBody>
      </p:sp>
      <p:sp>
        <p:nvSpPr>
          <p:cNvPr id="34829" name="Text Box 13"/>
          <p:cNvSpPr txBox="1">
            <a:spLocks noChangeArrowheads="1"/>
          </p:cNvSpPr>
          <p:nvPr/>
        </p:nvSpPr>
        <p:spPr bwMode="auto">
          <a:xfrm>
            <a:off x="263352" y="3356992"/>
            <a:ext cx="4680520" cy="28803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СКОТОВОДСТВО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разведение крупного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и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мелкого рогатого скота для получения мяса, молока, шкур, шерсти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и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других продуктов.</a:t>
            </a:r>
          </a:p>
        </p:txBody>
      </p:sp>
      <p:pic>
        <p:nvPicPr>
          <p:cNvPr id="34830" name="Picture 14" descr="Рисунок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0267" y="3068638"/>
            <a:ext cx="6144684" cy="338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ПРИРУЧЕНИЕ ЖИВОТНЫХ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500"/>
                                        <p:tgtEl>
                                          <p:spTgt spid="3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348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8" grpId="0" animBg="1"/>
      <p:bldP spid="3482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2" descr="Картинка 2 из 2919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802" t="8659" r="6802" b="8659"/>
          <a:stretch>
            <a:fillRect/>
          </a:stretch>
        </p:blipFill>
        <p:spPr bwMode="auto">
          <a:xfrm>
            <a:off x="476251" y="3214688"/>
            <a:ext cx="5583767" cy="314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http://chpz.ru/wp-content/uploads/2010/12/Козы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7500" y="3214689"/>
            <a:ext cx="5107517" cy="318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" name="Группа 8"/>
          <p:cNvGrpSpPr>
            <a:grpSpLocks/>
          </p:cNvGrpSpPr>
          <p:nvPr/>
        </p:nvGrpSpPr>
        <p:grpSpPr bwMode="auto">
          <a:xfrm>
            <a:off x="476252" y="2214564"/>
            <a:ext cx="11144249" cy="4143375"/>
            <a:chOff x="285720" y="1714488"/>
            <a:chExt cx="8358246" cy="4143405"/>
          </a:xfrm>
        </p:grpSpPr>
        <p:pic>
          <p:nvPicPr>
            <p:cNvPr id="6153" name="Picture 6" descr="http://i003.radikal.ru/1004/df/a4f74b938405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720" y="1714488"/>
              <a:ext cx="5500726" cy="41255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154" name="Picture 8" descr="Картинка 4 из 147898">
              <a:hlinkClick r:id="rId7"/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6446" y="1714489"/>
              <a:ext cx="2857520" cy="4143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10" descr="Картинка 2 из 43795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6751" y="1357314"/>
            <a:ext cx="10858500" cy="503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2" descr="Картинка 39 из 158700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1" y="1357313"/>
            <a:ext cx="10477500" cy="5027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Заголовок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ПРИРУЧЕНИЕ ЖИВОТНЫХ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0" y="6613548"/>
            <a:ext cx="2159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©</a:t>
            </a:r>
            <a:r>
              <a:rPr lang="ru-RU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 Жадаев Д.Н., 2005</a:t>
            </a:r>
            <a:endParaRPr lang="en-US" sz="1000" b="1">
              <a:solidFill>
                <a:schemeClr val="bg2"/>
              </a:solidFill>
              <a:latin typeface="Tahoma" pitchFamily="34" charset="0"/>
              <a:cs typeface="Arial" charset="0"/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527052" y="260350"/>
            <a:ext cx="6239933" cy="1803400"/>
            <a:chOff x="340" y="164"/>
            <a:chExt cx="2948" cy="1136"/>
          </a:xfrm>
        </p:grpSpPr>
        <p:pic>
          <p:nvPicPr>
            <p:cNvPr id="7197" name="Picture 11" descr="05_2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40" y="164"/>
              <a:ext cx="757" cy="1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98" name="Text Box 20"/>
            <p:cNvSpPr txBox="1">
              <a:spLocks noChangeArrowheads="1"/>
            </p:cNvSpPr>
            <p:nvPr/>
          </p:nvSpPr>
          <p:spPr bwMode="auto">
            <a:xfrm>
              <a:off x="1020" y="164"/>
              <a:ext cx="226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2000" b="1" i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Собака была одомашнена 15 тысяч лет назад </a:t>
              </a:r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2446867" y="1125538"/>
            <a:ext cx="7681384" cy="1490662"/>
            <a:chOff x="340" y="1389"/>
            <a:chExt cx="3629" cy="939"/>
          </a:xfrm>
        </p:grpSpPr>
        <p:sp>
          <p:nvSpPr>
            <p:cNvPr id="7195" name="Text Box 21"/>
            <p:cNvSpPr txBox="1">
              <a:spLocks noChangeArrowheads="1"/>
            </p:cNvSpPr>
            <p:nvPr/>
          </p:nvSpPr>
          <p:spPr bwMode="auto">
            <a:xfrm>
              <a:off x="1701" y="1389"/>
              <a:ext cx="2268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2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Овцы были одомашнены 10 тысяч лет назад </a:t>
              </a:r>
            </a:p>
          </p:txBody>
        </p:sp>
        <p:pic>
          <p:nvPicPr>
            <p:cNvPr id="7196" name="Picture 12" descr="05_19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40" y="1389"/>
              <a:ext cx="1421" cy="9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5808133" y="1989161"/>
            <a:ext cx="5952067" cy="1728787"/>
            <a:chOff x="340" y="2432"/>
            <a:chExt cx="2812" cy="1089"/>
          </a:xfrm>
        </p:grpSpPr>
        <p:pic>
          <p:nvPicPr>
            <p:cNvPr id="7193" name="Picture 13" descr="05_13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40" y="2432"/>
              <a:ext cx="719" cy="10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94" name="Text Box 25"/>
            <p:cNvSpPr txBox="1">
              <a:spLocks noChangeArrowheads="1"/>
            </p:cNvSpPr>
            <p:nvPr/>
          </p:nvSpPr>
          <p:spPr bwMode="auto">
            <a:xfrm>
              <a:off x="1020" y="2432"/>
              <a:ext cx="2132" cy="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2000" b="1" i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Коза была одомашнена 9 тысяч лет назад </a:t>
              </a:r>
            </a:p>
          </p:txBody>
        </p:sp>
      </p:grpSp>
      <p:grpSp>
        <p:nvGrpSpPr>
          <p:cNvPr id="5" name="Group 28"/>
          <p:cNvGrpSpPr>
            <a:grpSpLocks/>
          </p:cNvGrpSpPr>
          <p:nvPr/>
        </p:nvGrpSpPr>
        <p:grpSpPr bwMode="auto">
          <a:xfrm>
            <a:off x="527051" y="2708298"/>
            <a:ext cx="4800600" cy="1368425"/>
            <a:chOff x="249" y="1797"/>
            <a:chExt cx="2268" cy="862"/>
          </a:xfrm>
        </p:grpSpPr>
        <p:pic>
          <p:nvPicPr>
            <p:cNvPr id="7191" name="Picture 14" descr="05_14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249" y="1842"/>
              <a:ext cx="1180" cy="7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92" name="Text Box 27"/>
            <p:cNvSpPr txBox="1">
              <a:spLocks noChangeArrowheads="1"/>
            </p:cNvSpPr>
            <p:nvPr/>
          </p:nvSpPr>
          <p:spPr bwMode="auto">
            <a:xfrm>
              <a:off x="1384" y="1797"/>
              <a:ext cx="1133" cy="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2000" b="1" i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Петух был одомашнен 9 тысяч лет назад </a:t>
              </a:r>
            </a:p>
          </p:txBody>
        </p:sp>
      </p:grp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527051" y="4149725"/>
            <a:ext cx="4991100" cy="1257300"/>
            <a:chOff x="249" y="2704"/>
            <a:chExt cx="2358" cy="792"/>
          </a:xfrm>
        </p:grpSpPr>
        <p:pic>
          <p:nvPicPr>
            <p:cNvPr id="7189" name="Picture 15" descr="05_2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49" y="2704"/>
              <a:ext cx="1171" cy="7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90" name="Text Box 29"/>
            <p:cNvSpPr txBox="1">
              <a:spLocks noChangeArrowheads="1"/>
            </p:cNvSpPr>
            <p:nvPr/>
          </p:nvSpPr>
          <p:spPr bwMode="auto">
            <a:xfrm>
              <a:off x="1383" y="2704"/>
              <a:ext cx="1224" cy="7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2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Свинья была одомашнена 9 тысяч лет назад </a:t>
              </a:r>
            </a:p>
          </p:txBody>
        </p:sp>
      </p:grp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495315" y="5516586"/>
            <a:ext cx="4832351" cy="1341437"/>
            <a:chOff x="234" y="3475"/>
            <a:chExt cx="2283" cy="845"/>
          </a:xfrm>
        </p:grpSpPr>
        <p:pic>
          <p:nvPicPr>
            <p:cNvPr id="7187" name="Picture 16" descr="05_07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234" y="3475"/>
              <a:ext cx="1195" cy="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88" name="Text Box 31"/>
            <p:cNvSpPr txBox="1">
              <a:spLocks noChangeArrowheads="1"/>
            </p:cNvSpPr>
            <p:nvPr/>
          </p:nvSpPr>
          <p:spPr bwMode="auto">
            <a:xfrm>
              <a:off x="1383" y="3475"/>
              <a:ext cx="1134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2000" b="1" i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Буйвол был одомашнен 7 тысяч лет назад </a:t>
              </a:r>
            </a:p>
          </p:txBody>
        </p:sp>
      </p:grpSp>
      <p:grpSp>
        <p:nvGrpSpPr>
          <p:cNvPr id="8" name="Group 34"/>
          <p:cNvGrpSpPr>
            <a:grpSpLocks/>
          </p:cNvGrpSpPr>
          <p:nvPr/>
        </p:nvGrpSpPr>
        <p:grpSpPr bwMode="auto">
          <a:xfrm>
            <a:off x="7632701" y="2852745"/>
            <a:ext cx="4224867" cy="1800225"/>
            <a:chOff x="3606" y="1797"/>
            <a:chExt cx="1996" cy="1134"/>
          </a:xfrm>
        </p:grpSpPr>
        <p:pic>
          <p:nvPicPr>
            <p:cNvPr id="7185" name="Picture 17" descr="05_15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3606" y="1797"/>
              <a:ext cx="760" cy="11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86" name="Text Box 33"/>
            <p:cNvSpPr txBox="1">
              <a:spLocks noChangeArrowheads="1"/>
            </p:cNvSpPr>
            <p:nvPr/>
          </p:nvSpPr>
          <p:spPr bwMode="auto">
            <a:xfrm>
              <a:off x="4422" y="1797"/>
              <a:ext cx="1180" cy="8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2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Лама была одомашнена 6 тысяч лет назад </a:t>
              </a:r>
            </a:p>
          </p:txBody>
        </p:sp>
      </p:grpSp>
      <p:grpSp>
        <p:nvGrpSpPr>
          <p:cNvPr id="9" name="Group 37"/>
          <p:cNvGrpSpPr>
            <a:grpSpLocks/>
          </p:cNvGrpSpPr>
          <p:nvPr/>
        </p:nvGrpSpPr>
        <p:grpSpPr bwMode="auto">
          <a:xfrm>
            <a:off x="5712900" y="4724400"/>
            <a:ext cx="3168649" cy="2133600"/>
            <a:chOff x="2699" y="2976"/>
            <a:chExt cx="1497" cy="1344"/>
          </a:xfrm>
        </p:grpSpPr>
        <p:pic>
          <p:nvPicPr>
            <p:cNvPr id="7183" name="Picture 18" descr="05_18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2880" y="2976"/>
              <a:ext cx="1179" cy="77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84" name="Text Box 35"/>
            <p:cNvSpPr txBox="1">
              <a:spLocks noChangeArrowheads="1"/>
            </p:cNvSpPr>
            <p:nvPr/>
          </p:nvSpPr>
          <p:spPr bwMode="auto">
            <a:xfrm>
              <a:off x="2699" y="3748"/>
              <a:ext cx="1497" cy="5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20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Осел был одомашнен 6 тысяч лет назад </a:t>
              </a:r>
            </a:p>
          </p:txBody>
        </p:sp>
      </p:grpSp>
      <p:grpSp>
        <p:nvGrpSpPr>
          <p:cNvPr id="10" name="Group 38"/>
          <p:cNvGrpSpPr>
            <a:grpSpLocks/>
          </p:cNvGrpSpPr>
          <p:nvPr/>
        </p:nvGrpSpPr>
        <p:grpSpPr bwMode="auto">
          <a:xfrm>
            <a:off x="9023366" y="4221163"/>
            <a:ext cx="3168649" cy="2419350"/>
            <a:chOff x="4263" y="2659"/>
            <a:chExt cx="1497" cy="1524"/>
          </a:xfrm>
        </p:grpSpPr>
        <p:pic>
          <p:nvPicPr>
            <p:cNvPr id="7181" name="Picture 19" descr="05_12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4411" y="2659"/>
              <a:ext cx="1225" cy="8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182" name="Text Box 36"/>
            <p:cNvSpPr txBox="1">
              <a:spLocks noChangeArrowheads="1"/>
            </p:cNvSpPr>
            <p:nvPr/>
          </p:nvSpPr>
          <p:spPr bwMode="auto">
            <a:xfrm>
              <a:off x="4263" y="3611"/>
              <a:ext cx="1497" cy="5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ru-RU" sz="2000" b="1" i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rPr>
                <a:t>Лошадь была одомашнена 5,5 тысяч лет назад </a:t>
              </a:r>
            </a:p>
          </p:txBody>
        </p:sp>
      </p:grp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124795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РОДОВОЕ ОБЩЕСТВО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27415" y="2348931"/>
            <a:ext cx="1123324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ЭПОХА ПОЗДНЕГО ПАЛЕОЛИТА 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3861053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ЭПОХА МЕЗОЛИТА</a:t>
            </a:r>
            <a:endParaRPr lang="ru-RU" sz="3600" dirty="0" smtClean="0">
              <a:solidFill>
                <a:srgbClr val="002060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51384" y="5013226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РАЗВИТИЕ ЗЕМЛЕДЕЛИЯ И СКОТОВОДСТВА</a:t>
            </a:r>
            <a:endParaRPr lang="ru-RU" sz="3600" dirty="0" smtClean="0">
              <a:solidFill>
                <a:srgbClr val="002060"/>
              </a:solidFill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ext Box 4"/>
          <p:cNvSpPr txBox="1">
            <a:spLocks noChangeArrowheads="1"/>
          </p:cNvSpPr>
          <p:nvPr/>
        </p:nvSpPr>
        <p:spPr bwMode="auto">
          <a:xfrm>
            <a:off x="0" y="6613546"/>
            <a:ext cx="2159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©</a:t>
            </a:r>
            <a:r>
              <a:rPr lang="ru-RU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 Жадаев Д.Н., 2005</a:t>
            </a:r>
            <a:endParaRPr lang="en-US" sz="1000" b="1">
              <a:solidFill>
                <a:schemeClr val="bg2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527381" y="4581128"/>
            <a:ext cx="10897211" cy="194421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Возникновение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земледелия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объясняется так: люди случайно обратили внимание на семена, которые они случайно уронили и они 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давали всходы поблизости от жилища древнего человека. </a:t>
            </a:r>
          </a:p>
        </p:txBody>
      </p:sp>
      <p:pic>
        <p:nvPicPr>
          <p:cNvPr id="27663" name="Picture 15" descr="Рисунок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75521" y="1052737"/>
            <a:ext cx="8736971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МОТЫЖНОЕ ЗЕМЛЕДЕЛИЕ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400" y="5445224"/>
            <a:ext cx="10972800" cy="1143000"/>
          </a:xfrm>
          <a:ln>
            <a:miter lim="800000"/>
            <a:headEnd/>
            <a:tailEnd/>
          </a:ln>
        </p:spPr>
        <p:txBody>
          <a:bodyPr rtlCol="0">
            <a:no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b="1" dirty="0" smtClean="0">
                <a:ln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Земледелие возникло более десяти тысяч лет назад</a:t>
            </a:r>
            <a:r>
              <a:rPr lang="ru-RU" sz="2800" b="1" dirty="0" smtClean="0">
                <a:ln/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n/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2" descr="Картинка 1 из 27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9376" y="1124744"/>
            <a:ext cx="11089232" cy="4478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МОТЫЖНОЕ ЗЕМЛЕДЕЛИЕ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5" name="Text Box 13"/>
          <p:cNvSpPr txBox="1">
            <a:spLocks noChangeArrowheads="1"/>
          </p:cNvSpPr>
          <p:nvPr/>
        </p:nvSpPr>
        <p:spPr bwMode="auto">
          <a:xfrm>
            <a:off x="191344" y="1196752"/>
            <a:ext cx="6552728" cy="1800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Люди стали специально сеять зерно в разрыхленную почву. Так из собирательства возникло земледелие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6959600" y="1557348"/>
            <a:ext cx="2592917" cy="2889250"/>
            <a:chOff x="3288" y="981"/>
            <a:chExt cx="1225" cy="1820"/>
          </a:xfrm>
        </p:grpSpPr>
        <p:pic>
          <p:nvPicPr>
            <p:cNvPr id="4108" name="Picture 15" descr="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288" y="981"/>
              <a:ext cx="1188" cy="15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109" name="Text Box 18"/>
            <p:cNvSpPr txBox="1">
              <a:spLocks noChangeArrowheads="1"/>
            </p:cNvSpPr>
            <p:nvPr/>
          </p:nvSpPr>
          <p:spPr bwMode="auto">
            <a:xfrm>
              <a:off x="3288" y="2471"/>
              <a:ext cx="1225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 i="1" dirty="0">
                  <a:solidFill>
                    <a:schemeClr val="accent2"/>
                  </a:solidFill>
                  <a:latin typeface="Times New Roman" pitchFamily="18" charset="0"/>
                  <a:cs typeface="Arial" charset="0"/>
                </a:rPr>
                <a:t>▲ </a:t>
              </a:r>
              <a:r>
                <a:rPr lang="ru-RU" sz="1400" b="1" i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Женщина с мотыгой. Рисунок нашего времени</a:t>
              </a:r>
            </a:p>
          </p:txBody>
        </p:sp>
      </p:grpSp>
      <p:grpSp>
        <p:nvGrpSpPr>
          <p:cNvPr id="3" name="Group 22"/>
          <p:cNvGrpSpPr>
            <a:grpSpLocks/>
          </p:cNvGrpSpPr>
          <p:nvPr/>
        </p:nvGrpSpPr>
        <p:grpSpPr bwMode="auto">
          <a:xfrm>
            <a:off x="9840385" y="1557338"/>
            <a:ext cx="1928283" cy="2684462"/>
            <a:chOff x="4649" y="981"/>
            <a:chExt cx="911" cy="1691"/>
          </a:xfrm>
        </p:grpSpPr>
        <p:pic>
          <p:nvPicPr>
            <p:cNvPr id="4106" name="Picture 16" descr="Рисунок5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49" y="981"/>
              <a:ext cx="911" cy="1497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107" name="Text Box 21"/>
            <p:cNvSpPr txBox="1">
              <a:spLocks noChangeArrowheads="1"/>
            </p:cNvSpPr>
            <p:nvPr/>
          </p:nvSpPr>
          <p:spPr bwMode="auto">
            <a:xfrm>
              <a:off x="4649" y="2478"/>
              <a:ext cx="907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1400" b="1" i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▲ Древний серп</a:t>
              </a:r>
            </a:p>
          </p:txBody>
        </p:sp>
      </p:grpSp>
      <p:grpSp>
        <p:nvGrpSpPr>
          <p:cNvPr id="4" name="Group 24"/>
          <p:cNvGrpSpPr>
            <a:grpSpLocks/>
          </p:cNvGrpSpPr>
          <p:nvPr/>
        </p:nvGrpSpPr>
        <p:grpSpPr bwMode="auto">
          <a:xfrm>
            <a:off x="7031813" y="4509121"/>
            <a:ext cx="4250267" cy="2238376"/>
            <a:chOff x="3322" y="2976"/>
            <a:chExt cx="2008" cy="1410"/>
          </a:xfrm>
        </p:grpSpPr>
        <p:pic>
          <p:nvPicPr>
            <p:cNvPr id="4104" name="Picture 17" descr="Рисунок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515" y="2976"/>
              <a:ext cx="1815" cy="118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4105" name="Text Box 23"/>
            <p:cNvSpPr txBox="1">
              <a:spLocks noChangeArrowheads="1"/>
            </p:cNvSpPr>
            <p:nvPr/>
          </p:nvSpPr>
          <p:spPr bwMode="auto">
            <a:xfrm>
              <a:off x="3322" y="4155"/>
              <a:ext cx="1225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Зернотерка </a:t>
              </a: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63352" y="3318570"/>
            <a:ext cx="6552728" cy="35394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Первые земледельцы вскапывали землю при помощи палки с сучком – деревянной мотыги.   Затем они бросали в землю семена. Когда поспевал урожай, колосья срезали серпом. Растирая зерна на плоских камнях (зернотерках), получали муку</a:t>
            </a: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МОТЫЖНОЕ ЗЕМЛЕДЕЛИЕ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2" descr="Картинка 1 из 8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6251" y="1268760"/>
            <a:ext cx="5441949" cy="5160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6" descr="http://www.darwin.museum.ru/expos/floor3/Moscow/img/topor_b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0056" y="4000500"/>
            <a:ext cx="3712345" cy="257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8" descr="http://murzim.ru/uploads/posts/2010-10/1287939288_image03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62750" y="1124744"/>
            <a:ext cx="4517825" cy="2775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72751" y="4077072"/>
            <a:ext cx="1130300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МОТЫЖНОЕ ЗЕМЛЕДЕЛИЕ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0" y="6613542"/>
            <a:ext cx="2159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©</a:t>
            </a:r>
            <a:r>
              <a:rPr lang="ru-RU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 Жадаев Д.Н., 2005</a:t>
            </a:r>
            <a:endParaRPr lang="en-US" sz="1000" b="1">
              <a:solidFill>
                <a:schemeClr val="bg2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551395" y="1052736"/>
            <a:ext cx="11161239" cy="13681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Дикорастущий ячмень и пшеница встречаются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в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Западной Азии. Именно поэтому здесь раньше,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чем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других районах, возникло земледелие.</a:t>
            </a:r>
          </a:p>
        </p:txBody>
      </p:sp>
      <p:pic>
        <p:nvPicPr>
          <p:cNvPr id="29707" name="Picture 11" descr="Рисунок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2492898"/>
            <a:ext cx="11233149" cy="291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527052" y="5517232"/>
            <a:ext cx="11233149" cy="93754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ЗЕМЛЕДЕЛИЕ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возделывание, обработка земли с целью выращивания сельскохозяйственных растений.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ЗЕМЛЕДЕЛИЕ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6" grpId="0" animBg="1"/>
      <p:bldP spid="2970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356658"/>
            <a:ext cx="10515600" cy="1102659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rgbClr val="990033"/>
                </a:solidFill>
              </a:rPr>
              <a:t/>
            </a:r>
            <a:br>
              <a:rPr lang="ru-RU" sz="3000" b="1" dirty="0" smtClean="0">
                <a:solidFill>
                  <a:srgbClr val="990033"/>
                </a:solidFill>
              </a:rPr>
            </a:br>
            <a:endParaRPr lang="ru-RU" sz="3000" b="1" dirty="0">
              <a:solidFill>
                <a:srgbClr val="99003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45" y="4509120"/>
            <a:ext cx="11343051" cy="216024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Стоянки человека  мезолита открыты  в Ферганской долине, Ташкентском оазисе и на юге Узбекистана. Археологами изучены стоянки 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Обишир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Кушилиш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Мачай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а также наскальные рисунки  в ущелье 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Зараутсай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                  в Сурхандарьинской области 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09600" y="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10242" name="Picture 2" descr="http://news.fergananews.com/photos/2018/01/arh2.jpg"/>
          <p:cNvPicPr>
            <a:picLocks noChangeAspect="1" noChangeArrowheads="1"/>
          </p:cNvPicPr>
          <p:nvPr/>
        </p:nvPicPr>
        <p:blipFill>
          <a:blip r:embed="rId2" cstate="print"/>
          <a:srcRect t="18182"/>
          <a:stretch>
            <a:fillRect/>
          </a:stretch>
        </p:blipFill>
        <p:spPr bwMode="auto">
          <a:xfrm>
            <a:off x="263353" y="1124744"/>
            <a:ext cx="4755499" cy="1944216"/>
          </a:xfrm>
          <a:prstGeom prst="rect">
            <a:avLst/>
          </a:prstGeom>
          <a:noFill/>
        </p:spPr>
      </p:pic>
      <p:pic>
        <p:nvPicPr>
          <p:cNvPr id="10244" name="Picture 4" descr="http://oursociety.ru/_nw/16/s417288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9976" y="1196752"/>
            <a:ext cx="5460512" cy="3024336"/>
          </a:xfrm>
          <a:prstGeom prst="rect">
            <a:avLst/>
          </a:prstGeom>
          <a:noFill/>
        </p:spPr>
      </p:pic>
      <p:pic>
        <p:nvPicPr>
          <p:cNvPr id="7" name="Рисунок 6" descr="ÐÑ-Ð¥Ð°Ð½Ð°"/>
          <p:cNvPicPr/>
          <p:nvPr/>
        </p:nvPicPr>
        <p:blipFill>
          <a:blip r:embed="rId4" cstate="print"/>
          <a:srcRect l="1693" t="13447" r="3435" b="3178"/>
          <a:stretch>
            <a:fillRect/>
          </a:stretch>
        </p:blipFill>
        <p:spPr bwMode="auto">
          <a:xfrm>
            <a:off x="479376" y="3140968"/>
            <a:ext cx="432048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СТОЯНКИ В УЗБЕКИСТАНЕ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74892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4" descr="Картинка 25 из 209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15251" y="2428875"/>
            <a:ext cx="35814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2" descr="Картинка 7 из 1838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1" y="2428875"/>
            <a:ext cx="59055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4" descr="http://cs11512.userapi.com/u95228854/-5/x_7b64549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89917" y="-4983163"/>
            <a:ext cx="7670800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9" descr="C:\Users\Андрей\Desktop\x_7b64549a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263" t="10551" r="11263" b="10551"/>
          <a:stretch>
            <a:fillRect/>
          </a:stretch>
        </p:blipFill>
        <p:spPr bwMode="auto">
          <a:xfrm>
            <a:off x="381001" y="2571750"/>
            <a:ext cx="6381751" cy="353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7" name="Picture 11" descr="Картинка 8 из 15832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8001" y="2428875"/>
            <a:ext cx="4739217" cy="375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ПОЯВЛЕНИЕ </a:t>
            </a:r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ПОСУДЫ И ОДЕЖДЫ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94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4"/>
          <p:cNvSpPr txBox="1">
            <a:spLocks noChangeArrowheads="1"/>
          </p:cNvSpPr>
          <p:nvPr/>
        </p:nvSpPr>
        <p:spPr bwMode="auto">
          <a:xfrm>
            <a:off x="0" y="6613538"/>
            <a:ext cx="2159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©</a:t>
            </a:r>
            <a:r>
              <a:rPr lang="ru-RU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 Жадаев Д.Н., 2005</a:t>
            </a:r>
            <a:endParaRPr lang="en-US" sz="1000" b="1">
              <a:solidFill>
                <a:schemeClr val="bg2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191344" y="1052736"/>
            <a:ext cx="11809312" cy="79181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lnSpc>
                <a:spcPct val="150000"/>
              </a:lnSpc>
            </a:pPr>
            <a:r>
              <a:rPr lang="ru-RU" sz="3100" b="1" dirty="0" err="1" smtClean="0">
                <a:latin typeface="Arial" pitchFamily="34" charset="0"/>
                <a:cs typeface="Arial" pitchFamily="34" charset="0"/>
              </a:rPr>
              <a:t>Новокаменный</a:t>
            </a:r>
            <a:r>
              <a:rPr lang="ru-RU" sz="3100" b="1" dirty="0" smtClean="0">
                <a:latin typeface="Arial" pitchFamily="34" charset="0"/>
                <a:cs typeface="Arial" pitchFamily="34" charset="0"/>
              </a:rPr>
              <a:t> век продолжался  с 6-4 тысячелетия до н.э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709" name="Text Box 13"/>
          <p:cNvSpPr txBox="1">
            <a:spLocks noChangeArrowheads="1"/>
          </p:cNvSpPr>
          <p:nvPr/>
        </p:nvSpPr>
        <p:spPr bwMode="auto">
          <a:xfrm>
            <a:off x="479376" y="5632450"/>
            <a:ext cx="11233149" cy="89289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13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Человек научился изготавливать микролиты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551384" y="1988840"/>
            <a:ext cx="11233149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>
              <a:lnSpc>
                <a:spcPct val="13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Была изобретена глиняная посуда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ÐÐ°ÐºÐ¾Ð½ÐµÑÐ½Ð¸ÐºÐ¸ Ð¼Ð¸ÐºÑÐ¾Ð»Ð¸ÑÑ Ð½ÐµÐ¾Ð»Ð¸ÑÐ°. - ÐÑÑÐ¸Ð² Ð»Ð¾ÑÐ¾Ð² ÐÐ¸Ð¾Ð»Ð¸ÑÐ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96208" y="3140968"/>
            <a:ext cx="3577081" cy="2160240"/>
          </a:xfrm>
          <a:prstGeom prst="rect">
            <a:avLst/>
          </a:prstGeom>
          <a:noFill/>
        </p:spPr>
      </p:pic>
      <p:pic>
        <p:nvPicPr>
          <p:cNvPr id="9220" name="Picture 4" descr="Ð½Ð± 0032 - Ð¡ÐµÑÐ¿Ñ ÐºÑÐµÐ¼Ð½ÐµÐ²ÑÐµ - ÐÐ°Ð»ÐµÑÐµÑ - Arkaim.c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03915" y="2852942"/>
            <a:ext cx="1947292" cy="2659385"/>
          </a:xfrm>
          <a:prstGeom prst="rect">
            <a:avLst/>
          </a:prstGeom>
          <a:noFill/>
        </p:spPr>
      </p:pic>
      <p:pic>
        <p:nvPicPr>
          <p:cNvPr id="9222" name="Picture 6" descr="ÐÑÑÐµÐ¾Ð»Ð¾Ð³Ð¸Ñ Ð¸ ÑÐµÑÐµÐ¿ÐºÐ¸. ÐÑÐ¾Ð´Ð¾Ð»Ð¶ÐµÐ½Ð¸Ðµ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1385" y="3068968"/>
            <a:ext cx="4212299" cy="2106149"/>
          </a:xfrm>
          <a:prstGeom prst="rect">
            <a:avLst/>
          </a:prstGeom>
          <a:noFill/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ЭПОХА НЕОЛИТА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6" grpId="0" animBg="1"/>
      <p:bldP spid="29709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9" name="Text Box 11"/>
          <p:cNvSpPr txBox="1">
            <a:spLocks noChangeArrowheads="1"/>
          </p:cNvSpPr>
          <p:nvPr/>
        </p:nvSpPr>
        <p:spPr bwMode="auto">
          <a:xfrm>
            <a:off x="479376" y="1196752"/>
            <a:ext cx="10729192" cy="108012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Люди научились лепить горшки из глины и обжигать их в огне очага.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8" y="2492386"/>
            <a:ext cx="7152217" cy="4365625"/>
            <a:chOff x="0" y="1570"/>
            <a:chExt cx="3379" cy="2750"/>
          </a:xfrm>
        </p:grpSpPr>
        <p:sp>
          <p:nvSpPr>
            <p:cNvPr id="9225" name="Text Box 2"/>
            <p:cNvSpPr txBox="1">
              <a:spLocks noChangeArrowheads="1"/>
            </p:cNvSpPr>
            <p:nvPr/>
          </p:nvSpPr>
          <p:spPr bwMode="auto">
            <a:xfrm>
              <a:off x="0" y="4166"/>
              <a:ext cx="1020" cy="1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1000" b="1">
                  <a:solidFill>
                    <a:schemeClr val="bg2"/>
                  </a:solidFill>
                  <a:latin typeface="Tahoma" pitchFamily="34" charset="0"/>
                  <a:cs typeface="Arial" charset="0"/>
                </a:rPr>
                <a:t>©</a:t>
              </a:r>
              <a:r>
                <a:rPr lang="ru-RU" sz="1000" b="1">
                  <a:solidFill>
                    <a:schemeClr val="bg2"/>
                  </a:solidFill>
                  <a:latin typeface="Tahoma" pitchFamily="34" charset="0"/>
                  <a:cs typeface="Arial" charset="0"/>
                </a:rPr>
                <a:t> Жадаев Д.Н., 2005</a:t>
              </a:r>
              <a:endParaRPr lang="en-US" sz="1000" b="1">
                <a:solidFill>
                  <a:schemeClr val="bg2"/>
                </a:solidFill>
                <a:latin typeface="Tahoma" pitchFamily="34" charset="0"/>
                <a:cs typeface="Arial" charset="0"/>
              </a:endParaRPr>
            </a:p>
          </p:txBody>
        </p:sp>
        <p:pic>
          <p:nvPicPr>
            <p:cNvPr id="9226" name="Picture 12" descr="05_1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49" y="1570"/>
              <a:ext cx="3130" cy="24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227" name="Text Box 13"/>
            <p:cNvSpPr txBox="1">
              <a:spLocks noChangeArrowheads="1"/>
            </p:cNvSpPr>
            <p:nvPr/>
          </p:nvSpPr>
          <p:spPr bwMode="auto">
            <a:xfrm>
              <a:off x="249" y="1570"/>
              <a:ext cx="3130" cy="6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Утварь, найденная при раскопках </a:t>
              </a:r>
              <a:r>
                <a:rPr lang="ru-RU" sz="2800" b="1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             в </a:t>
              </a:r>
              <a:r>
                <a:rPr lang="ru-RU" sz="28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Иерусалиме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7440087" y="2492380"/>
            <a:ext cx="4320116" cy="4029127"/>
            <a:chOff x="3515" y="1570"/>
            <a:chExt cx="2041" cy="2497"/>
          </a:xfrm>
        </p:grpSpPr>
        <p:pic>
          <p:nvPicPr>
            <p:cNvPr id="9223" name="Picture 15" descr="docu000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560" y="1570"/>
              <a:ext cx="1978" cy="226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9224" name="Text Box 16"/>
            <p:cNvSpPr txBox="1">
              <a:spLocks noChangeArrowheads="1"/>
            </p:cNvSpPr>
            <p:nvPr/>
          </p:nvSpPr>
          <p:spPr bwMode="auto">
            <a:xfrm>
              <a:off x="3515" y="3838"/>
              <a:ext cx="2041" cy="2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 i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Глиняный сосуд с узорами</a:t>
              </a:r>
            </a:p>
          </p:txBody>
        </p:sp>
      </p:grpSp>
      <p:sp>
        <p:nvSpPr>
          <p:cNvPr id="11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ГЛИНЯННАЯ ПОСУДА И ОДЕЖДА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9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0" y="6613534"/>
            <a:ext cx="2159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©</a:t>
            </a:r>
            <a:r>
              <a:rPr lang="ru-RU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 Жадаев Д.Н., 2005</a:t>
            </a:r>
            <a:endParaRPr lang="en-US" sz="1000" b="1">
              <a:solidFill>
                <a:schemeClr val="bg2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31754" name="Text Box 10"/>
          <p:cNvSpPr txBox="1">
            <a:spLocks noChangeArrowheads="1"/>
          </p:cNvSpPr>
          <p:nvPr/>
        </p:nvSpPr>
        <p:spPr bwMode="auto">
          <a:xfrm>
            <a:off x="263352" y="1052736"/>
            <a:ext cx="11521280" cy="1007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just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изобретением прядения и ткачества у людей появились одежды из льняного полотна и шерстяной ткани.</a:t>
            </a:r>
            <a:r>
              <a:rPr lang="ru-RU" sz="1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91345" y="2240347"/>
            <a:ext cx="11713635" cy="4437610"/>
            <a:chOff x="113" y="1215"/>
            <a:chExt cx="5534" cy="3007"/>
          </a:xfrm>
        </p:grpSpPr>
        <p:pic>
          <p:nvPicPr>
            <p:cNvPr id="10246" name="Picture 11" descr="Рисунок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3" y="1215"/>
              <a:ext cx="5534" cy="2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7" name="Text Box 12"/>
            <p:cNvSpPr txBox="1">
              <a:spLocks noChangeArrowheads="1"/>
            </p:cNvSpPr>
            <p:nvPr/>
          </p:nvSpPr>
          <p:spPr bwMode="auto">
            <a:xfrm>
              <a:off x="2324" y="3972"/>
              <a:ext cx="2223" cy="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i="1" dirty="0">
                  <a:solidFill>
                    <a:schemeClr val="accent2"/>
                  </a:solidFill>
                  <a:latin typeface="Times New Roman" pitchFamily="18" charset="0"/>
                  <a:cs typeface="Arial" charset="0"/>
                </a:rPr>
                <a:t>▼ </a:t>
              </a:r>
              <a:r>
                <a:rPr lang="ru-RU" b="1" i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Первый ткацкий станок</a:t>
              </a:r>
            </a:p>
          </p:txBody>
        </p:sp>
      </p:grp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ПОЯВЛЕНИЕ ОДЕЖДЫ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1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низ 4"/>
          <p:cNvSpPr/>
          <p:nvPr/>
        </p:nvSpPr>
        <p:spPr>
          <a:xfrm rot="2092347">
            <a:off x="2952751" y="1357313"/>
            <a:ext cx="952500" cy="85725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" name="Стрелка вниз 5"/>
          <p:cNvSpPr/>
          <p:nvPr/>
        </p:nvSpPr>
        <p:spPr>
          <a:xfrm>
            <a:off x="6572251" y="1357313"/>
            <a:ext cx="952500" cy="85725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20447036">
            <a:off x="9048751" y="1357313"/>
            <a:ext cx="952500" cy="85725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83" name="WordArt 3"/>
          <p:cNvSpPr>
            <a:spLocks noChangeArrowheads="1" noChangeShapeType="1" noTextEdit="1"/>
          </p:cNvSpPr>
          <p:nvPr/>
        </p:nvSpPr>
        <p:spPr bwMode="auto">
          <a:xfrm>
            <a:off x="9334500" y="2500321"/>
            <a:ext cx="2667000" cy="20716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E46C0A"/>
                </a:solidFill>
                <a:latin typeface="Arial" pitchFamily="34" charset="0"/>
                <a:cs typeface="Arial" pitchFamily="34" charset="0"/>
              </a:rPr>
              <a:t>Неолит</a:t>
            </a:r>
          </a:p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E46C0A"/>
                </a:solidFill>
                <a:latin typeface="Arial" pitchFamily="34" charset="0"/>
                <a:cs typeface="Arial" pitchFamily="34" charset="0"/>
              </a:rPr>
              <a:t>5-3 тысяч </a:t>
            </a:r>
          </a:p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E46C0A"/>
                </a:solidFill>
                <a:latin typeface="Arial" pitchFamily="34" charset="0"/>
                <a:cs typeface="Arial" pitchFamily="34" charset="0"/>
              </a:rPr>
              <a:t>лет назад</a:t>
            </a:r>
          </a:p>
        </p:txBody>
      </p:sp>
      <p:sp>
        <p:nvSpPr>
          <p:cNvPr id="9" name="WordArt 3"/>
          <p:cNvSpPr>
            <a:spLocks noChangeArrowheads="1" noChangeShapeType="1" noTextEdit="1"/>
          </p:cNvSpPr>
          <p:nvPr/>
        </p:nvSpPr>
        <p:spPr bwMode="auto">
          <a:xfrm>
            <a:off x="6381784" y="2500313"/>
            <a:ext cx="2381249" cy="192881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Мезолит</a:t>
            </a:r>
          </a:p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12-5 тысяч </a:t>
            </a:r>
          </a:p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лет назад</a:t>
            </a:r>
          </a:p>
        </p:txBody>
      </p:sp>
      <p:sp>
        <p:nvSpPr>
          <p:cNvPr id="10" name="WordArt 3"/>
          <p:cNvSpPr>
            <a:spLocks noChangeArrowheads="1" noChangeShapeType="1" noTextEdit="1"/>
          </p:cNvSpPr>
          <p:nvPr/>
        </p:nvSpPr>
        <p:spPr bwMode="auto">
          <a:xfrm>
            <a:off x="190501" y="2357487"/>
            <a:ext cx="5810251" cy="1571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kern="10" dirty="0">
                <a:ln w="9525">
                  <a:noFill/>
                  <a:round/>
                  <a:headEnd/>
                  <a:tailEnd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Палеолит</a:t>
            </a:r>
          </a:p>
          <a:p>
            <a:pPr algn="ctr"/>
            <a:r>
              <a:rPr lang="ru-RU" sz="4000" kern="10" dirty="0">
                <a:ln w="9525">
                  <a:noFill/>
                  <a:round/>
                  <a:headEnd/>
                  <a:tailEnd/>
                </a:ln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2,5 млн.-12 тысяч лет назад</a:t>
            </a:r>
          </a:p>
        </p:txBody>
      </p:sp>
      <p:sp>
        <p:nvSpPr>
          <p:cNvPr id="11" name="Стрелка вниз 10"/>
          <p:cNvSpPr/>
          <p:nvPr/>
        </p:nvSpPr>
        <p:spPr>
          <a:xfrm rot="1166007">
            <a:off x="1028701" y="3917950"/>
            <a:ext cx="679451" cy="857250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84" name="WordArt 4"/>
          <p:cNvSpPr>
            <a:spLocks noChangeArrowheads="1" noChangeShapeType="1" noTextEdit="1"/>
          </p:cNvSpPr>
          <p:nvPr/>
        </p:nvSpPr>
        <p:spPr bwMode="auto">
          <a:xfrm>
            <a:off x="3" y="4857799"/>
            <a:ext cx="2476500" cy="157162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Ранний</a:t>
            </a:r>
          </a:p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2,5 млн. -140</a:t>
            </a:r>
          </a:p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Тысяч лет наза</a:t>
            </a:r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д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3204633" y="3943350"/>
            <a:ext cx="679451" cy="1200150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WordArt 4"/>
          <p:cNvSpPr>
            <a:spLocks noChangeArrowheads="1" noChangeShapeType="1" noTextEdit="1"/>
          </p:cNvSpPr>
          <p:nvPr/>
        </p:nvSpPr>
        <p:spPr bwMode="auto">
          <a:xfrm>
            <a:off x="2762252" y="5286424"/>
            <a:ext cx="2190749" cy="128587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Средний</a:t>
            </a:r>
          </a:p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140-40 тысяч </a:t>
            </a:r>
          </a:p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Лет назад</a:t>
            </a:r>
          </a:p>
        </p:txBody>
      </p:sp>
      <p:sp>
        <p:nvSpPr>
          <p:cNvPr id="15" name="Стрелка вниз 14"/>
          <p:cNvSpPr/>
          <p:nvPr/>
        </p:nvSpPr>
        <p:spPr>
          <a:xfrm rot="20823141">
            <a:off x="4976317" y="3975100"/>
            <a:ext cx="681567" cy="85725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" name="WordArt 4"/>
          <p:cNvSpPr>
            <a:spLocks noChangeArrowheads="1" noChangeShapeType="1" noTextEdit="1"/>
          </p:cNvSpPr>
          <p:nvPr/>
        </p:nvSpPr>
        <p:spPr bwMode="auto">
          <a:xfrm>
            <a:off x="5143533" y="4786362"/>
            <a:ext cx="2571751" cy="1214437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Поздний</a:t>
            </a:r>
          </a:p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40-12 тысяч</a:t>
            </a:r>
          </a:p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chemeClr val="accent4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Лет назад</a:t>
            </a:r>
          </a:p>
        </p:txBody>
      </p:sp>
      <p:sp>
        <p:nvSpPr>
          <p:cNvPr id="1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КАМЕННЫЙ ВЕК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2" dur="2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20483" grpId="0" animBg="1"/>
      <p:bldP spid="9" grpId="0" animBg="1"/>
      <p:bldP spid="10" grpId="0" animBg="1"/>
      <p:bldP spid="11" grpId="0" animBg="1"/>
      <p:bldP spid="20484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551384" y="2348880"/>
          <a:ext cx="10945216" cy="43576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кругленный прямоугольник 3"/>
          <p:cNvSpPr/>
          <p:nvPr/>
        </p:nvSpPr>
        <p:spPr>
          <a:xfrm>
            <a:off x="407368" y="1124744"/>
            <a:ext cx="11089232" cy="1139007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Несколько родовых общин, живущих в одной местности,  составляли  племя. Племенем управлял </a:t>
            </a:r>
            <a:r>
              <a:rPr lang="ru-RU" sz="24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совет старейшин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РОДОВАЯ ОБЩИНА И ПЛЕМЯ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04800" y="1082675"/>
            <a:ext cx="5090584" cy="707886"/>
          </a:xfrm>
          <a:prstGeom prst="rect">
            <a:avLst/>
          </a:prstGeom>
          <a:solidFill>
            <a:srgbClr val="CCFFCC"/>
          </a:solidFill>
          <a:ln w="762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</a:rPr>
              <a:t>Появление новых орудий </a:t>
            </a:r>
          </a:p>
          <a:p>
            <a:pPr algn="ctr"/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</a:rPr>
              <a:t>труда было связано с...</a:t>
            </a: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304800" y="2524125"/>
            <a:ext cx="5090584" cy="707886"/>
          </a:xfrm>
          <a:prstGeom prst="rect">
            <a:avLst/>
          </a:prstGeom>
          <a:solidFill>
            <a:srgbClr val="CCFFFF"/>
          </a:solidFill>
          <a:ln w="762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</a:rPr>
              <a:t>Древнейшие </a:t>
            </a:r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</a:rPr>
              <a:t>люди охотились </a:t>
            </a:r>
          </a:p>
          <a:p>
            <a:pPr algn="ctr"/>
            <a:r>
              <a:rPr lang="ru-RU" sz="2000" b="1" dirty="0">
                <a:solidFill>
                  <a:srgbClr val="000099"/>
                </a:solidFill>
                <a:latin typeface="Times New Roman" pitchFamily="18" charset="0"/>
              </a:rPr>
              <a:t>на...</a:t>
            </a: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431372" y="3967163"/>
            <a:ext cx="4896544" cy="707886"/>
          </a:xfrm>
          <a:prstGeom prst="rect">
            <a:avLst/>
          </a:prstGeom>
          <a:solidFill>
            <a:srgbClr val="FFFF99"/>
          </a:solidFill>
          <a:ln w="762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  <a:t>Появление лука и стрел </a:t>
            </a:r>
          </a:p>
          <a:p>
            <a:pPr algn="ctr"/>
            <a:r>
              <a:rPr lang="ru-RU" sz="2000" b="1" dirty="0">
                <a:solidFill>
                  <a:srgbClr val="663300"/>
                </a:solidFill>
                <a:latin typeface="Times New Roman" pitchFamily="18" charset="0"/>
              </a:rPr>
              <a:t>было связано с...</a:t>
            </a: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1451825" y="5410201"/>
            <a:ext cx="2800767" cy="646331"/>
          </a:xfrm>
          <a:prstGeom prst="rect">
            <a:avLst/>
          </a:prstGeom>
          <a:solidFill>
            <a:srgbClr val="FFCCFF"/>
          </a:solidFill>
          <a:ln w="762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A50021"/>
                </a:solidFill>
                <a:latin typeface="Times New Roman" pitchFamily="18" charset="0"/>
              </a:rPr>
              <a:t>В родовой общине люди  </a:t>
            </a:r>
          </a:p>
          <a:p>
            <a:pPr algn="ctr"/>
            <a:r>
              <a:rPr lang="ru-RU" b="1">
                <a:solidFill>
                  <a:srgbClr val="A50021"/>
                </a:solidFill>
                <a:latin typeface="Times New Roman" pitchFamily="18" charset="0"/>
              </a:rPr>
              <a:t>были связаны...</a:t>
            </a: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7010400" y="609600"/>
            <a:ext cx="4978400" cy="400110"/>
          </a:xfrm>
          <a:prstGeom prst="rect">
            <a:avLst/>
          </a:prstGeom>
          <a:solidFill>
            <a:srgbClr val="CCFFCC"/>
          </a:solidFill>
          <a:ln w="762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 dirty="0">
                <a:solidFill>
                  <a:srgbClr val="006600"/>
                </a:solidFill>
              </a:rPr>
              <a:t>Похолоданием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7010400" y="1109663"/>
            <a:ext cx="4978400" cy="369332"/>
          </a:xfrm>
          <a:prstGeom prst="rect">
            <a:avLst/>
          </a:prstGeom>
          <a:solidFill>
            <a:srgbClr val="CCFFCC"/>
          </a:solidFill>
          <a:ln w="762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rgbClr val="006600"/>
                </a:solidFill>
              </a:rPr>
              <a:t>С развитием охоты</a:t>
            </a:r>
            <a:endParaRPr lang="ru-RU" b="1">
              <a:solidFill>
                <a:srgbClr val="006600"/>
              </a:solidFill>
            </a:endParaRP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7010400" y="1608138"/>
            <a:ext cx="4978400" cy="369332"/>
          </a:xfrm>
          <a:prstGeom prst="rect">
            <a:avLst/>
          </a:prstGeom>
          <a:solidFill>
            <a:srgbClr val="CCFFCC"/>
          </a:solidFill>
          <a:ln w="762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6600"/>
                </a:solidFill>
              </a:rPr>
              <a:t>С освоением Севера.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7010400" y="2106613"/>
            <a:ext cx="4978400" cy="369332"/>
          </a:xfrm>
          <a:prstGeom prst="rect">
            <a:avLst/>
          </a:prstGeom>
          <a:solidFill>
            <a:srgbClr val="CCFFFF"/>
          </a:solidFill>
          <a:ln w="762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</a:rPr>
              <a:t>Зайцев и белок.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7010400" y="2605088"/>
            <a:ext cx="4978400" cy="369332"/>
          </a:xfrm>
          <a:prstGeom prst="rect">
            <a:avLst/>
          </a:prstGeom>
          <a:solidFill>
            <a:srgbClr val="CCFFFF"/>
          </a:solidFill>
          <a:ln w="762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0099"/>
                </a:solidFill>
              </a:rPr>
              <a:t>Стада коз и оленей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7010400" y="3103563"/>
            <a:ext cx="4978400" cy="369332"/>
          </a:xfrm>
          <a:prstGeom prst="rect">
            <a:avLst/>
          </a:prstGeom>
          <a:solidFill>
            <a:srgbClr val="CCFFFF"/>
          </a:solidFill>
          <a:ln w="762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000099"/>
                </a:solidFill>
              </a:rPr>
              <a:t>Крупного зверя</a:t>
            </a: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7010400" y="3603625"/>
            <a:ext cx="4978400" cy="369332"/>
          </a:xfrm>
          <a:prstGeom prst="rect">
            <a:avLst/>
          </a:prstGeom>
          <a:solidFill>
            <a:srgbClr val="FFFF99"/>
          </a:solidFill>
          <a:ln w="762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663300"/>
                </a:solidFill>
              </a:rPr>
              <a:t>Развитием человека</a:t>
            </a:r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7010400" y="4102100"/>
            <a:ext cx="4978400" cy="369332"/>
          </a:xfrm>
          <a:prstGeom prst="rect">
            <a:avLst/>
          </a:prstGeom>
          <a:solidFill>
            <a:srgbClr val="FFFF99"/>
          </a:solidFill>
          <a:ln w="762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663300"/>
                </a:solidFill>
              </a:rPr>
              <a:t>Вымиранием мамонтов</a:t>
            </a:r>
          </a:p>
        </p:txBody>
      </p:sp>
      <p:sp>
        <p:nvSpPr>
          <p:cNvPr id="21520" name="Text Box 16"/>
          <p:cNvSpPr txBox="1">
            <a:spLocks noChangeArrowheads="1"/>
          </p:cNvSpPr>
          <p:nvPr/>
        </p:nvSpPr>
        <p:spPr bwMode="auto">
          <a:xfrm>
            <a:off x="7010400" y="4600575"/>
            <a:ext cx="4978400" cy="369332"/>
          </a:xfrm>
          <a:prstGeom prst="rect">
            <a:avLst/>
          </a:prstGeom>
          <a:solidFill>
            <a:srgbClr val="FFFF99"/>
          </a:solidFill>
          <a:ln w="762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663300"/>
                </a:solidFill>
              </a:rPr>
              <a:t>Переселением в лес.</a:t>
            </a:r>
          </a:p>
        </p:txBody>
      </p:sp>
      <p:sp>
        <p:nvSpPr>
          <p:cNvPr id="21521" name="Text Box 17"/>
          <p:cNvSpPr txBox="1">
            <a:spLocks noChangeArrowheads="1"/>
          </p:cNvSpPr>
          <p:nvPr/>
        </p:nvSpPr>
        <p:spPr bwMode="auto">
          <a:xfrm>
            <a:off x="7010400" y="5099050"/>
            <a:ext cx="4978400" cy="369332"/>
          </a:xfrm>
          <a:prstGeom prst="rect">
            <a:avLst/>
          </a:prstGeom>
          <a:solidFill>
            <a:srgbClr val="FFCCFF"/>
          </a:solidFill>
          <a:ln w="762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C0000"/>
                </a:solidFill>
              </a:rPr>
              <a:t>Местом проживания</a:t>
            </a:r>
          </a:p>
        </p:txBody>
      </p:sp>
      <p:sp>
        <p:nvSpPr>
          <p:cNvPr id="21522" name="Text Box 18"/>
          <p:cNvSpPr txBox="1">
            <a:spLocks noChangeArrowheads="1"/>
          </p:cNvSpPr>
          <p:nvPr/>
        </p:nvSpPr>
        <p:spPr bwMode="auto">
          <a:xfrm>
            <a:off x="7010400" y="5597525"/>
            <a:ext cx="4978400" cy="369332"/>
          </a:xfrm>
          <a:prstGeom prst="rect">
            <a:avLst/>
          </a:prstGeom>
          <a:solidFill>
            <a:srgbClr val="FFCCFF"/>
          </a:solidFill>
          <a:ln w="762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C0000"/>
                </a:solidFill>
              </a:rPr>
              <a:t>Общим делом</a:t>
            </a:r>
          </a:p>
        </p:txBody>
      </p:sp>
      <p:sp>
        <p:nvSpPr>
          <p:cNvPr id="21523" name="Text Box 19"/>
          <p:cNvSpPr txBox="1">
            <a:spLocks noChangeArrowheads="1"/>
          </p:cNvSpPr>
          <p:nvPr/>
        </p:nvSpPr>
        <p:spPr bwMode="auto">
          <a:xfrm>
            <a:off x="7010400" y="6096000"/>
            <a:ext cx="4978400" cy="369332"/>
          </a:xfrm>
          <a:prstGeom prst="rect">
            <a:avLst/>
          </a:prstGeom>
          <a:solidFill>
            <a:srgbClr val="FFCCFF"/>
          </a:solidFill>
          <a:ln w="76200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ru-RU" b="1">
                <a:solidFill>
                  <a:srgbClr val="CC0000"/>
                </a:solidFill>
              </a:rPr>
              <a:t>Родственными узами</a:t>
            </a:r>
          </a:p>
        </p:txBody>
      </p:sp>
      <p:sp>
        <p:nvSpPr>
          <p:cNvPr id="20" name="object 2"/>
          <p:cNvSpPr>
            <a:spLocks/>
          </p:cNvSpPr>
          <p:nvPr/>
        </p:nvSpPr>
        <p:spPr bwMode="auto">
          <a:xfrm>
            <a:off x="1" y="1"/>
            <a:ext cx="12177184" cy="548679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ПОВТОРЕНИЕ (ВЫБЕРИ ОТВЕТ)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8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0" dur="2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" dur="2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8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9" dur="2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4" dur="2000"/>
                                        <p:tgtEl>
                                          <p:spTgt spid="215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8" presetClass="exit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8" dur="20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1000" tmFilter="0, 0; .2, .5; .8, .5; 1, 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4" dur="500" autoRev="1" fill="hold"/>
                                        <p:tgtEl>
                                          <p:spTgt spid="215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 tmFilter="0, 0; .2, .5; .8, .5; 1, 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7" dur="500" autoRev="1" fill="hold"/>
                                        <p:tgtEl>
                                          <p:spTgt spid="215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 tmFilter="0, 0; .2, .5; .8, .5; 1, 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500" autoRev="1" fill="hold"/>
                                        <p:tgtEl>
                                          <p:spTgt spid="215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3" grpId="0" animBg="1"/>
      <p:bldP spid="21514" grpId="0" animBg="1"/>
      <p:bldP spid="21515" grpId="0" animBg="1"/>
      <p:bldP spid="21516" grpId="0" animBg="1"/>
      <p:bldP spid="21519" grpId="0" animBg="1"/>
      <p:bldP spid="21520" grpId="0" animBg="1"/>
      <p:bldP spid="21521" grpId="0" animBg="1"/>
      <p:bldP spid="21522" grpId="0" animBg="1"/>
      <p:bldP spid="2152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0" y="6613532"/>
            <a:ext cx="2159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©</a:t>
            </a:r>
            <a:r>
              <a:rPr lang="ru-RU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 Жадаев Д.Н., 2005</a:t>
            </a:r>
            <a:endParaRPr lang="en-US" sz="1000" b="1">
              <a:solidFill>
                <a:schemeClr val="bg2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91344" y="1412776"/>
            <a:ext cx="6912768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Переход человечества от присваивающего хозяйства (собирательство и охота)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              к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производящему (земледелие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   и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скотоводство) означал утверждение нового типа отношений человека и природы. 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Переход к оседлому образу жизни</a:t>
            </a:r>
            <a:r>
              <a:rPr lang="ru-RU" sz="3200" b="1" dirty="0" smtClean="0">
                <a:solidFill>
                  <a:srgbClr val="002060"/>
                </a:solidFill>
              </a:rPr>
              <a:t>.</a:t>
            </a:r>
            <a:endParaRPr lang="ru-RU" sz="3200" b="1" dirty="0">
              <a:solidFill>
                <a:srgbClr val="002060"/>
              </a:solidFill>
            </a:endParaRPr>
          </a:p>
        </p:txBody>
      </p:sp>
      <p:pic>
        <p:nvPicPr>
          <p:cNvPr id="35845" name="Picture 5" descr="docu00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84232" y="1124744"/>
            <a:ext cx="3837517" cy="410445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Picture 1028" descr="E:\Марина\Первобытный человек\_Рисунки\00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44073" y="5301214"/>
            <a:ext cx="2904323" cy="1454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ОСЕДЛЫЙ ОБРАЗ ЖИЗНИ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8" name="AutoShape 18" descr="ф_серенький"/>
          <p:cNvSpPr>
            <a:spLocks noChangeArrowheads="1"/>
          </p:cNvSpPr>
          <p:nvPr/>
        </p:nvSpPr>
        <p:spPr bwMode="auto">
          <a:xfrm>
            <a:off x="5166784" y="3616325"/>
            <a:ext cx="1727200" cy="381000"/>
          </a:xfrm>
          <a:prstGeom prst="rightArrow">
            <a:avLst>
              <a:gd name="adj1" fmla="val 50000"/>
              <a:gd name="adj2" fmla="val 85000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20497" name="AutoShape 17" descr="ф_серенький"/>
          <p:cNvSpPr>
            <a:spLocks noChangeArrowheads="1"/>
          </p:cNvSpPr>
          <p:nvPr/>
        </p:nvSpPr>
        <p:spPr bwMode="auto">
          <a:xfrm>
            <a:off x="5111751" y="2414588"/>
            <a:ext cx="1727200" cy="381000"/>
          </a:xfrm>
          <a:prstGeom prst="rightArrow">
            <a:avLst>
              <a:gd name="adj1" fmla="val 50000"/>
              <a:gd name="adj2" fmla="val 85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3318" name="Text Box 4"/>
          <p:cNvSpPr txBox="1">
            <a:spLocks noChangeArrowheads="1"/>
          </p:cNvSpPr>
          <p:nvPr/>
        </p:nvSpPr>
        <p:spPr bwMode="auto">
          <a:xfrm>
            <a:off x="263352" y="1219203"/>
            <a:ext cx="11665296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spcBef>
                <a:spcPct val="50000"/>
              </a:spcBef>
            </a:pPr>
            <a:r>
              <a:rPr lang="ru-RU" altLang="ru-RU" dirty="0" smtClean="0"/>
              <a:t> </a:t>
            </a:r>
            <a:r>
              <a:rPr lang="ru-RU" alt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каких занятий возникли земледелие и скотоводство?</a:t>
            </a:r>
            <a:endParaRPr lang="ru-RU" alt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1016000" y="2060851"/>
            <a:ext cx="4267200" cy="926827"/>
            <a:chOff x="480" y="1402"/>
            <a:chExt cx="2016" cy="480"/>
          </a:xfrm>
        </p:grpSpPr>
        <p:sp>
          <p:nvSpPr>
            <p:cNvPr id="13330" name="Oval 5" descr="ф_серенький"/>
            <p:cNvSpPr>
              <a:spLocks noChangeArrowheads="1"/>
            </p:cNvSpPr>
            <p:nvPr/>
          </p:nvSpPr>
          <p:spPr bwMode="auto">
            <a:xfrm>
              <a:off x="480" y="1402"/>
              <a:ext cx="2016" cy="48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3331" name="Text Box 6"/>
            <p:cNvSpPr txBox="1">
              <a:spLocks noChangeArrowheads="1"/>
            </p:cNvSpPr>
            <p:nvPr/>
          </p:nvSpPr>
          <p:spPr bwMode="auto">
            <a:xfrm>
              <a:off x="672" y="1488"/>
              <a:ext cx="1680" cy="287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30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собирательство</a:t>
              </a:r>
            </a:p>
          </p:txBody>
        </p:sp>
      </p:grpSp>
      <p:grpSp>
        <p:nvGrpSpPr>
          <p:cNvPr id="3" name="Group 14"/>
          <p:cNvGrpSpPr>
            <a:grpSpLocks/>
          </p:cNvGrpSpPr>
          <p:nvPr/>
        </p:nvGrpSpPr>
        <p:grpSpPr bwMode="auto">
          <a:xfrm>
            <a:off x="1016000" y="3429000"/>
            <a:ext cx="4267200" cy="762000"/>
            <a:chOff x="480" y="2160"/>
            <a:chExt cx="2016" cy="480"/>
          </a:xfrm>
        </p:grpSpPr>
        <p:sp>
          <p:nvSpPr>
            <p:cNvPr id="13328" name="Oval 7" descr="ф_серенький"/>
            <p:cNvSpPr>
              <a:spLocks noChangeArrowheads="1"/>
            </p:cNvSpPr>
            <p:nvPr/>
          </p:nvSpPr>
          <p:spPr bwMode="auto">
            <a:xfrm>
              <a:off x="480" y="2160"/>
              <a:ext cx="2016" cy="48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3329" name="Text Box 8"/>
            <p:cNvSpPr txBox="1">
              <a:spLocks noChangeArrowheads="1"/>
            </p:cNvSpPr>
            <p:nvPr/>
          </p:nvSpPr>
          <p:spPr bwMode="auto">
            <a:xfrm>
              <a:off x="624" y="2246"/>
              <a:ext cx="1680" cy="34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3000" b="1" dirty="0">
                  <a:solidFill>
                    <a:srgbClr val="FFFF00"/>
                  </a:solidFill>
                  <a:latin typeface="Arial" pitchFamily="34" charset="0"/>
                  <a:cs typeface="Arial" pitchFamily="34" charset="0"/>
                </a:rPr>
                <a:t>охота</a:t>
              </a:r>
            </a:p>
          </p:txBody>
        </p: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6860117" y="2236788"/>
            <a:ext cx="4267200" cy="762000"/>
            <a:chOff x="3264" y="1402"/>
            <a:chExt cx="2016" cy="480"/>
          </a:xfrm>
        </p:grpSpPr>
        <p:sp>
          <p:nvSpPr>
            <p:cNvPr id="13326" name="Oval 9" descr="ф_серенький"/>
            <p:cNvSpPr>
              <a:spLocks noChangeArrowheads="1"/>
            </p:cNvSpPr>
            <p:nvPr/>
          </p:nvSpPr>
          <p:spPr bwMode="auto">
            <a:xfrm>
              <a:off x="3264" y="1402"/>
              <a:ext cx="2016" cy="48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3327" name="Text Box 10"/>
            <p:cNvSpPr txBox="1">
              <a:spLocks noChangeArrowheads="1"/>
            </p:cNvSpPr>
            <p:nvPr/>
          </p:nvSpPr>
          <p:spPr bwMode="auto">
            <a:xfrm>
              <a:off x="3456" y="1488"/>
              <a:ext cx="1680" cy="34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3000" b="1" dirty="0">
                  <a:solidFill>
                    <a:srgbClr val="460000"/>
                  </a:solidFill>
                  <a:latin typeface="Arial" pitchFamily="34" charset="0"/>
                  <a:cs typeface="Arial" pitchFamily="34" charset="0"/>
                </a:rPr>
                <a:t>земледелие</a:t>
              </a:r>
            </a:p>
          </p:txBody>
        </p:sp>
      </p:grpSp>
      <p:grpSp>
        <p:nvGrpSpPr>
          <p:cNvPr id="5" name="Group 16"/>
          <p:cNvGrpSpPr>
            <a:grpSpLocks/>
          </p:cNvGrpSpPr>
          <p:nvPr/>
        </p:nvGrpSpPr>
        <p:grpSpPr bwMode="auto">
          <a:xfrm>
            <a:off x="6908800" y="3403600"/>
            <a:ext cx="4267200" cy="762000"/>
            <a:chOff x="3264" y="2144"/>
            <a:chExt cx="2016" cy="480"/>
          </a:xfrm>
        </p:grpSpPr>
        <p:sp>
          <p:nvSpPr>
            <p:cNvPr id="13324" name="Oval 11" descr="ф_серенький"/>
            <p:cNvSpPr>
              <a:spLocks noChangeArrowheads="1"/>
            </p:cNvSpPr>
            <p:nvPr/>
          </p:nvSpPr>
          <p:spPr bwMode="auto">
            <a:xfrm>
              <a:off x="3264" y="2144"/>
              <a:ext cx="2016" cy="48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3325" name="Text Box 12"/>
            <p:cNvSpPr txBox="1">
              <a:spLocks noChangeArrowheads="1"/>
            </p:cNvSpPr>
            <p:nvPr/>
          </p:nvSpPr>
          <p:spPr bwMode="auto">
            <a:xfrm>
              <a:off x="3424" y="2205"/>
              <a:ext cx="1680" cy="349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3">
              <a:schemeClr val="accent5"/>
            </a:fillRef>
            <a:effectRef idx="2">
              <a:schemeClr val="accent5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3000" b="1" dirty="0">
                  <a:solidFill>
                    <a:srgbClr val="460000"/>
                  </a:solidFill>
                  <a:latin typeface="Arial" pitchFamily="34" charset="0"/>
                  <a:cs typeface="Arial" pitchFamily="34" charset="0"/>
                </a:rPr>
                <a:t>скотоводство</a:t>
              </a:r>
            </a:p>
          </p:txBody>
        </p:sp>
      </p:grpSp>
      <p:sp>
        <p:nvSpPr>
          <p:cNvPr id="20499" name="Text Box 19"/>
          <p:cNvSpPr txBox="1">
            <a:spLocks noChangeArrowheads="1"/>
          </p:cNvSpPr>
          <p:nvPr/>
        </p:nvSpPr>
        <p:spPr bwMode="auto">
          <a:xfrm>
            <a:off x="767408" y="4725146"/>
            <a:ext cx="10871200" cy="170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ru-RU" altLang="ru-RU" sz="3000" b="1" dirty="0">
                <a:solidFill>
                  <a:srgbClr val="460000"/>
                </a:solidFill>
                <a:latin typeface="Arial" pitchFamily="34" charset="0"/>
                <a:cs typeface="Arial" pitchFamily="34" charset="0"/>
              </a:rPr>
              <a:t>Земледелие возникло из занятия людей собирательством.</a:t>
            </a:r>
          </a:p>
          <a:p>
            <a:pPr marL="342900" indent="-342900" algn="ctr">
              <a:spcBef>
                <a:spcPct val="50000"/>
              </a:spcBef>
            </a:pPr>
            <a:r>
              <a:rPr lang="ru-RU" altLang="ru-RU" sz="3000" b="1" dirty="0">
                <a:solidFill>
                  <a:srgbClr val="460000"/>
                </a:solidFill>
                <a:latin typeface="Arial" pitchFamily="34" charset="0"/>
                <a:cs typeface="Arial" pitchFamily="34" charset="0"/>
              </a:rPr>
              <a:t>Скотоводство возникло из занятия людей охотой.</a:t>
            </a:r>
          </a:p>
        </p:txBody>
      </p:sp>
      <p:sp>
        <p:nvSpPr>
          <p:cNvPr id="1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0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98" grpId="0" animBg="1"/>
      <p:bldP spid="20497" grpId="0" animBg="1"/>
      <p:bldP spid="20499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21" name="Picture 29"/>
          <p:cNvPicPr>
            <a:picLocks noChangeAspect="1" noChangeArrowheads="1"/>
          </p:cNvPicPr>
          <p:nvPr/>
        </p:nvPicPr>
        <p:blipFill>
          <a:blip r:embed="rId3" cstate="print">
            <a:lum contrast="24000"/>
          </a:blip>
          <a:srcRect r="2637"/>
          <a:stretch>
            <a:fillRect/>
          </a:stretch>
        </p:blipFill>
        <p:spPr bwMode="auto">
          <a:xfrm>
            <a:off x="3657600" y="1924050"/>
            <a:ext cx="4658784" cy="4572000"/>
          </a:xfrm>
          <a:prstGeom prst="rect">
            <a:avLst/>
          </a:prstGeom>
          <a:noFill/>
          <a:ln w="9525">
            <a:solidFill>
              <a:srgbClr val="460000"/>
            </a:solidFill>
            <a:miter lim="800000"/>
            <a:headEnd/>
            <a:tailEnd/>
          </a:ln>
          <a:effectLst/>
        </p:spPr>
      </p:pic>
      <p:sp>
        <p:nvSpPr>
          <p:cNvPr id="8218" name="AutoShape 26" descr="ф_серенький"/>
          <p:cNvSpPr>
            <a:spLocks noChangeArrowheads="1"/>
          </p:cNvSpPr>
          <p:nvPr/>
        </p:nvSpPr>
        <p:spPr bwMode="auto">
          <a:xfrm>
            <a:off x="4580467" y="4752975"/>
            <a:ext cx="2540000" cy="381000"/>
          </a:xfrm>
          <a:prstGeom prst="rightArrow">
            <a:avLst>
              <a:gd name="adj1" fmla="val 50000"/>
              <a:gd name="adj2" fmla="val 125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14340" name="Rectangle 2" descr="ф_серенький"/>
          <p:cNvSpPr>
            <a:spLocks noChangeArrowheads="1"/>
          </p:cNvSpPr>
          <p:nvPr/>
        </p:nvSpPr>
        <p:spPr bwMode="auto">
          <a:xfrm>
            <a:off x="812800" y="76200"/>
            <a:ext cx="10668000" cy="6858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38100" cmpd="dbl" algn="ctr">
            <a:noFill/>
            <a:miter lim="800000"/>
            <a:headEnd/>
            <a:tailEnd/>
          </a:ln>
          <a:effectLst>
            <a:outerShdw dist="35921" dir="2700000" algn="ctr" rotWithShape="0">
              <a:schemeClr val="tx2">
                <a:alpha val="50000"/>
              </a:schemeClr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14341" name="Text Box 3"/>
          <p:cNvSpPr txBox="1">
            <a:spLocks noChangeArrowheads="1"/>
          </p:cNvSpPr>
          <p:nvPr/>
        </p:nvSpPr>
        <p:spPr bwMode="auto">
          <a:xfrm>
            <a:off x="1422400" y="152400"/>
            <a:ext cx="9652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3200">
                <a:solidFill>
                  <a:srgbClr val="640000"/>
                </a:solidFill>
              </a:rPr>
              <a:t>Делаем выводы</a:t>
            </a:r>
          </a:p>
        </p:txBody>
      </p:sp>
      <p:sp>
        <p:nvSpPr>
          <p:cNvPr id="14342" name="Text Box 4"/>
          <p:cNvSpPr txBox="1">
            <a:spLocks noChangeArrowheads="1"/>
          </p:cNvSpPr>
          <p:nvPr/>
        </p:nvSpPr>
        <p:spPr bwMode="auto">
          <a:xfrm>
            <a:off x="239349" y="914403"/>
            <a:ext cx="1154625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50000"/>
              </a:spcBef>
            </a:pPr>
            <a:r>
              <a:rPr lang="ru-RU" altLang="ru-RU" sz="2400" dirty="0" smtClean="0"/>
              <a:t> </a:t>
            </a:r>
            <a:r>
              <a:rPr lang="ru-RU" alt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Как возникновение земледелия и скотоводства изменило жизнь людей</a:t>
            </a:r>
            <a:r>
              <a:rPr lang="ru-RU" altLang="ru-RU" sz="24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8199" name="AutoShape 7" descr="ф_серенький"/>
          <p:cNvSpPr>
            <a:spLocks noChangeArrowheads="1"/>
          </p:cNvSpPr>
          <p:nvPr/>
        </p:nvSpPr>
        <p:spPr bwMode="auto">
          <a:xfrm>
            <a:off x="4533900" y="3870325"/>
            <a:ext cx="2540000" cy="381000"/>
          </a:xfrm>
          <a:prstGeom prst="rightArrow">
            <a:avLst>
              <a:gd name="adj1" fmla="val 50000"/>
              <a:gd name="adj2" fmla="val 125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7010400" y="3657600"/>
            <a:ext cx="4267200" cy="762000"/>
            <a:chOff x="3264" y="1402"/>
            <a:chExt cx="2016" cy="480"/>
          </a:xfrm>
        </p:grpSpPr>
        <p:sp>
          <p:nvSpPr>
            <p:cNvPr id="14360" name="Oval 10" descr="ф_серенький"/>
            <p:cNvSpPr>
              <a:spLocks noChangeArrowheads="1"/>
            </p:cNvSpPr>
            <p:nvPr/>
          </p:nvSpPr>
          <p:spPr bwMode="auto">
            <a:xfrm>
              <a:off x="3264" y="1402"/>
              <a:ext cx="2016" cy="48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4361" name="Text Box 11"/>
            <p:cNvSpPr txBox="1">
              <a:spLocks noChangeArrowheads="1"/>
            </p:cNvSpPr>
            <p:nvPr/>
          </p:nvSpPr>
          <p:spPr bwMode="auto">
            <a:xfrm>
              <a:off x="3456" y="1488"/>
              <a:ext cx="1680" cy="291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400" dirty="0">
                  <a:latin typeface="Arial" pitchFamily="34" charset="0"/>
                  <a:cs typeface="Arial" pitchFamily="34" charset="0"/>
                </a:rPr>
                <a:t>земледелие</a:t>
              </a:r>
            </a:p>
          </p:txBody>
        </p:sp>
      </p:grpSp>
      <p:grpSp>
        <p:nvGrpSpPr>
          <p:cNvPr id="3" name="Group 12"/>
          <p:cNvGrpSpPr>
            <a:grpSpLocks/>
          </p:cNvGrpSpPr>
          <p:nvPr/>
        </p:nvGrpSpPr>
        <p:grpSpPr bwMode="auto">
          <a:xfrm>
            <a:off x="7112000" y="4572000"/>
            <a:ext cx="4267200" cy="762000"/>
            <a:chOff x="3264" y="2144"/>
            <a:chExt cx="2016" cy="480"/>
          </a:xfrm>
        </p:grpSpPr>
        <p:sp>
          <p:nvSpPr>
            <p:cNvPr id="14358" name="Oval 13" descr="ф_серенький"/>
            <p:cNvSpPr>
              <a:spLocks noChangeArrowheads="1"/>
            </p:cNvSpPr>
            <p:nvPr/>
          </p:nvSpPr>
          <p:spPr bwMode="auto">
            <a:xfrm>
              <a:off x="3264" y="2144"/>
              <a:ext cx="2016" cy="480"/>
            </a:xfrm>
            <a:prstGeom prst="ellipse">
              <a:avLst/>
            </a:prstGeom>
            <a:blipFill dpi="0" rotWithShape="1">
              <a:blip r:embed="rId5" cstate="print"/>
              <a:srcRect/>
              <a:stretch>
                <a:fillRect/>
              </a:stretch>
            </a:blipFill>
            <a:ln w="19050" algn="ctr">
              <a:solidFill>
                <a:srgbClr val="101000"/>
              </a:solidFill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endParaRPr lang="ru-RU"/>
            </a:p>
          </p:txBody>
        </p:sp>
        <p:sp>
          <p:nvSpPr>
            <p:cNvPr id="14359" name="Text Box 14"/>
            <p:cNvSpPr txBox="1">
              <a:spLocks noChangeArrowheads="1"/>
            </p:cNvSpPr>
            <p:nvPr/>
          </p:nvSpPr>
          <p:spPr bwMode="auto">
            <a:xfrm>
              <a:off x="3456" y="2230"/>
              <a:ext cx="1680" cy="291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400" dirty="0">
                  <a:latin typeface="Arial" pitchFamily="34" charset="0"/>
                  <a:cs typeface="Arial" pitchFamily="34" charset="0"/>
                </a:rPr>
                <a:t>скотоводство</a:t>
              </a:r>
            </a:p>
          </p:txBody>
        </p:sp>
      </p:grp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304800" y="1752601"/>
            <a:ext cx="114808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dirty="0">
                <a:solidFill>
                  <a:srgbClr val="460000"/>
                </a:solidFill>
                <a:latin typeface="Arial" pitchFamily="34" charset="0"/>
                <a:cs typeface="Arial" pitchFamily="34" charset="0"/>
              </a:rPr>
              <a:t>Если раньше люди </a:t>
            </a:r>
            <a:r>
              <a:rPr lang="ru-RU" alt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добывали</a:t>
            </a:r>
            <a:r>
              <a:rPr lang="ru-RU" altLang="ru-RU" sz="2400" dirty="0">
                <a:solidFill>
                  <a:srgbClr val="460000"/>
                </a:solidFill>
                <a:latin typeface="Arial" pitchFamily="34" charset="0"/>
                <a:cs typeface="Arial" pitchFamily="34" charset="0"/>
              </a:rPr>
              <a:t> (присваивали) только то, что давала природа, то с появлением земледелия и скотоводства люди сами </a:t>
            </a:r>
            <a:r>
              <a:rPr lang="ru-RU" alt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стали производить</a:t>
            </a:r>
            <a:r>
              <a:rPr lang="ru-RU" altLang="ru-RU" sz="2400" dirty="0">
                <a:solidFill>
                  <a:srgbClr val="460000"/>
                </a:solidFill>
                <a:latin typeface="Arial" pitchFamily="34" charset="0"/>
                <a:cs typeface="Arial" pitchFamily="34" charset="0"/>
              </a:rPr>
              <a:t> то, что им было необходимо для жизни.</a:t>
            </a:r>
          </a:p>
        </p:txBody>
      </p: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812800" y="3657600"/>
            <a:ext cx="4267200" cy="762000"/>
            <a:chOff x="480" y="1402"/>
            <a:chExt cx="2016" cy="480"/>
          </a:xfrm>
        </p:grpSpPr>
        <p:sp>
          <p:nvSpPr>
            <p:cNvPr id="14356" name="Oval 17" descr="ф_серенький"/>
            <p:cNvSpPr>
              <a:spLocks noChangeArrowheads="1"/>
            </p:cNvSpPr>
            <p:nvPr/>
          </p:nvSpPr>
          <p:spPr bwMode="auto">
            <a:xfrm>
              <a:off x="480" y="1402"/>
              <a:ext cx="2016" cy="48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4357" name="Text Box 18"/>
            <p:cNvSpPr txBox="1">
              <a:spLocks noChangeArrowheads="1"/>
            </p:cNvSpPr>
            <p:nvPr/>
          </p:nvSpPr>
          <p:spPr bwMode="auto">
            <a:xfrm>
              <a:off x="672" y="1488"/>
              <a:ext cx="1680" cy="291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400" dirty="0">
                  <a:latin typeface="Arial" pitchFamily="34" charset="0"/>
                  <a:cs typeface="Arial" pitchFamily="34" charset="0"/>
                </a:rPr>
                <a:t>собирательство</a:t>
              </a:r>
            </a:p>
          </p:txBody>
        </p:sp>
      </p:grpSp>
      <p:grpSp>
        <p:nvGrpSpPr>
          <p:cNvPr id="5" name="Group 19"/>
          <p:cNvGrpSpPr>
            <a:grpSpLocks/>
          </p:cNvGrpSpPr>
          <p:nvPr/>
        </p:nvGrpSpPr>
        <p:grpSpPr bwMode="auto">
          <a:xfrm>
            <a:off x="711200" y="4572000"/>
            <a:ext cx="4267200" cy="762000"/>
            <a:chOff x="480" y="2160"/>
            <a:chExt cx="2016" cy="480"/>
          </a:xfrm>
        </p:grpSpPr>
        <p:sp>
          <p:nvSpPr>
            <p:cNvPr id="14354" name="Oval 20" descr="ф_серенький"/>
            <p:cNvSpPr>
              <a:spLocks noChangeArrowheads="1"/>
            </p:cNvSpPr>
            <p:nvPr/>
          </p:nvSpPr>
          <p:spPr bwMode="auto">
            <a:xfrm>
              <a:off x="480" y="2160"/>
              <a:ext cx="2016" cy="480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endParaRPr lang="ru-RU"/>
            </a:p>
          </p:txBody>
        </p:sp>
        <p:sp>
          <p:nvSpPr>
            <p:cNvPr id="14355" name="Text Box 21"/>
            <p:cNvSpPr txBox="1">
              <a:spLocks noChangeArrowheads="1"/>
            </p:cNvSpPr>
            <p:nvPr/>
          </p:nvSpPr>
          <p:spPr bwMode="auto">
            <a:xfrm>
              <a:off x="624" y="2246"/>
              <a:ext cx="1680" cy="291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altLang="ru-RU" sz="2400" dirty="0">
                  <a:latin typeface="Arial" pitchFamily="34" charset="0"/>
                  <a:cs typeface="Arial" pitchFamily="34" charset="0"/>
                </a:rPr>
                <a:t>охота</a:t>
              </a:r>
            </a:p>
          </p:txBody>
        </p:sp>
      </p:grpSp>
      <p:sp>
        <p:nvSpPr>
          <p:cNvPr id="8214" name="AutoShape 22"/>
          <p:cNvSpPr>
            <a:spLocks/>
          </p:cNvSpPr>
          <p:nvPr/>
        </p:nvSpPr>
        <p:spPr bwMode="auto">
          <a:xfrm rot="-5400000">
            <a:off x="2717800" y="3409950"/>
            <a:ext cx="457200" cy="4267200"/>
          </a:xfrm>
          <a:prstGeom prst="leftBrace">
            <a:avLst>
              <a:gd name="adj1" fmla="val 58333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28398" dir="3806097" algn="ctr" rotWithShape="0">
              <a:schemeClr val="bg2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8215" name="AutoShape 23"/>
          <p:cNvSpPr>
            <a:spLocks/>
          </p:cNvSpPr>
          <p:nvPr/>
        </p:nvSpPr>
        <p:spPr bwMode="auto">
          <a:xfrm rot="-5400000">
            <a:off x="9017000" y="3505200"/>
            <a:ext cx="457200" cy="4267200"/>
          </a:xfrm>
          <a:prstGeom prst="leftBrace">
            <a:avLst>
              <a:gd name="adj1" fmla="val 58333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28398" dir="3806097" algn="ctr" rotWithShape="0">
              <a:schemeClr val="bg2"/>
            </a:outerShdw>
          </a:effectLst>
        </p:spPr>
        <p:txBody>
          <a:bodyPr wrap="none" anchor="ctr"/>
          <a:lstStyle/>
          <a:p>
            <a:endParaRPr lang="ru-RU"/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463553" y="5795965"/>
            <a:ext cx="461644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dirty="0">
                <a:solidFill>
                  <a:srgbClr val="460000"/>
                </a:solidFill>
                <a:latin typeface="Arial" pitchFamily="34" charset="0"/>
                <a:cs typeface="Arial" pitchFamily="34" charset="0"/>
              </a:rPr>
              <a:t>присваивающее хозяйство</a:t>
            </a:r>
          </a:p>
        </p:txBody>
      </p:sp>
      <p:sp>
        <p:nvSpPr>
          <p:cNvPr id="8219" name="AutoShape 27" descr="ф_серенький"/>
          <p:cNvSpPr>
            <a:spLocks noChangeArrowheads="1"/>
          </p:cNvSpPr>
          <p:nvPr/>
        </p:nvSpPr>
        <p:spPr bwMode="auto">
          <a:xfrm>
            <a:off x="4978400" y="5943600"/>
            <a:ext cx="2235200" cy="381000"/>
          </a:xfrm>
          <a:prstGeom prst="rightArrow">
            <a:avLst>
              <a:gd name="adj1" fmla="val 50000"/>
              <a:gd name="adj2" fmla="val 110000"/>
            </a:avLst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8220" name="Text Box 28"/>
          <p:cNvSpPr txBox="1">
            <a:spLocks noChangeArrowheads="1"/>
          </p:cNvSpPr>
          <p:nvPr/>
        </p:nvSpPr>
        <p:spPr bwMode="auto">
          <a:xfrm>
            <a:off x="6908800" y="5791202"/>
            <a:ext cx="5283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400" dirty="0">
                <a:solidFill>
                  <a:srgbClr val="460000"/>
                </a:solidFill>
                <a:latin typeface="Arial" pitchFamily="34" charset="0"/>
                <a:cs typeface="Arial" pitchFamily="34" charset="0"/>
              </a:rPr>
              <a:t>производящее хозяйство</a:t>
            </a:r>
          </a:p>
        </p:txBody>
      </p:sp>
      <p:sp>
        <p:nvSpPr>
          <p:cNvPr id="2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8" grpId="0" animBg="1"/>
      <p:bldP spid="8199" grpId="0" animBg="1"/>
      <p:bldP spid="8207" grpId="0"/>
      <p:bldP spid="8214" grpId="0" animBg="1"/>
      <p:bldP spid="8215" grpId="0" animBg="1"/>
      <p:bldP spid="8217" grpId="0"/>
      <p:bldP spid="8219" grpId="0" animBg="1"/>
      <p:bldP spid="822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052736"/>
            <a:ext cx="11137237" cy="120032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Кроманьонцы впервые появились в Европе приблизительно                           40 тысяч лет назад. По внешнему виду кроманьонцы напоминали современных людей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623392" y="2348880"/>
            <a:ext cx="1123324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2. Земледелие – возделывание, обработка земли с целью выращивания сельскохозяйственных растений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3429000"/>
            <a:ext cx="1113723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Скотоводство – разведение крупного и мелкого рогатого скота для получения мяса, молока, шкур, шерсти и других продуктов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4509120"/>
            <a:ext cx="1113723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С появлением земледелия и скотоводства человечество впервые стало самостоятельно формировать условия своего существования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23392" y="5661248"/>
            <a:ext cx="11137237" cy="830997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Несколько родовых общин, живущих в одной местности, составляли племя. Во главе племени находился совет старейшин</a:t>
            </a:r>
            <a:endParaRPr lang="ru-RU" sz="2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4816" y="0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ВЫВОДЫ</a:t>
            </a:r>
            <a:endParaRPr lang="en-US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850958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589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ДОМАШНЯЯ РАБОТА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594" y="336836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2" y="3059908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3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14 - 17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367808" y="3645025"/>
            <a:ext cx="3552395" cy="168413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Нарисуйте орудия труда эпохи палеолита, мезолита, неолита 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304245" y="3212977"/>
            <a:ext cx="3552395" cy="168413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Перечислите изобретения человека в эпоху мезолита и неолита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499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0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468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423925" y="2276872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3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22" descr="P92300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0" y="4419600"/>
            <a:ext cx="2743200" cy="1481138"/>
          </a:xfrm>
          <a:prstGeom prst="rect">
            <a:avLst/>
          </a:prstGeom>
          <a:noFill/>
          <a:ln w="9525">
            <a:solidFill>
              <a:srgbClr val="361B00"/>
            </a:solidFill>
            <a:miter lim="800000"/>
            <a:headEnd/>
            <a:tailEnd/>
          </a:ln>
        </p:spPr>
      </p:pic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5384800" y="1066847"/>
            <a:ext cx="65024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ru-RU" sz="3200" b="1" dirty="0">
                <a:solidFill>
                  <a:srgbClr val="361B00"/>
                </a:solidFill>
                <a:latin typeface="Arial" pitchFamily="34" charset="0"/>
                <a:cs typeface="Arial" pitchFamily="34" charset="0"/>
              </a:rPr>
              <a:t>Древнекаменный век</a:t>
            </a:r>
          </a:p>
        </p:txBody>
      </p:sp>
      <p:sp>
        <p:nvSpPr>
          <p:cNvPr id="13321" name="WordArt 4"/>
          <p:cNvSpPr>
            <a:spLocks noChangeArrowheads="1" noChangeShapeType="1" noTextEdit="1"/>
          </p:cNvSpPr>
          <p:nvPr/>
        </p:nvSpPr>
        <p:spPr bwMode="auto">
          <a:xfrm rot="-5400000">
            <a:off x="-1949449" y="3295653"/>
            <a:ext cx="5029200" cy="723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Каменный век</a:t>
            </a:r>
          </a:p>
        </p:txBody>
      </p:sp>
      <p:sp>
        <p:nvSpPr>
          <p:cNvPr id="13322" name="WordArt 7"/>
          <p:cNvSpPr>
            <a:spLocks noChangeArrowheads="1" noChangeShapeType="1" noTextEdit="1"/>
          </p:cNvSpPr>
          <p:nvPr/>
        </p:nvSpPr>
        <p:spPr bwMode="auto">
          <a:xfrm rot="-5400000">
            <a:off x="-52412" y="2399060"/>
            <a:ext cx="2857872" cy="49815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000" kern="10" dirty="0">
                <a:ln w="9525">
                  <a:noFill/>
                  <a:round/>
                  <a:headEnd/>
                  <a:tailEnd/>
                </a:ln>
                <a:solidFill>
                  <a:srgbClr val="740000"/>
                </a:solidFill>
                <a:latin typeface="Arial" pitchFamily="34" charset="0"/>
                <a:cs typeface="Arial" pitchFamily="34" charset="0"/>
              </a:rPr>
              <a:t>палеолит</a:t>
            </a:r>
            <a:r>
              <a:rPr lang="ru-RU" sz="3200" kern="10" dirty="0">
                <a:ln w="9525">
                  <a:noFill/>
                  <a:round/>
                  <a:headEnd/>
                  <a:tailEnd/>
                </a:ln>
                <a:solidFill>
                  <a:srgbClr val="74000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3323" name="Text Box 8"/>
          <p:cNvSpPr txBox="1">
            <a:spLocks noChangeArrowheads="1"/>
          </p:cNvSpPr>
          <p:nvPr/>
        </p:nvSpPr>
        <p:spPr bwMode="auto">
          <a:xfrm>
            <a:off x="2063552" y="1412798"/>
            <a:ext cx="98552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Становление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человека;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Изготовление и совершенствование орудий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труда;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>
              <a:spcBef>
                <a:spcPct val="50000"/>
              </a:spcBef>
              <a:buFontTx/>
              <a:buChar char="•"/>
            </a:pP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Овладение огнем, совершенствование условий </a:t>
            </a: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жизни.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24" name="Picture 11" descr="копь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854236">
            <a:off x="5791200" y="4572000"/>
            <a:ext cx="990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5" name="Picture 12" descr="топорик"/>
          <p:cNvPicPr>
            <a:picLocks noChangeAspect="1" noChangeArrowheads="1"/>
          </p:cNvPicPr>
          <p:nvPr/>
        </p:nvPicPr>
        <p:blipFill>
          <a:blip r:embed="rId4" cstate="print">
            <a:lum bright="-6000"/>
          </a:blip>
          <a:srcRect/>
          <a:stretch>
            <a:fillRect/>
          </a:stretch>
        </p:blipFill>
        <p:spPr bwMode="auto">
          <a:xfrm>
            <a:off x="5080032" y="4876800"/>
            <a:ext cx="1208617" cy="158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6" name="Picture 13" descr="шило"/>
          <p:cNvPicPr>
            <a:picLocks noChangeAspect="1" noChangeArrowheads="1"/>
          </p:cNvPicPr>
          <p:nvPr/>
        </p:nvPicPr>
        <p:blipFill>
          <a:blip r:embed="rId5" cstate="print">
            <a:lum bright="-6000" contrast="12000"/>
          </a:blip>
          <a:srcRect/>
          <a:stretch>
            <a:fillRect/>
          </a:stretch>
        </p:blipFill>
        <p:spPr bwMode="auto">
          <a:xfrm>
            <a:off x="4673601" y="4724400"/>
            <a:ext cx="491067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7" name="Picture 14" descr="photo831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235984">
            <a:off x="6807200" y="4876847"/>
            <a:ext cx="1219200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8" name="Picture 15" descr="Гарпун из рога-2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84800" y="5410200"/>
            <a:ext cx="2336800" cy="11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9" name="Picture 16" descr="каменное рубило_ГИМ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43201" y="4953047"/>
            <a:ext cx="1253067" cy="1533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0" name="Picture 18" descr="стрела_наконечник 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00443">
            <a:off x="7010400" y="5410200"/>
            <a:ext cx="1540933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1" name="Picture 19" descr="чоппер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27203" y="4876800"/>
            <a:ext cx="912284" cy="833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2" name="Picture 20" descr="орудия из Олдувая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</a:blip>
          <a:srcRect/>
          <a:stretch>
            <a:fillRect/>
          </a:stretch>
        </p:blipFill>
        <p:spPr bwMode="auto">
          <a:xfrm rot="1719552">
            <a:off x="1625600" y="5715000"/>
            <a:ext cx="1134533" cy="89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3" name="Picture 21" descr="еще-рубилко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690920">
            <a:off x="3387725" y="4892698"/>
            <a:ext cx="1295400" cy="958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AG00355_.GIF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9144003" y="5257847"/>
            <a:ext cx="836084" cy="124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35" name="Picture 24" descr="P9240002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2000"/>
          </a:blip>
          <a:srcRect/>
          <a:stretch>
            <a:fillRect/>
          </a:stretch>
        </p:blipFill>
        <p:spPr bwMode="auto">
          <a:xfrm>
            <a:off x="9753600" y="5381625"/>
            <a:ext cx="2438400" cy="9398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sp>
        <p:nvSpPr>
          <p:cNvPr id="22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ПЕРВЫЕ  ДОСИЖЕНИЯЧЕЛОВЕЧЕСТВА</a:t>
            </a:r>
            <a:endParaRPr lang="ru-RU" sz="4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Box 4"/>
          <p:cNvSpPr txBox="1">
            <a:spLocks noChangeArrowheads="1"/>
          </p:cNvSpPr>
          <p:nvPr/>
        </p:nvSpPr>
        <p:spPr bwMode="auto">
          <a:xfrm>
            <a:off x="0" y="6613570"/>
            <a:ext cx="2159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©</a:t>
            </a:r>
            <a:r>
              <a:rPr lang="ru-RU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 Жадаев Д.Н., 2005</a:t>
            </a:r>
            <a:endParaRPr lang="en-US" sz="1000" b="1">
              <a:solidFill>
                <a:schemeClr val="bg2"/>
              </a:solidFill>
              <a:latin typeface="Tahoma" pitchFamily="34" charset="0"/>
              <a:cs typeface="Arial" charset="0"/>
            </a:endParaRP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335361" y="4149080"/>
            <a:ext cx="11617291" cy="25202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эпоху позднего палеолита  меняется и внешний облик человека. Появился кроманьонец. Кроманьонцы 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также относятся к виду «человек разумный», но в отличие от неандертальцев считаются прямыми предками современного человека. Их останки впервые были обнаружены в пещере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Кро-Маньон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во Франции.</a:t>
            </a:r>
          </a:p>
        </p:txBody>
      </p:sp>
      <p:pic>
        <p:nvPicPr>
          <p:cNvPr id="25613" name="Picture 13" descr="БСЭ_ Кроманьонцы"/>
          <p:cNvPicPr>
            <a:picLocks noChangeAspect="1" noChangeArrowheads="1"/>
          </p:cNvPicPr>
          <p:nvPr/>
        </p:nvPicPr>
        <p:blipFill>
          <a:blip r:embed="rId2" cstate="print"/>
          <a:srcRect b="15772"/>
          <a:stretch>
            <a:fillRect/>
          </a:stretch>
        </p:blipFill>
        <p:spPr bwMode="auto">
          <a:xfrm>
            <a:off x="2567611" y="1052780"/>
            <a:ext cx="7392820" cy="295198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ЧЕЛОВЕК СОВРЕМЕННОГО ВИДА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4"/>
          <p:cNvSpPr txBox="1">
            <a:spLocks noChangeArrowheads="1"/>
          </p:cNvSpPr>
          <p:nvPr/>
        </p:nvSpPr>
        <p:spPr bwMode="auto">
          <a:xfrm>
            <a:off x="0" y="6613568"/>
            <a:ext cx="2159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©</a:t>
            </a:r>
            <a:r>
              <a:rPr lang="ru-RU" sz="1000" b="1">
                <a:solidFill>
                  <a:schemeClr val="bg2"/>
                </a:solidFill>
                <a:latin typeface="Tahoma" pitchFamily="34" charset="0"/>
                <a:cs typeface="Arial" charset="0"/>
              </a:rPr>
              <a:t> Жадаев Д.Н., 2005</a:t>
            </a:r>
            <a:endParaRPr lang="en-US" sz="1000" b="1">
              <a:solidFill>
                <a:schemeClr val="bg2"/>
              </a:solidFill>
              <a:latin typeface="Tahoma" pitchFamily="34" charset="0"/>
              <a:cs typeface="Arial" charset="0"/>
            </a:endParaRPr>
          </a:p>
        </p:txBody>
      </p:sp>
      <p:pic>
        <p:nvPicPr>
          <p:cNvPr id="26637" name="Picture 13" descr="04_0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9524" y="1268802"/>
            <a:ext cx="8832849" cy="3378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8" name="Text Box 14"/>
          <p:cNvSpPr txBox="1">
            <a:spLocks noChangeArrowheads="1"/>
          </p:cNvSpPr>
          <p:nvPr/>
        </p:nvSpPr>
        <p:spPr bwMode="auto">
          <a:xfrm>
            <a:off x="479376" y="4941168"/>
            <a:ext cx="11233248" cy="144016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Кроманьонцы 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впервые появились в Европе приблизительно 40 тысяч лет назад. По внешнему виду кроманьонцы напоминали современных людей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ЧЕЛОВЕК СОВРЕМЕННОГО ВИДА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66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4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5413" y="356658"/>
            <a:ext cx="10515600" cy="1102659"/>
          </a:xfrm>
        </p:spPr>
        <p:txBody>
          <a:bodyPr>
            <a:normAutofit/>
          </a:bodyPr>
          <a:lstStyle/>
          <a:p>
            <a:pPr algn="ctr"/>
            <a:r>
              <a:rPr lang="ru-RU" sz="3000" b="1" dirty="0" smtClean="0">
                <a:solidFill>
                  <a:srgbClr val="990033"/>
                </a:solidFill>
              </a:rPr>
              <a:t/>
            </a:r>
            <a:br>
              <a:rPr lang="ru-RU" sz="3000" b="1" dirty="0" smtClean="0">
                <a:solidFill>
                  <a:srgbClr val="990033"/>
                </a:solidFill>
              </a:rPr>
            </a:br>
            <a:endParaRPr lang="ru-RU" sz="3000" b="1" dirty="0">
              <a:solidFill>
                <a:srgbClr val="990033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1344" y="2564904"/>
            <a:ext cx="11521280" cy="1584176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Стоянки человека  позднего палеолита обнаружены на территории  Самарканда,  в местности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Кульбулак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 долине реки Ангрен (Ташкентская область),  в Ферганской долине.</a:t>
            </a:r>
            <a:endParaRPr lang="ru-RU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ru-RU" sz="2400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09600" y="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7381" y="4221088"/>
            <a:ext cx="5280587" cy="23177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56040" y="764744"/>
            <a:ext cx="4512501" cy="174447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5401" y="692736"/>
            <a:ext cx="4416491" cy="1829969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92144" y="4293136"/>
            <a:ext cx="3024336" cy="236314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9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СТОЯНКИ В УЗБЕКИСТАНЕ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748920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428068" y="2571750"/>
            <a:ext cx="3396125" cy="350043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Состояла из родичей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6252" y="2571750"/>
            <a:ext cx="3315493" cy="350043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Совмест-ный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труд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400256" y="2636912"/>
            <a:ext cx="3456384" cy="3500438"/>
          </a:xfrm>
          <a:prstGeom prst="round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Общее имущество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Прямая со стрелкой 6"/>
          <p:cNvCxnSpPr>
            <a:endCxn id="3" idx="0"/>
          </p:cNvCxnSpPr>
          <p:nvPr/>
        </p:nvCxnSpPr>
        <p:spPr>
          <a:xfrm>
            <a:off x="6096001" y="1052736"/>
            <a:ext cx="30131" cy="151901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1991544" y="1052744"/>
            <a:ext cx="1224136" cy="1514153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8832305" y="1052736"/>
            <a:ext cx="1073699" cy="153012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РОДОВАЯ ОБЩИНА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15217" y="2565437"/>
            <a:ext cx="4993216" cy="498475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Брачный союз </a:t>
            </a:r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2256400" y="1916149"/>
            <a:ext cx="20297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6600FF"/>
                </a:solidFill>
                <a:latin typeface="Arial" pitchFamily="34" charset="0"/>
                <a:cs typeface="Arial" pitchFamily="34" charset="0"/>
              </a:rPr>
              <a:t>старейшина</a:t>
            </a:r>
          </a:p>
        </p:txBody>
      </p:sp>
      <p:sp>
        <p:nvSpPr>
          <p:cNvPr id="28677" name="WordArt 5" descr="Белый мрамор"/>
          <p:cNvSpPr>
            <a:spLocks noChangeArrowheads="1" noChangeShapeType="1" noTextEdit="1"/>
          </p:cNvSpPr>
          <p:nvPr/>
        </p:nvSpPr>
        <p:spPr bwMode="auto">
          <a:xfrm>
            <a:off x="239349" y="692733"/>
            <a:ext cx="5088467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42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Родовая община</a:t>
            </a:r>
          </a:p>
        </p:txBody>
      </p:sp>
      <p:sp>
        <p:nvSpPr>
          <p:cNvPr id="28680" name="Rectangle 8"/>
          <p:cNvSpPr>
            <a:spLocks noChangeArrowheads="1"/>
          </p:cNvSpPr>
          <p:nvPr/>
        </p:nvSpPr>
        <p:spPr bwMode="auto">
          <a:xfrm>
            <a:off x="8015852" y="1989174"/>
            <a:ext cx="202972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старейшина</a:t>
            </a:r>
          </a:p>
        </p:txBody>
      </p:sp>
      <p:sp>
        <p:nvSpPr>
          <p:cNvPr id="28684" name="Rectangle 12"/>
          <p:cNvSpPr>
            <a:spLocks noGrp="1" noChangeArrowheads="1"/>
          </p:cNvSpPr>
          <p:nvPr>
            <p:ph type="title"/>
          </p:nvPr>
        </p:nvSpPr>
        <p:spPr>
          <a:xfrm>
            <a:off x="5183717" y="5373688"/>
            <a:ext cx="7008283" cy="1008062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Совет </a:t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старейшин</a:t>
            </a:r>
          </a:p>
        </p:txBody>
      </p:sp>
      <p:sp>
        <p:nvSpPr>
          <p:cNvPr id="28690" name="AutoShape 18"/>
          <p:cNvSpPr>
            <a:spLocks noChangeArrowheads="1"/>
          </p:cNvSpPr>
          <p:nvPr/>
        </p:nvSpPr>
        <p:spPr bwMode="auto">
          <a:xfrm>
            <a:off x="2256391" y="1557341"/>
            <a:ext cx="478367" cy="503237"/>
          </a:xfrm>
          <a:prstGeom prst="downArrow">
            <a:avLst>
              <a:gd name="adj1" fmla="val 50000"/>
              <a:gd name="adj2" fmla="val 3506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92" name="AutoShape 20"/>
          <p:cNvSpPr>
            <a:spLocks noChangeArrowheads="1"/>
          </p:cNvSpPr>
          <p:nvPr/>
        </p:nvSpPr>
        <p:spPr bwMode="auto">
          <a:xfrm>
            <a:off x="9072034" y="1557341"/>
            <a:ext cx="480484" cy="503237"/>
          </a:xfrm>
          <a:prstGeom prst="downArrow">
            <a:avLst>
              <a:gd name="adj1" fmla="val 50000"/>
              <a:gd name="adj2" fmla="val 34912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97" name="Line 25"/>
          <p:cNvSpPr>
            <a:spLocks noChangeShapeType="1"/>
          </p:cNvSpPr>
          <p:nvPr/>
        </p:nvSpPr>
        <p:spPr bwMode="auto">
          <a:xfrm flipH="1">
            <a:off x="8401076" y="2420975"/>
            <a:ext cx="958849" cy="2873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8700" name="WordArt 28"/>
          <p:cNvSpPr>
            <a:spLocks noChangeArrowheads="1" noChangeShapeType="1" noTextEdit="1"/>
          </p:cNvSpPr>
          <p:nvPr/>
        </p:nvSpPr>
        <p:spPr bwMode="auto">
          <a:xfrm>
            <a:off x="3600451" y="3644900"/>
            <a:ext cx="4320116" cy="838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latin typeface="Arial"/>
                <a:cs typeface="Arial"/>
              </a:rPr>
              <a:t>племя</a:t>
            </a:r>
          </a:p>
        </p:txBody>
      </p:sp>
      <p:sp>
        <p:nvSpPr>
          <p:cNvPr id="28711" name="AutoShape 39"/>
          <p:cNvSpPr>
            <a:spLocks noChangeArrowheads="1"/>
          </p:cNvSpPr>
          <p:nvPr/>
        </p:nvSpPr>
        <p:spPr bwMode="auto">
          <a:xfrm>
            <a:off x="239374" y="1484784"/>
            <a:ext cx="1919817" cy="3600450"/>
          </a:xfrm>
          <a:prstGeom prst="curvedRightArrow">
            <a:avLst>
              <a:gd name="adj1" fmla="val 50011"/>
              <a:gd name="adj2" fmla="val 100022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712" name="AutoShape 40"/>
          <p:cNvSpPr>
            <a:spLocks noChangeArrowheads="1"/>
          </p:cNvSpPr>
          <p:nvPr/>
        </p:nvSpPr>
        <p:spPr bwMode="auto">
          <a:xfrm>
            <a:off x="10512491" y="1484784"/>
            <a:ext cx="1536700" cy="3455988"/>
          </a:xfrm>
          <a:prstGeom prst="curvedLeftArrow">
            <a:avLst>
              <a:gd name="adj1" fmla="val 59972"/>
              <a:gd name="adj2" fmla="val 119945"/>
              <a:gd name="adj3" fmla="val 3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713" name="Rectangle 41"/>
          <p:cNvSpPr>
            <a:spLocks noChangeArrowheads="1"/>
          </p:cNvSpPr>
          <p:nvPr/>
        </p:nvSpPr>
        <p:spPr bwMode="auto">
          <a:xfrm>
            <a:off x="1172357" y="5229225"/>
            <a:ext cx="335335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Племенной</a:t>
            </a:r>
          </a:p>
          <a:p>
            <a:pPr algn="ctr"/>
            <a:r>
              <a:rPr lang="ru-RU" sz="4400" b="1" dirty="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союз</a:t>
            </a:r>
          </a:p>
        </p:txBody>
      </p:sp>
      <p:sp>
        <p:nvSpPr>
          <p:cNvPr id="28716" name="Line 44"/>
          <p:cNvSpPr>
            <a:spLocks noChangeShapeType="1"/>
          </p:cNvSpPr>
          <p:nvPr/>
        </p:nvSpPr>
        <p:spPr bwMode="auto">
          <a:xfrm flipH="1">
            <a:off x="2734733" y="4508537"/>
            <a:ext cx="2305051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8717" name="Line 45"/>
          <p:cNvSpPr>
            <a:spLocks noChangeShapeType="1"/>
          </p:cNvSpPr>
          <p:nvPr/>
        </p:nvSpPr>
        <p:spPr bwMode="auto">
          <a:xfrm>
            <a:off x="6096003" y="4437063"/>
            <a:ext cx="240030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8718" name="Line 46"/>
          <p:cNvSpPr>
            <a:spLocks noChangeShapeType="1"/>
          </p:cNvSpPr>
          <p:nvPr/>
        </p:nvSpPr>
        <p:spPr bwMode="auto">
          <a:xfrm>
            <a:off x="4559325" y="1557338"/>
            <a:ext cx="768351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8719" name="Line 47"/>
          <p:cNvSpPr>
            <a:spLocks noChangeShapeType="1"/>
          </p:cNvSpPr>
          <p:nvPr/>
        </p:nvSpPr>
        <p:spPr bwMode="auto">
          <a:xfrm flipH="1">
            <a:off x="6864351" y="1557338"/>
            <a:ext cx="863600" cy="1008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9" name="WordArt 5" descr="Белый мрамор"/>
          <p:cNvSpPr>
            <a:spLocks noChangeArrowheads="1" noChangeShapeType="1" noTextEdit="1"/>
          </p:cNvSpPr>
          <p:nvPr/>
        </p:nvSpPr>
        <p:spPr bwMode="auto">
          <a:xfrm>
            <a:off x="6480045" y="620688"/>
            <a:ext cx="5088467" cy="7921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42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kern="10" dirty="0">
                <a:ln w="9525">
                  <a:round/>
                  <a:headEnd/>
                  <a:tailEnd/>
                </a:ln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Родовая община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1187</TotalTime>
  <Words>1238</Words>
  <Application>Microsoft Office PowerPoint</Application>
  <PresentationFormat>Произвольный</PresentationFormat>
  <Paragraphs>209</Paragraphs>
  <Slides>36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8" baseType="lpstr">
      <vt:lpstr>Тема Office</vt:lpstr>
      <vt:lpstr>Image</vt:lpstr>
      <vt:lpstr>ИСТОРИЯ</vt:lpstr>
      <vt:lpstr>Слайд 2</vt:lpstr>
      <vt:lpstr>Слайд 3</vt:lpstr>
      <vt:lpstr>Слайд 4</vt:lpstr>
      <vt:lpstr>Слайд 5</vt:lpstr>
      <vt:lpstr>Слайд 6</vt:lpstr>
      <vt:lpstr> </vt:lpstr>
      <vt:lpstr>Слайд 8</vt:lpstr>
      <vt:lpstr>Совет  старейшин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Земледелие возникло более десяти тысяч лет назад.</vt:lpstr>
      <vt:lpstr>Слайд 22</vt:lpstr>
      <vt:lpstr>Слайд 23</vt:lpstr>
      <vt:lpstr>Слайд 24</vt:lpstr>
      <vt:lpstr> 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  ДОМАШНЯЯ РАБОТА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257</cp:revision>
  <dcterms:created xsi:type="dcterms:W3CDTF">2020-04-27T09:08:17Z</dcterms:created>
  <dcterms:modified xsi:type="dcterms:W3CDTF">2020-08-28T03:59:18Z</dcterms:modified>
</cp:coreProperties>
</file>