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335" r:id="rId4"/>
    <p:sldId id="272" r:id="rId5"/>
    <p:sldId id="336" r:id="rId6"/>
    <p:sldId id="284" r:id="rId7"/>
    <p:sldId id="287" r:id="rId8"/>
    <p:sldId id="295" r:id="rId9"/>
    <p:sldId id="333" r:id="rId10"/>
    <p:sldId id="320" r:id="rId11"/>
    <p:sldId id="322" r:id="rId12"/>
    <p:sldId id="319" r:id="rId13"/>
    <p:sldId id="323" r:id="rId14"/>
    <p:sldId id="325" r:id="rId15"/>
    <p:sldId id="327" r:id="rId16"/>
    <p:sldId id="329" r:id="rId17"/>
    <p:sldId id="334" r:id="rId18"/>
    <p:sldId id="277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9" autoAdjust="0"/>
    <p:restoredTop sz="94660"/>
  </p:normalViewPr>
  <p:slideViewPr>
    <p:cSldViewPr snapToGrid="0">
      <p:cViewPr>
        <p:scale>
          <a:sx n="72" d="100"/>
          <a:sy n="72" d="100"/>
        </p:scale>
        <p:origin x="-97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8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68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97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3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9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3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9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2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88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56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6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14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24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8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58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2114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ncepodcasts.com/2020/06/17/h-aspire-et-h-muet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xmlns="" id="{38B31BD3-DF5D-4718-BE28-33FFC087E136}"/>
              </a:ext>
            </a:extLst>
          </p:cNvPr>
          <p:cNvSpPr/>
          <p:nvPr/>
        </p:nvSpPr>
        <p:spPr>
          <a:xfrm>
            <a:off x="9751126" y="261032"/>
            <a:ext cx="193051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684366" y="1859016"/>
            <a:ext cx="9997269" cy="169180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5400" b="1" dirty="0" err="1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5400" b="1" dirty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découvre l'appartement de Marcel</a:t>
            </a:r>
            <a:endParaRPr lang="fr-FR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0013699" y="289004"/>
            <a:ext cx="140536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751126" y="263819"/>
            <a:ext cx="1930509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862897" y="600935"/>
            <a:ext cx="1930509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200" b="1" spc="21" dirty="0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200" b="1" spc="2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spc="21" dirty="0" err="1">
                <a:solidFill>
                  <a:srgbClr val="FEFEFE"/>
                </a:solidFill>
                <a:latin typeface="Arial" pitchFamily="34" charset="0"/>
                <a:cs typeface="Arial" pitchFamily="34" charset="0"/>
              </a:rPr>
              <a:t>classe</a:t>
            </a:r>
            <a:endParaRPr lang="en-US" sz="3200" b="1" spc="21" dirty="0">
              <a:solidFill>
                <a:srgbClr val="FEFEF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2733086" y="211067"/>
            <a:ext cx="9172091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000" kern="0" spc="-519" dirty="0">
                <a:solidFill>
                  <a:sysClr val="window" lastClr="FFFFFF"/>
                </a:solidFill>
              </a:rPr>
              <a:t>        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Le Fran</a:t>
            </a:r>
            <a:r>
              <a:rPr lang="fr-FR" sz="6600" dirty="0">
                <a:solidFill>
                  <a:schemeClr val="bg1"/>
                </a:solidFill>
                <a:latin typeface="+mn-lt"/>
              </a:rPr>
              <a:t>ç</a:t>
            </a:r>
            <a:r>
              <a:rPr lang="en-US" sz="6600" dirty="0">
                <a:solidFill>
                  <a:schemeClr val="bg1"/>
                </a:solidFill>
                <a:latin typeface="+mn-lt"/>
              </a:rPr>
              <a:t>ais</a:t>
            </a:r>
            <a:endParaRPr lang="ru-RU" sz="6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2"/>
          <a:stretch/>
        </p:blipFill>
        <p:spPr bwMode="auto">
          <a:xfrm>
            <a:off x="3744815" y="3678455"/>
            <a:ext cx="5497937" cy="279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xmlns="" id="{35935324-4584-426A-B4E4-AFEA6A9A92F8}"/>
              </a:ext>
            </a:extLst>
          </p:cNvPr>
          <p:cNvSpPr/>
          <p:nvPr/>
        </p:nvSpPr>
        <p:spPr>
          <a:xfrm>
            <a:off x="914400" y="2010488"/>
            <a:ext cx="487672" cy="1540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F8501FEB-7C63-4150-9E32-DFA6B4B43BAB}"/>
              </a:ext>
            </a:extLst>
          </p:cNvPr>
          <p:cNvSpPr/>
          <p:nvPr/>
        </p:nvSpPr>
        <p:spPr>
          <a:xfrm>
            <a:off x="914400" y="3946533"/>
            <a:ext cx="487672" cy="1540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5042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"/>
          <a:stretch/>
        </p:blipFill>
        <p:spPr bwMode="auto">
          <a:xfrm>
            <a:off x="0" y="1530706"/>
            <a:ext cx="12189061" cy="42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3340100" y="-858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68625" y="-387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5275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2921000" y="5556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www.anglaisfacile.com/cgi2/myexam/faux.gif"/>
          <p:cNvSpPr>
            <a:spLocks noChangeAspect="1" noChangeArrowheads="1"/>
          </p:cNvSpPr>
          <p:nvPr/>
        </p:nvSpPr>
        <p:spPr bwMode="auto">
          <a:xfrm>
            <a:off x="3098800" y="10271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577"/>
            <a:ext cx="11742735" cy="335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71" y="4646643"/>
            <a:ext cx="3184849" cy="2124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73" y="4582514"/>
            <a:ext cx="3015454" cy="233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5C8EAF3-6DBD-4495-8ECA-58A8D5F2F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900920"/>
              </p:ext>
            </p:extLst>
          </p:nvPr>
        </p:nvGraphicFramePr>
        <p:xfrm>
          <a:off x="1036959" y="1368476"/>
          <a:ext cx="9030496" cy="3229642"/>
        </p:xfrm>
        <a:graphic>
          <a:graphicData uri="http://schemas.openxmlformats.org/drawingml/2006/table">
            <a:tbl>
              <a:tblPr/>
              <a:tblGrid>
                <a:gridCol w="3015191">
                  <a:extLst>
                    <a:ext uri="{9D8B030D-6E8A-4147-A177-3AD203B41FA5}">
                      <a16:colId xmlns:a16="http://schemas.microsoft.com/office/drawing/2014/main" xmlns="" val="4185568056"/>
                    </a:ext>
                  </a:extLst>
                </a:gridCol>
                <a:gridCol w="3000114">
                  <a:extLst>
                    <a:ext uri="{9D8B030D-6E8A-4147-A177-3AD203B41FA5}">
                      <a16:colId xmlns:a16="http://schemas.microsoft.com/office/drawing/2014/main" xmlns="" val="220892209"/>
                    </a:ext>
                  </a:extLst>
                </a:gridCol>
                <a:gridCol w="3015191">
                  <a:extLst>
                    <a:ext uri="{9D8B030D-6E8A-4147-A177-3AD203B41FA5}">
                      <a16:colId xmlns:a16="http://schemas.microsoft.com/office/drawing/2014/main" xmlns="" val="913135014"/>
                    </a:ext>
                  </a:extLst>
                </a:gridCol>
              </a:tblGrid>
              <a:tr h="830969">
                <a:tc>
                  <a:txBody>
                    <a:bodyPr/>
                    <a:lstStyle/>
                    <a:p>
                      <a:pPr algn="ctr" fontAlgn="base"/>
                      <a:endParaRPr lang="ru-RU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>
                      <a:noFill/>
                    </a:lnL>
                    <a:lnR w="9525" cap="flat" cmpd="sng" algn="ctr">
                      <a:solidFill>
                        <a:srgbClr val="70E7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40E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Préposition</a:t>
                      </a:r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“À”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70E7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E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Préposition</a:t>
                      </a:r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“DE”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40E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5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B0E3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1153438"/>
                  </a:ext>
                </a:extLst>
              </a:tr>
              <a:tr h="522568"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Masculin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>
                      <a:noFill/>
                    </a:lnL>
                    <a:lnR w="9525" cap="flat" cmpd="sng" algn="ctr">
                      <a:solidFill>
                        <a:srgbClr val="30E5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E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E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8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 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(à + le)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30E5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E5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1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 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 + le)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30E5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E3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1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049149"/>
                  </a:ext>
                </a:extLst>
              </a:tr>
              <a:tr h="522568"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Féminin</a:t>
                      </a:r>
                      <a:endParaRPr lang="fr-FR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>
                      <a:noFill/>
                    </a:lnL>
                    <a:lnR w="9525" cap="flat" cmpd="sng" algn="ctr">
                      <a:solidFill>
                        <a:srgbClr val="2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E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1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la 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(à + la)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2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 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 + la)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B0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EB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118134"/>
                  </a:ext>
                </a:extLst>
              </a:tr>
              <a:tr h="830969"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Voyelles ou </a:t>
                      </a:r>
                      <a:r>
                        <a:rPr lang="fr-FR" b="1" u="none" strike="noStrike" dirty="0">
                          <a:solidFill>
                            <a:srgbClr val="E20F0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 muet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>
                      <a:noFill/>
                    </a:lnL>
                    <a:lnR w="9525" cap="flat" cmpd="sng" algn="ctr">
                      <a:solidFill>
                        <a:srgbClr val="E0E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BF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l’ 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(à + l’)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E0E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E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l’ 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 + l’)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E0E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EE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7029584"/>
                  </a:ext>
                </a:extLst>
              </a:tr>
              <a:tr h="522568"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Pluriel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>
                      <a:noFill/>
                    </a:lnL>
                    <a:lnR w="9525" cap="flat" cmpd="sng" algn="ctr">
                      <a:solidFill>
                        <a:srgbClr val="00EB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EC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9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 </a:t>
                      </a:r>
                      <a:r>
                        <a:rPr lang="fr-FR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(à + les)</a:t>
                      </a:r>
                      <a:endParaRPr lang="fr-FR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00EB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F0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E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F5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 </a:t>
                      </a:r>
                      <a:r>
                        <a:rPr lang="fr-FR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(de + les)</a:t>
                      </a:r>
                      <a:endParaRPr lang="fr-FR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2875" marR="142875" marT="95250" marB="95250" anchor="ctr">
                    <a:lnL w="9525" cap="flat" cmpd="sng" algn="ctr">
                      <a:solidFill>
                        <a:srgbClr val="10F0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F7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EE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F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C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273085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487538C9-CC7F-42B9-900D-9311FD11C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490" y="814478"/>
            <a:ext cx="521743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36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contractés</a:t>
            </a:r>
            <a:endParaRPr kumimoji="0" lang="ru-RU" alt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D518D0C-8032-40E7-A0BA-981C48C0B18D}"/>
              </a:ext>
            </a:extLst>
          </p:cNvPr>
          <p:cNvSpPr txBox="1"/>
          <p:nvPr/>
        </p:nvSpPr>
        <p:spPr>
          <a:xfrm>
            <a:off x="755902" y="4766894"/>
            <a:ext cx="95926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</a:p>
          <a:p>
            <a:pPr algn="just" fontAlgn="base"/>
            <a:r>
              <a:rPr lang="fr-F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prépositions “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et “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se contractent avec les articles définis “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et “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</a:p>
          <a:p>
            <a:pPr algn="l" fontAlgn="base"/>
            <a:r>
              <a:rPr lang="fr-F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⚠️  Avec le féminin et devant une voyelle ou un </a:t>
            </a:r>
            <a:r>
              <a:rPr lang="fr-FR" sz="24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</a:t>
            </a:r>
            <a:r>
              <a:rPr lang="fr-FR" sz="24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muet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il n’y a pas de contraction : </a:t>
            </a:r>
            <a:r>
              <a:rPr lang="fr-FR" sz="24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à la, à l’, de la, de l’.</a:t>
            </a:r>
          </a:p>
        </p:txBody>
      </p:sp>
    </p:spTree>
    <p:extLst>
      <p:ext uri="{BB962C8B-B14F-4D97-AF65-F5344CB8AC3E}">
        <p14:creationId xmlns:p14="http://schemas.microsoft.com/office/powerpoint/2010/main" val="387822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27120"/>
              </p:ext>
            </p:extLst>
          </p:nvPr>
        </p:nvGraphicFramePr>
        <p:xfrm>
          <a:off x="588475" y="1032095"/>
          <a:ext cx="10548210" cy="5723078"/>
        </p:xfrm>
        <a:graphic>
          <a:graphicData uri="http://schemas.openxmlformats.org/drawingml/2006/table">
            <a:tbl>
              <a:tblPr/>
              <a:tblGrid>
                <a:gridCol w="1846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29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8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23078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5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article </a:t>
                      </a:r>
                      <a:r>
                        <a:rPr lang="en-US" sz="5400" b="1" dirty="0" err="1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contracté</a:t>
                      </a:r>
                      <a:r>
                        <a:rPr lang="en-US" sz="5400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4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</a:t>
                      </a:r>
                      <a:r>
                        <a:rPr lang="fr-FR" sz="4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(=à+le)</a:t>
                      </a:r>
                    </a:p>
                    <a:p>
                      <a:r>
                        <a:rPr lang="fr-FR" sz="4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 </a:t>
                      </a:r>
                      <a:r>
                        <a:rPr lang="fr-FR" sz="4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(=de+le)</a:t>
                      </a:r>
                    </a:p>
                    <a:p>
                      <a:r>
                        <a:rPr lang="fr-FR" sz="48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écrire </a:t>
                      </a:r>
                      <a:r>
                        <a:rPr lang="fr-FR" sz="4800" b="1" dirty="0">
                          <a:solidFill>
                            <a:srgbClr val="F33D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</a:t>
                      </a:r>
                      <a:r>
                        <a:rPr lang="fr-FR" sz="48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père</a:t>
                      </a:r>
                    </a:p>
                    <a:p>
                      <a:pPr algn="l"/>
                      <a:r>
                        <a:rPr lang="fr-FR" sz="48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 livre </a:t>
                      </a:r>
                      <a:r>
                        <a:rPr lang="fr-FR" sz="4800" b="1" dirty="0">
                          <a:solidFill>
                            <a:srgbClr val="F33D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r>
                        <a:rPr lang="fr-FR" sz="48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frère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4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4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 </a:t>
                      </a:r>
                      <a:r>
                        <a:rPr lang="fr-FR" sz="4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 à+les)</a:t>
                      </a:r>
                    </a:p>
                    <a:p>
                      <a:r>
                        <a:rPr lang="fr-FR" sz="4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 </a:t>
                      </a:r>
                      <a:r>
                        <a:rPr lang="fr-FR" sz="4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(= de+les)</a:t>
                      </a:r>
                    </a:p>
                    <a:p>
                      <a:r>
                        <a:rPr lang="fr-FR" sz="4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écrire </a:t>
                      </a:r>
                      <a:r>
                        <a:rPr lang="fr-FR" sz="4400" b="1" dirty="0">
                          <a:solidFill>
                            <a:srgbClr val="F33D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</a:t>
                      </a:r>
                      <a:r>
                        <a:rPr lang="fr-FR" sz="4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sœurs</a:t>
                      </a:r>
                    </a:p>
                    <a:p>
                      <a:r>
                        <a:rPr lang="fr-FR" sz="4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 livres </a:t>
                      </a:r>
                      <a:r>
                        <a:rPr lang="fr-FR" sz="4400" b="1" dirty="0">
                          <a:solidFill>
                            <a:srgbClr val="F33D6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r>
                        <a:rPr lang="fr-FR" sz="44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sœurs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Прямоугольник 1"/>
          <p:cNvSpPr/>
          <p:nvPr/>
        </p:nvSpPr>
        <p:spPr>
          <a:xfrm>
            <a:off x="2218778" y="2292673"/>
            <a:ext cx="74932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parle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(de + le) </a:t>
            </a:r>
            <a:r>
              <a:rPr lang="en-US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parle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(à + le) </a:t>
            </a:r>
            <a:r>
              <a:rPr lang="en-US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père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parle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(de + la) </a:t>
            </a:r>
            <a:r>
              <a:rPr lang="en-US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parle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(à + la) </a:t>
            </a:r>
            <a:r>
              <a:rPr lang="en-US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mère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parle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(de + les) </a:t>
            </a:r>
            <a:r>
              <a:rPr lang="en-US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garçons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parle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(à + les) </a:t>
            </a:r>
            <a:r>
              <a:rPr lang="en-US" sz="3600" b="1" dirty="0">
                <a:solidFill>
                  <a:srgbClr val="F33D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garçons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4" descr="Слитный артикль во французском языке: правила употребл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67019" y="1149007"/>
            <a:ext cx="60003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083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" b="6299"/>
          <a:stretch/>
        </p:blipFill>
        <p:spPr bwMode="auto">
          <a:xfrm>
            <a:off x="185530" y="1798421"/>
            <a:ext cx="11887021" cy="305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56829" y="4388792"/>
            <a:ext cx="81998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 </a:t>
            </a:r>
            <a:r>
              <a:rPr lang="en-US" sz="2400" b="1" dirty="0">
                <a:solidFill>
                  <a:srgbClr val="F33D68"/>
                </a:solidFill>
                <a:latin typeface="Arial" pitchFamily="34" charset="0"/>
                <a:cs typeface="Arial" pitchFamily="34" charset="0"/>
              </a:rPr>
              <a:t>aux</a:t>
            </a:r>
            <a:endParaRPr lang="ru-RU" sz="2400" b="1" dirty="0">
              <a:solidFill>
                <a:srgbClr val="F3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4554" y="396436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33D68"/>
                </a:solidFill>
                <a:latin typeface="Arial" pitchFamily="34" charset="0"/>
                <a:cs typeface="Arial" pitchFamily="34" charset="0"/>
              </a:rPr>
              <a:t>des</a:t>
            </a:r>
            <a:endParaRPr lang="ru-RU" sz="2400" b="1" dirty="0">
              <a:solidFill>
                <a:srgbClr val="F3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2932" y="3502695"/>
            <a:ext cx="623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33D68"/>
                </a:solidFill>
                <a:latin typeface="Arial" pitchFamily="34" charset="0"/>
                <a:cs typeface="Arial" pitchFamily="34" charset="0"/>
              </a:rPr>
              <a:t>du</a:t>
            </a:r>
            <a:endParaRPr lang="ru-RU" b="1" dirty="0">
              <a:solidFill>
                <a:srgbClr val="F33D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1633" y="3096479"/>
            <a:ext cx="650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l’</a:t>
            </a:r>
            <a:endParaRPr lang="ru-RU" sz="2400" b="1" dirty="0">
              <a:solidFill>
                <a:srgbClr val="F33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8071" y="2354648"/>
            <a:ext cx="697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la</a:t>
            </a:r>
            <a:endParaRPr lang="ru-RU" sz="2400" b="1" dirty="0">
              <a:solidFill>
                <a:srgbClr val="F33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1689" y="2345894"/>
            <a:ext cx="543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33D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</a:t>
            </a:r>
            <a:endParaRPr lang="ru-RU" b="1" dirty="0">
              <a:solidFill>
                <a:srgbClr val="F33D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xmlns="" id="{65FBCB75-6840-4B9D-AB3A-0ED47F23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481" y="4020007"/>
            <a:ext cx="1982368" cy="24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2612" y="0"/>
            <a:ext cx="12247152" cy="13993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339271"/>
            <a:ext cx="11902072" cy="954543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49498" y="1783960"/>
            <a:ext cx="9938712" cy="1414808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</a:t>
            </a:r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l’activité 6,7,8 à la page 41.</a:t>
            </a:r>
            <a:endParaRPr lang="ru-RU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Quelle est votre appartement?</a:t>
            </a:r>
            <a:endParaRPr lang="ru-RU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85151" y="245312"/>
            <a:ext cx="11902073" cy="25810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ln w="57150">
            <a:solidFill>
              <a:srgbClr val="0070C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fr-FR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leçon est finie et merci pour l’attention!!!</a:t>
            </a:r>
            <a:endParaRPr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xmlns="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85152" y="481559"/>
            <a:ext cx="11902072" cy="708321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xmlns="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005" t="2190" r="7299" b="2723"/>
          <a:stretch/>
        </p:blipFill>
        <p:spPr>
          <a:xfrm>
            <a:off x="3380510" y="2923309"/>
            <a:ext cx="5297219" cy="37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0"/>
            <a:ext cx="9705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34" y="892935"/>
            <a:ext cx="4443212" cy="53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Топик &quot;Мой дом / моя квартира&quot;-Аimefrance.com | AimeFran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2301" r="3182" b="18235"/>
          <a:stretch/>
        </p:blipFill>
        <p:spPr bwMode="auto">
          <a:xfrm>
            <a:off x="337633" y="1071282"/>
            <a:ext cx="11516733" cy="471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0"/>
            <a:ext cx="9705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34" y="892935"/>
            <a:ext cx="4443212" cy="53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8" t="31186" r="12143" b="25957"/>
          <a:stretch/>
        </p:blipFill>
        <p:spPr bwMode="auto">
          <a:xfrm>
            <a:off x="317240" y="892935"/>
            <a:ext cx="11140752" cy="534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2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324654"/>
            <a:ext cx="9712036" cy="25045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0"/>
            <a:ext cx="97059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34" y="892935"/>
            <a:ext cx="4443212" cy="53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10 урок Appartement à louer — Аренда кварти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7" y="892935"/>
            <a:ext cx="11424097" cy="53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8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75164"/>
            <a:ext cx="9712037" cy="21621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355746"/>
            <a:ext cx="9712036" cy="22470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" b="68365"/>
          <a:stretch/>
        </p:blipFill>
        <p:spPr bwMode="auto">
          <a:xfrm>
            <a:off x="0" y="841705"/>
            <a:ext cx="12192000" cy="499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0B8F48-F813-4C1D-8DDF-73FDDEEC1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926393" y="780652"/>
            <a:ext cx="732439" cy="3067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C9034AE-B70B-41AD-B9B4-B7FC65E1D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35" y="1017037"/>
            <a:ext cx="1990477" cy="4504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A439A5-5354-4C12-AFB3-13AA227B0E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27" y="5389820"/>
            <a:ext cx="1647447" cy="4511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D3C4BE-D770-4357-AD2C-0206EEBE4B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3169" y="5005068"/>
            <a:ext cx="1987468" cy="45114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82A07C-06DB-49BB-B531-D0596CFDC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4410" y="5005067"/>
            <a:ext cx="1987468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7" b="20026"/>
          <a:stretch/>
        </p:blipFill>
        <p:spPr bwMode="auto">
          <a:xfrm>
            <a:off x="1256474" y="877245"/>
            <a:ext cx="9679052" cy="571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B0405B3-02F1-4EA5-B445-3A80949A3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280" y="1815701"/>
            <a:ext cx="1580225" cy="568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A6A416-4863-4A0D-84BF-9C706AC04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423" y="1899822"/>
            <a:ext cx="1049960" cy="6553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E6EE45-D771-4BFB-A162-90B4FCD9C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915" y="3467570"/>
            <a:ext cx="1987468" cy="5299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2832BA2-FECC-4642-920C-CBAF68F8A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982671"/>
            <a:ext cx="1193198" cy="3396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10BFEBC-3579-4455-8BD6-F9AF8D6D7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014" y="3958699"/>
            <a:ext cx="1194920" cy="3414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F239094-49C1-4098-8935-1DC95CE3B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014" y="4836359"/>
            <a:ext cx="1194920" cy="3414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1D5DF98-3FA4-451B-8072-5F554C14B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2369" y="4780070"/>
            <a:ext cx="1194920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9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0" y="112300"/>
            <a:ext cx="9712037" cy="33742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479964" y="512492"/>
            <a:ext cx="9712036" cy="3019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13" b="-4272"/>
          <a:stretch/>
        </p:blipFill>
        <p:spPr bwMode="auto">
          <a:xfrm>
            <a:off x="211397" y="861131"/>
            <a:ext cx="11134725" cy="32657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59" y="3771900"/>
            <a:ext cx="3810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51E16F-437D-4A3A-BBC0-7C8FCC3A0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4508" y="2956456"/>
            <a:ext cx="1355021" cy="3414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B89609-FC7C-429B-97A1-4F2ABD63C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758" y="2915397"/>
            <a:ext cx="1194920" cy="341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BA8475B-EF88-403C-AB64-F9CBDB781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3356" y="1644599"/>
            <a:ext cx="1194920" cy="3414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E63440-71B4-42E0-AE4F-2C896EEDD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678" y="2926257"/>
            <a:ext cx="4213497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55" y="890630"/>
            <a:ext cx="658971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65" y="1709053"/>
            <a:ext cx="5046619" cy="503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8" y="1214437"/>
            <a:ext cx="11601517" cy="503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4110</TotalTime>
  <Words>213</Words>
  <Application>Microsoft Office PowerPoint</Application>
  <PresentationFormat>Произвольный</PresentationFormat>
  <Paragraphs>56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XTB</dc:creator>
  <cp:lastModifiedBy>Admin</cp:lastModifiedBy>
  <cp:revision>265</cp:revision>
  <dcterms:created xsi:type="dcterms:W3CDTF">2020-04-14T20:23:07Z</dcterms:created>
  <dcterms:modified xsi:type="dcterms:W3CDTF">2020-11-19T15:24:07Z</dcterms:modified>
</cp:coreProperties>
</file>