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8"/>
  </p:notesMasterIdLst>
  <p:sldIdLst>
    <p:sldId id="264" r:id="rId2"/>
    <p:sldId id="357" r:id="rId3"/>
    <p:sldId id="358" r:id="rId4"/>
    <p:sldId id="360" r:id="rId5"/>
    <p:sldId id="361" r:id="rId6"/>
    <p:sldId id="275" r:id="rId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xmlns="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B82"/>
    <a:srgbClr val="4A0A1C"/>
    <a:srgbClr val="26910D"/>
    <a:srgbClr val="BC1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-354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ru/imgres?imgurl=http://artnow.ru/img/162000/162359.jpg&amp;imgrefurl=http://artnow.ru/ru/gallery/206/11/picture/0/138863.html&amp;h=491&amp;w=750&amp;sz=120&amp;tbnid=O2BoOdH5ifoKWM:&amp;tbnh=90&amp;tbnw=137&amp;prev=/search?q=%D1%88%D0%B5%D0%B4%D1%83&amp;tbm=isch&amp;tbo=u&amp;zoom=1&amp;q=%D1%88%D0%B5%D0%B4%D1%83&amp;docid=fyxxq-pxI3DGhM&amp;hl=ru&amp;sa=X&amp;ei=RcboToH0PMbP4QSMq5jTCA&amp;ved=0CDIQ9QEwAw&amp;dur=371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884"/>
            <a:ext cx="12192000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672" y="412609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172" y="367355"/>
            <a:ext cx="10359130" cy="1034927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253640" y="2612358"/>
            <a:ext cx="2315110" cy="2245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98840" y="439584"/>
            <a:ext cx="150153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74553" y="1738282"/>
            <a:ext cx="85947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ixchamlash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3639" y="2354685"/>
            <a:ext cx="640457" cy="13801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3638" y="4600604"/>
            <a:ext cx="640458" cy="138018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-25758"/>
            <a:ext cx="12192000" cy="10174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ixchamlash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1972" y="1223493"/>
            <a:ext cx="112563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Ko‘phadlarni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birhadlar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algedraik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almashtiriladigan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soddalashtirish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ixchamlash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168" y="3227732"/>
            <a:ext cx="3724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 </a:t>
            </a:r>
            <a:r>
              <a:rPr lang="en-US" sz="36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2b </a:t>
            </a:r>
            <a:r>
              <a:rPr lang="en-US" sz="36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6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711732" y="3165292"/>
            <a:ext cx="592429" cy="812804"/>
          </a:xfrm>
          <a:prstGeom prst="ellipse">
            <a:avLst/>
          </a:prstGeom>
          <a:noFill/>
          <a:ln w="28575">
            <a:solidFill>
              <a:srgbClr val="2691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518319" y="3218060"/>
            <a:ext cx="517598" cy="812804"/>
          </a:xfrm>
          <a:prstGeom prst="ellipse">
            <a:avLst/>
          </a:prstGeom>
          <a:noFill/>
          <a:ln w="28575">
            <a:solidFill>
              <a:srgbClr val="2691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776119" y="3183034"/>
            <a:ext cx="592429" cy="81280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704563" y="3183034"/>
            <a:ext cx="515962" cy="81280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376264" y="3220156"/>
            <a:ext cx="38523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 – a 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 – b </a:t>
            </a:r>
            <a:r>
              <a:rPr lang="en-US" sz="36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119636" y="3230451"/>
            <a:ext cx="16530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 + b</a:t>
            </a:r>
            <a:endParaRPr lang="ru-RU" sz="4000" dirty="0"/>
          </a:p>
        </p:txBody>
      </p:sp>
      <p:sp>
        <p:nvSpPr>
          <p:cNvPr id="26" name="TextBox 25"/>
          <p:cNvSpPr txBox="1"/>
          <p:nvPr/>
        </p:nvSpPr>
        <p:spPr>
          <a:xfrm>
            <a:off x="652168" y="4259550"/>
            <a:ext cx="80714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8xy² + 4x³– 5x²y – 3x³ + 4x²y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9xy² </a:t>
            </a:r>
            <a:r>
              <a:rPr lang="en-US" sz="3600" b="1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b="1" i="1" dirty="0">
              <a:solidFill>
                <a:srgbClr val="4A0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711732" y="4864443"/>
            <a:ext cx="887477" cy="12879"/>
          </a:xfrm>
          <a:prstGeom prst="line">
            <a:avLst/>
          </a:prstGeom>
          <a:ln w="38100">
            <a:solidFill>
              <a:srgbClr val="2691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213416" y="4893002"/>
            <a:ext cx="887477" cy="12879"/>
          </a:xfrm>
          <a:prstGeom prst="line">
            <a:avLst/>
          </a:prstGeom>
          <a:ln w="38100">
            <a:solidFill>
              <a:srgbClr val="2691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285212" y="4866980"/>
            <a:ext cx="887477" cy="1287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073363" y="4875012"/>
            <a:ext cx="739953" cy="64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649416" y="4862873"/>
            <a:ext cx="739953" cy="64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866096" y="4849253"/>
            <a:ext cx="887477" cy="1287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28975" y="5216167"/>
            <a:ext cx="7776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i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8xy²- 9xy²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+ 4x³- 3x³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- 5x²y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+ 4x²y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849098" y="5192500"/>
            <a:ext cx="2864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-xy²+x³–x²y  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52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 animBg="1"/>
      <p:bldP spid="20" grpId="0" animBg="1"/>
      <p:bldP spid="22" grpId="0" animBg="1"/>
      <p:bldP spid="23" grpId="0" animBg="1"/>
      <p:bldP spid="24" grpId="0"/>
      <p:bldP spid="25" grpId="0"/>
      <p:bldP spid="26" grpId="0"/>
      <p:bldP spid="36" grpId="0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-25758"/>
            <a:ext cx="12192000" cy="10174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254 -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88219" y="2039183"/>
                <a:ext cx="4358822" cy="22125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219" y="2039183"/>
                <a:ext cx="4358822" cy="2212593"/>
              </a:xfrm>
              <a:prstGeom prst="rect">
                <a:avLst/>
              </a:prstGeom>
              <a:blipFill rotWithShape="0">
                <a:blip r:embed="rId2"/>
                <a:stretch>
                  <a:fillRect l="-4895" r="-41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347041" y="2011723"/>
                <a:ext cx="3759299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7041" y="2011723"/>
                <a:ext cx="3759299" cy="981487"/>
              </a:xfrm>
              <a:prstGeom prst="rect">
                <a:avLst/>
              </a:prstGeom>
              <a:blipFill rotWithShape="0">
                <a:blip r:embed="rId3"/>
                <a:stretch>
                  <a:fillRect r="-1135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9003210" y="1982127"/>
                <a:ext cx="1927644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3210" y="1982127"/>
                <a:ext cx="1927644" cy="981487"/>
              </a:xfrm>
              <a:prstGeom prst="rect">
                <a:avLst/>
              </a:prstGeom>
              <a:blipFill rotWithShape="0">
                <a:blip r:embed="rId4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756327" y="1115367"/>
            <a:ext cx="71352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ixchamlang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78836" y="3522516"/>
                <a:ext cx="7386574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836" y="3522516"/>
                <a:ext cx="7386574" cy="981487"/>
              </a:xfrm>
              <a:prstGeom prst="rect">
                <a:avLst/>
              </a:prstGeom>
              <a:blipFill rotWithShape="0">
                <a:blip r:embed="rId5"/>
                <a:stretch>
                  <a:fillRect l="-2973" r="-1899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63313" y="4823394"/>
                <a:ext cx="7078797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b="1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𝟒𝟖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13" y="4823394"/>
                <a:ext cx="7078797" cy="981487"/>
              </a:xfrm>
              <a:prstGeom prst="rect">
                <a:avLst/>
              </a:prstGeom>
              <a:blipFill rotWithShape="0">
                <a:blip r:embed="rId6"/>
                <a:stretch>
                  <a:fillRect l="-3101" r="-1895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316483" y="4754028"/>
                <a:ext cx="1373453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6483" y="4754028"/>
                <a:ext cx="1373453" cy="98148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467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-25758"/>
            <a:ext cx="12192000" cy="10174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ixchamlash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3753" y="1176338"/>
            <a:ext cx="109129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standart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ko‘phadning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hadini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standart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ixchamlash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i="1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1972" y="2883436"/>
            <a:ext cx="954940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№26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 (1)   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5b3b – 4c3b –5b2c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4c(-2)c =</a:t>
            </a:r>
          </a:p>
          <a:p>
            <a:pPr>
              <a:lnSpc>
                <a:spcPct val="200000"/>
              </a:lnSpc>
            </a:pPr>
            <a:r>
              <a:rPr lang="en-US" sz="3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15b² - 12bc -10bc + 8c² =</a:t>
            </a:r>
            <a:endParaRPr lang="ru-RU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1972" y="4637762"/>
            <a:ext cx="44678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15b² - 2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2bc </a:t>
            </a:r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+ 8c² 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6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51105" y="3760599"/>
            <a:ext cx="53655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15b² 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12bc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600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10bc 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+ 8c² =</a:t>
            </a:r>
            <a:endParaRPr lang="ru-RU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99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6" grpId="0"/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983163"/>
          </a:xfrm>
        </p:spPr>
        <p:txBody>
          <a:bodyPr>
            <a:normAutofit fontScale="92500" lnSpcReduction="20000"/>
          </a:bodyPr>
          <a:lstStyle/>
          <a:p>
            <a:pPr>
              <a:buFont typeface="Arial" charset="0"/>
              <a:buNone/>
            </a:pPr>
            <a:r>
              <a:rPr lang="ru-RU" dirty="0" smtClean="0"/>
              <a:t>              </a:t>
            </a:r>
          </a:p>
          <a:p>
            <a:pPr>
              <a:lnSpc>
                <a:spcPct val="160000"/>
              </a:lnSpc>
              <a:buFont typeface="Arial" charset="0"/>
              <a:buNone/>
            </a:pPr>
            <a:r>
              <a:rPr lang="en-US" sz="3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13а – 5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>
              <a:lnSpc>
                <a:spcPct val="160000"/>
              </a:lnSpc>
              <a:buFont typeface="Arial" charset="0"/>
              <a:buNone/>
            </a:pPr>
            <a:r>
              <a:rPr lang="en-US" sz="3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 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3а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5а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8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endParaRPr lang="ru-RU" sz="3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Font typeface="Arial" charset="0"/>
              <a:buNone/>
            </a:pPr>
            <a:r>
              <a:rPr lang="en-US" sz="3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 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6а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6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+5а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+ 0,6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Font typeface="Arial" charset="0"/>
              <a:buNone/>
            </a:pPr>
            <a:r>
              <a:rPr lang="en-US" sz="3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 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2а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5а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+ 3а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8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pPr>
              <a:lnSpc>
                <a:spcPct val="160000"/>
              </a:lnSpc>
              <a:buFont typeface="Arial" charset="0"/>
              <a:buNone/>
            </a:pPr>
            <a:r>
              <a:rPr lang="en-US" sz="3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-4а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– 2а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buFont typeface="Arial" charset="0"/>
              <a:buNone/>
            </a:pPr>
            <a:r>
              <a:rPr lang="en-US" sz="3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  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5а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0,2а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+ 2а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а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ru-RU" b="1" i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ru-RU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96112" y="1613427"/>
            <a:ext cx="1343025" cy="5715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</a:rPr>
              <a:t>13а – </a:t>
            </a:r>
            <a:r>
              <a:rPr lang="ru-RU" sz="2400" b="1" dirty="0" smtClean="0">
                <a:solidFill>
                  <a:srgbClr val="002060"/>
                </a:solidFill>
              </a:rPr>
              <a:t>8</a:t>
            </a:r>
            <a:r>
              <a:rPr lang="en-US" sz="2400" b="1" dirty="0" smtClean="0">
                <a:solidFill>
                  <a:srgbClr val="002060"/>
                </a:solidFill>
              </a:rPr>
              <a:t>b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611318" y="2253115"/>
            <a:ext cx="2500313" cy="571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</a:rPr>
              <a:t>-5а</a:t>
            </a:r>
            <a:r>
              <a:rPr lang="ru-RU" sz="2400" b="1" baseline="30000" dirty="0">
                <a:solidFill>
                  <a:srgbClr val="002060"/>
                </a:solidFill>
              </a:rPr>
              <a:t>2</a:t>
            </a:r>
            <a:r>
              <a:rPr lang="ru-RU" sz="2400" b="1" dirty="0">
                <a:solidFill>
                  <a:srgbClr val="002060"/>
                </a:solidFill>
              </a:rPr>
              <a:t> – </a:t>
            </a:r>
            <a:r>
              <a:rPr lang="ru-RU" sz="2400" b="1" dirty="0" smtClean="0">
                <a:solidFill>
                  <a:srgbClr val="002060"/>
                </a:solidFill>
              </a:rPr>
              <a:t>5а</a:t>
            </a:r>
            <a:r>
              <a:rPr lang="ru-RU" sz="2400" b="1" baseline="30000" dirty="0" smtClean="0">
                <a:solidFill>
                  <a:srgbClr val="002060"/>
                </a:solidFill>
              </a:rPr>
              <a:t>3</a:t>
            </a:r>
            <a:r>
              <a:rPr lang="en-US" sz="2400" b="1" dirty="0">
                <a:solidFill>
                  <a:srgbClr val="002060"/>
                </a:solidFill>
              </a:rPr>
              <a:t>b</a:t>
            </a:r>
            <a:r>
              <a:rPr lang="ru-RU" sz="2400" b="1" baseline="30000" dirty="0" smtClean="0">
                <a:solidFill>
                  <a:srgbClr val="002060"/>
                </a:solidFill>
              </a:rPr>
              <a:t>2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17604" y="3025892"/>
            <a:ext cx="1857375" cy="5000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5а</a:t>
            </a:r>
            <a:r>
              <a:rPr lang="ru-RU" sz="2400" b="1" baseline="30000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-1,4</a:t>
            </a:r>
            <a:r>
              <a:rPr lang="en-US" sz="24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b</a:t>
            </a:r>
            <a:r>
              <a:rPr lang="ru-RU" sz="2400" b="1" baseline="30000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2 </a:t>
            </a:r>
            <a:endParaRPr lang="ru-RU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15366" name="Rectangle 1"/>
          <p:cNvSpPr>
            <a:spLocks noChangeArrowheads="1"/>
          </p:cNvSpPr>
          <p:nvPr/>
        </p:nvSpPr>
        <p:spPr bwMode="auto">
          <a:xfrm>
            <a:off x="1524000" y="0"/>
            <a:ext cx="46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5367" name="Rectangle 2"/>
          <p:cNvSpPr>
            <a:spLocks noChangeArrowheads="1"/>
          </p:cNvSpPr>
          <p:nvPr/>
        </p:nvSpPr>
        <p:spPr bwMode="auto">
          <a:xfrm>
            <a:off x="1524000" y="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410449" y="3749439"/>
            <a:ext cx="2071687" cy="50006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5а</a:t>
            </a:r>
            <a:r>
              <a:rPr lang="ru-RU" sz="2400" b="1" baseline="30000" dirty="0" smtClean="0">
                <a:solidFill>
                  <a:srgbClr val="002060"/>
                </a:solidFill>
              </a:rPr>
              <a:t>2</a:t>
            </a:r>
            <a:r>
              <a:rPr lang="en-US" sz="2400" b="1" dirty="0">
                <a:solidFill>
                  <a:srgbClr val="002060"/>
                </a:solidFill>
              </a:rPr>
              <a:t>b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</a:rPr>
              <a:t>13</a:t>
            </a:r>
            <a:r>
              <a:rPr lang="en-US" sz="2400" b="1" dirty="0" err="1" smtClean="0">
                <a:solidFill>
                  <a:srgbClr val="002060"/>
                </a:solidFill>
              </a:rPr>
              <a:t>ab</a:t>
            </a:r>
            <a:r>
              <a:rPr lang="ru-RU" sz="2400" b="1" baseline="30000" dirty="0" smtClean="0">
                <a:solidFill>
                  <a:srgbClr val="002060"/>
                </a:solidFill>
              </a:rPr>
              <a:t>2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575600" y="4383315"/>
            <a:ext cx="2571750" cy="571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</a:rPr>
              <a:t>4а</a:t>
            </a:r>
            <a:r>
              <a:rPr lang="ru-RU" sz="2400" b="1" baseline="30000" dirty="0" smtClean="0">
                <a:solidFill>
                  <a:srgbClr val="002060"/>
                </a:solidFill>
              </a:rPr>
              <a:t>2</a:t>
            </a:r>
            <a:r>
              <a:rPr lang="en-US" sz="2400" b="1" dirty="0">
                <a:solidFill>
                  <a:srgbClr val="002060"/>
                </a:solidFill>
              </a:rPr>
              <a:t>b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</a:rPr>
              <a:t>2а</a:t>
            </a:r>
            <a:r>
              <a:rPr lang="ru-RU" sz="2400" b="1" baseline="30000" dirty="0" smtClean="0">
                <a:solidFill>
                  <a:srgbClr val="002060"/>
                </a:solidFill>
              </a:rPr>
              <a:t>2</a:t>
            </a:r>
            <a:r>
              <a:rPr lang="en-US" sz="2400" b="1" dirty="0">
                <a:solidFill>
                  <a:srgbClr val="002060"/>
                </a:solidFill>
              </a:rPr>
              <a:t>b</a:t>
            </a:r>
            <a:r>
              <a:rPr lang="ru-RU" sz="2400" b="1" baseline="30000" dirty="0" smtClean="0">
                <a:solidFill>
                  <a:srgbClr val="002060"/>
                </a:solidFill>
              </a:rPr>
              <a:t>2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6" name="Правильный пятиугольник 15"/>
          <p:cNvSpPr/>
          <p:nvPr/>
        </p:nvSpPr>
        <p:spPr>
          <a:xfrm>
            <a:off x="6885953" y="5196532"/>
            <a:ext cx="2483333" cy="642938"/>
          </a:xfrm>
          <a:prstGeom prst="pen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3а</a:t>
            </a:r>
            <a:r>
              <a:rPr lang="ru-RU" sz="2400" b="1" baseline="30000" dirty="0" smtClean="0">
                <a:solidFill>
                  <a:srgbClr val="002060"/>
                </a:solidFill>
              </a:rPr>
              <a:t>4</a:t>
            </a:r>
            <a:r>
              <a:rPr lang="en-US" sz="2400" b="1" dirty="0">
                <a:solidFill>
                  <a:srgbClr val="002060"/>
                </a:solidFill>
              </a:rPr>
              <a:t>b</a:t>
            </a:r>
            <a:r>
              <a:rPr lang="ru-RU" sz="2400" b="1" baseline="30000" dirty="0" smtClean="0">
                <a:solidFill>
                  <a:srgbClr val="002060"/>
                </a:solidFill>
              </a:rPr>
              <a:t>3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</a:rPr>
              <a:t>а</a:t>
            </a:r>
            <a:r>
              <a:rPr lang="en-US" sz="2400" b="1" dirty="0" smtClean="0">
                <a:solidFill>
                  <a:srgbClr val="002060"/>
                </a:solidFill>
              </a:rPr>
              <a:t>b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0230" y="962668"/>
            <a:ext cx="6353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ixchamlang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90167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94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2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448236" y="1551784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20084" y="1399997"/>
            <a:ext cx="933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80- </a:t>
            </a:r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56- 260-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5" descr="J02321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830" y="3037794"/>
            <a:ext cx="3291644" cy="260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3049</TotalTime>
  <Words>423</Words>
  <Application>Microsoft Office PowerPoint</Application>
  <PresentationFormat>Произвольный</PresentationFormat>
  <Paragraphs>45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Admin</cp:lastModifiedBy>
  <cp:revision>373</cp:revision>
  <dcterms:modified xsi:type="dcterms:W3CDTF">2020-11-05T17:01:50Z</dcterms:modified>
</cp:coreProperties>
</file>