
<file path=[Content_Types].xml><?xml version="1.0" encoding="utf-8"?>
<Types xmlns="http://schemas.openxmlformats.org/package/2006/content-types"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58" r:id="rId1"/>
  </p:sldMasterIdLst>
  <p:notesMasterIdLst>
    <p:notesMasterId r:id="rId8"/>
  </p:notesMasterIdLst>
  <p:sldIdLst>
    <p:sldId id="264" r:id="rId2"/>
    <p:sldId id="357" r:id="rId3"/>
    <p:sldId id="358" r:id="rId4"/>
    <p:sldId id="360" r:id="rId5"/>
    <p:sldId id="361" r:id="rId6"/>
    <p:sldId id="275" r:id="rId7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1pPr>
    <a:lvl2pPr marL="0" marR="0" indent="457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2pPr>
    <a:lvl3pPr marL="0" marR="0" indent="914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3pPr>
    <a:lvl4pPr marL="0" marR="0" indent="1371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4pPr>
    <a:lvl5pPr marL="0" marR="0" indent="18288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5pPr>
    <a:lvl6pPr marL="0" marR="0" indent="22860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6pPr>
    <a:lvl7pPr marL="0" marR="0" indent="2743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7pPr>
    <a:lvl8pPr marL="0" marR="0" indent="3200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8pPr>
    <a:lvl9pPr marL="0" marR="0" indent="3657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дмин" initials="А" lastIdx="1" clrIdx="0">
    <p:extLst>
      <p:ext uri="{19B8F6BF-5375-455C-9EA6-DF929625EA0E}">
        <p15:presenceInfo xmlns:p15="http://schemas.microsoft.com/office/powerpoint/2012/main" xmlns="" userId="Админ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B82"/>
    <a:srgbClr val="4A0A1C"/>
    <a:srgbClr val="26910D"/>
    <a:srgbClr val="BC1A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ADAD8"/>
          </a:solidFill>
        </a:fill>
      </a:tcStyle>
    </a:wholeTbl>
    <a:band2H>
      <a:tcTxStyle/>
      <a:tcStyle>
        <a:tcBdr/>
        <a:fill>
          <a:solidFill>
            <a:srgbClr val="EDEDED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9D6D1"/>
          </a:solidFill>
        </a:fill>
      </a:tcStyle>
    </a:wholeTbl>
    <a:band2H>
      <a:tcTxStyle/>
      <a:tcStyle>
        <a:tcBdr/>
        <a:fill>
          <a:solidFill>
            <a:srgbClr val="EDECEA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4D8DC"/>
          </a:solidFill>
        </a:fill>
      </a:tcStyle>
    </a:wholeTbl>
    <a:band2H>
      <a:tcTxStyle/>
      <a:tcStyle>
        <a:tcBdr/>
        <a:fill>
          <a:solidFill>
            <a:srgbClr val="FAECEE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>
        <p:scale>
          <a:sx n="77" d="100"/>
          <a:sy n="77" d="100"/>
        </p:scale>
        <p:origin x="-354" y="-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01" name="Shape 101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8284977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defRPr sz="1200">
        <a:latin typeface="+mj-lt"/>
        <a:ea typeface="+mj-ea"/>
        <a:cs typeface="+mj-cs"/>
        <a:sym typeface="Franklin Gothic Book"/>
      </a:defRPr>
    </a:lvl1pPr>
    <a:lvl2pPr indent="228600" defTabSz="457200" latinLnBrk="0">
      <a:defRPr sz="1200">
        <a:latin typeface="+mj-lt"/>
        <a:ea typeface="+mj-ea"/>
        <a:cs typeface="+mj-cs"/>
        <a:sym typeface="Franklin Gothic Book"/>
      </a:defRPr>
    </a:lvl2pPr>
    <a:lvl3pPr indent="457200" defTabSz="457200" latinLnBrk="0">
      <a:defRPr sz="1200">
        <a:latin typeface="+mj-lt"/>
        <a:ea typeface="+mj-ea"/>
        <a:cs typeface="+mj-cs"/>
        <a:sym typeface="Franklin Gothic Book"/>
      </a:defRPr>
    </a:lvl3pPr>
    <a:lvl4pPr indent="685800" defTabSz="457200" latinLnBrk="0">
      <a:defRPr sz="1200">
        <a:latin typeface="+mj-lt"/>
        <a:ea typeface="+mj-ea"/>
        <a:cs typeface="+mj-cs"/>
        <a:sym typeface="Franklin Gothic Book"/>
      </a:defRPr>
    </a:lvl4pPr>
    <a:lvl5pPr indent="914400" defTabSz="457200" latinLnBrk="0">
      <a:defRPr sz="1200">
        <a:latin typeface="+mj-lt"/>
        <a:ea typeface="+mj-ea"/>
        <a:cs typeface="+mj-cs"/>
        <a:sym typeface="Franklin Gothic Book"/>
      </a:defRPr>
    </a:lvl5pPr>
    <a:lvl6pPr indent="1143000" defTabSz="457200" latinLnBrk="0">
      <a:defRPr sz="1200">
        <a:latin typeface="+mj-lt"/>
        <a:ea typeface="+mj-ea"/>
        <a:cs typeface="+mj-cs"/>
        <a:sym typeface="Franklin Gothic Book"/>
      </a:defRPr>
    </a:lvl6pPr>
    <a:lvl7pPr indent="1371600" defTabSz="457200" latinLnBrk="0">
      <a:defRPr sz="1200">
        <a:latin typeface="+mj-lt"/>
        <a:ea typeface="+mj-ea"/>
        <a:cs typeface="+mj-cs"/>
        <a:sym typeface="Franklin Gothic Book"/>
      </a:defRPr>
    </a:lvl7pPr>
    <a:lvl8pPr indent="1600200" defTabSz="457200" latinLnBrk="0">
      <a:defRPr sz="1200">
        <a:latin typeface="+mj-lt"/>
        <a:ea typeface="+mj-ea"/>
        <a:cs typeface="+mj-cs"/>
        <a:sym typeface="Franklin Gothic Book"/>
      </a:defRPr>
    </a:lvl8pPr>
    <a:lvl9pPr indent="1828800" defTabSz="457200" latinLnBrk="0">
      <a:defRPr sz="1200">
        <a:latin typeface="+mj-lt"/>
        <a:ea typeface="+mj-ea"/>
        <a:cs typeface="+mj-cs"/>
        <a:sym typeface="Franklin Gothic Book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05.11.2020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0143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05.11.2020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8687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05.11.2020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9527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05.11.2020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2756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05.11.2020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0192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05.11.2020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2566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05.11.2020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7340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05.11.2020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2382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05.11.2020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5454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05.11.2020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3726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05.11.2020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4506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33B6FE-8760-41B6-978F-013E8A15011C}" type="datetimeFigureOut">
              <a:rPr lang="ru-RU" smtClean="0"/>
              <a:t>05.11.2020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4377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ru/imgres?imgurl=http://artnow.ru/img/162000/162359.jpg&amp;imgrefurl=http://artnow.ru/ru/gallery/206/11/picture/0/138863.html&amp;h=491&amp;w=750&amp;sz=120&amp;tbnid=O2BoOdH5ifoKWM:&amp;tbnh=90&amp;tbnw=137&amp;prev=/search?q=%D1%88%D0%B5%D0%B4%D1%83&amp;tbm=isch&amp;tbo=u&amp;zoom=1&amp;q=%D1%88%D0%B5%D0%B4%D1%83&amp;docid=fyxxq-pxI3DGhM&amp;hl=ru&amp;sa=X&amp;ei=RcboToH0PMbP4QSMq5jTCA&amp;ved=0CDIQ9QEwAw&amp;dur=3719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16884"/>
            <a:ext cx="12192000" cy="1755166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833672" y="412609"/>
            <a:ext cx="5051568" cy="1046830"/>
          </a:xfrm>
          <a:prstGeom prst="rect">
            <a:avLst/>
          </a:prstGeom>
        </p:spPr>
        <p:txBody>
          <a:bodyPr vert="horz" wrap="square" lIns="0" tIns="30866" rIns="0" bIns="0" rtlCol="0" anchor="ctr">
            <a:spAutoFit/>
          </a:bodyPr>
          <a:lstStyle/>
          <a:p>
            <a:pPr marL="26841">
              <a:lnSpc>
                <a:spcPct val="100000"/>
              </a:lnSpc>
              <a:spcBef>
                <a:spcPts val="241"/>
              </a:spcBef>
            </a:pPr>
            <a:r>
              <a:rPr lang="en-US" sz="6600" b="1" spc="1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ALGEBRA</a:t>
            </a:r>
            <a:endParaRPr lang="en-US" sz="6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860172" y="367355"/>
            <a:ext cx="10359130" cy="1034927"/>
            <a:chOff x="439458" y="228104"/>
            <a:chExt cx="4866424" cy="489674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3804"/>
            </a:p>
          </p:txBody>
        </p:sp>
        <p:sp>
          <p:nvSpPr>
            <p:cNvPr id="9" name="object 9"/>
            <p:cNvSpPr/>
            <p:nvPr/>
          </p:nvSpPr>
          <p:spPr>
            <a:xfrm>
              <a:off x="4588093" y="232879"/>
              <a:ext cx="717789" cy="484899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3804"/>
            </a:p>
          </p:txBody>
        </p:sp>
        <p:sp>
          <p:nvSpPr>
            <p:cNvPr id="10" name="object 10"/>
            <p:cNvSpPr/>
            <p:nvPr/>
          </p:nvSpPr>
          <p:spPr>
            <a:xfrm>
              <a:off x="4588093" y="228104"/>
              <a:ext cx="717789" cy="489674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3804"/>
            </a:p>
          </p:txBody>
        </p:sp>
      </p:grpSp>
      <p:sp>
        <p:nvSpPr>
          <p:cNvPr id="11" name="object 11"/>
          <p:cNvSpPr/>
          <p:nvPr/>
        </p:nvSpPr>
        <p:spPr>
          <a:xfrm>
            <a:off x="9253640" y="2612358"/>
            <a:ext cx="2315110" cy="22450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12" name="object 12"/>
          <p:cNvSpPr txBox="1"/>
          <p:nvPr/>
        </p:nvSpPr>
        <p:spPr>
          <a:xfrm>
            <a:off x="9698840" y="439584"/>
            <a:ext cx="1501532" cy="649433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>
              <a:spcBef>
                <a:spcPts val="264"/>
              </a:spcBef>
            </a:pPr>
            <a:r>
              <a:rPr lang="en-US" sz="3600" b="1" spc="21" dirty="0" smtClean="0">
                <a:solidFill>
                  <a:srgbClr val="FEFEFE"/>
                </a:solidFill>
                <a:latin typeface="Arial"/>
                <a:cs typeface="Arial"/>
              </a:rPr>
              <a:t> 7</a:t>
            </a:r>
            <a:r>
              <a:rPr lang="en-US" sz="4000" spc="21" dirty="0" smtClean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r>
              <a:rPr lang="en-US" sz="4000" b="1" spc="-11" dirty="0" smtClean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lang="en-US" sz="4000" b="1" dirty="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0411195" y="632382"/>
            <a:ext cx="876282" cy="456635"/>
          </a:xfrm>
          <a:prstGeom prst="rect">
            <a:avLst/>
          </a:prstGeom>
        </p:spPr>
        <p:txBody>
          <a:bodyPr vert="horz" wrap="square" lIns="0" tIns="25499" rIns="0" bIns="0" rtlCol="0">
            <a:spAutoFit/>
          </a:bodyPr>
          <a:lstStyle/>
          <a:p>
            <a:pPr>
              <a:spcBef>
                <a:spcPts val="201"/>
              </a:spcBef>
            </a:pPr>
            <a:r>
              <a:rPr lang="en-US" sz="2800" b="1" spc="-11" dirty="0" smtClean="0">
                <a:solidFill>
                  <a:srgbClr val="FEFEFE"/>
                </a:solidFill>
                <a:latin typeface="Arial"/>
                <a:cs typeface="Arial"/>
              </a:rPr>
              <a:t> </a:t>
            </a:r>
            <a:endParaRPr sz="2800" b="1" dirty="0">
              <a:latin typeface="Arial"/>
              <a:cs typeface="Arial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374553" y="1738282"/>
            <a:ext cx="859474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O‘xshash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hadlarni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ixchamlash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63639" y="2354685"/>
            <a:ext cx="640457" cy="138018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463638" y="4600604"/>
            <a:ext cx="640458" cy="1380189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4448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0" y="-25758"/>
            <a:ext cx="12192000" cy="1017431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O‘xshash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hadlarni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ixchamlash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1972" y="1223493"/>
            <a:ext cx="1125630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Ko‘phadlarni</a:t>
            </a:r>
            <a:r>
              <a:rPr lang="en-US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o‘xshash</a:t>
            </a:r>
            <a:r>
              <a:rPr lang="en-US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birhadlar</a:t>
            </a:r>
            <a:r>
              <a:rPr lang="en-US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algedraik</a:t>
            </a:r>
            <a:r>
              <a:rPr lang="en-US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yig‘indisi</a:t>
            </a:r>
            <a:r>
              <a:rPr lang="en-US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bitta</a:t>
            </a:r>
            <a:r>
              <a:rPr lang="ru-RU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birhad</a:t>
            </a:r>
            <a:r>
              <a:rPr lang="en-US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almashtiriladigan</a:t>
            </a:r>
            <a:r>
              <a:rPr lang="en-US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soddalashtirish</a:t>
            </a:r>
            <a:r>
              <a:rPr lang="en-US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o‘xshash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hadlarni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ixchamlash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en-US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2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52168" y="3227732"/>
            <a:ext cx="37240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i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3a </a:t>
            </a:r>
            <a:r>
              <a:rPr lang="en-US" sz="36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sz="3600" b="1" i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2b </a:t>
            </a:r>
            <a:r>
              <a:rPr lang="en-US" sz="36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en-US" sz="3600" b="1" i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 </a:t>
            </a:r>
            <a:r>
              <a:rPr lang="en-US" sz="36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en-US" sz="3600" b="1" i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36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endParaRPr lang="ru-RU" sz="3600" b="1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Овал 18"/>
          <p:cNvSpPr/>
          <p:nvPr/>
        </p:nvSpPr>
        <p:spPr>
          <a:xfrm>
            <a:off x="711732" y="3165292"/>
            <a:ext cx="592429" cy="812804"/>
          </a:xfrm>
          <a:prstGeom prst="ellipse">
            <a:avLst/>
          </a:prstGeom>
          <a:noFill/>
          <a:ln w="28575">
            <a:solidFill>
              <a:srgbClr val="26910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Овал 19"/>
          <p:cNvSpPr/>
          <p:nvPr/>
        </p:nvSpPr>
        <p:spPr>
          <a:xfrm>
            <a:off x="3518319" y="3218060"/>
            <a:ext cx="517598" cy="812804"/>
          </a:xfrm>
          <a:prstGeom prst="ellipse">
            <a:avLst/>
          </a:prstGeom>
          <a:noFill/>
          <a:ln w="28575">
            <a:solidFill>
              <a:srgbClr val="26910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/>
          <p:cNvSpPr/>
          <p:nvPr/>
        </p:nvSpPr>
        <p:spPr>
          <a:xfrm>
            <a:off x="1776119" y="3183034"/>
            <a:ext cx="592429" cy="812804"/>
          </a:xfrm>
          <a:prstGeom prst="ellipse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Овал 22"/>
          <p:cNvSpPr/>
          <p:nvPr/>
        </p:nvSpPr>
        <p:spPr>
          <a:xfrm>
            <a:off x="2704563" y="3183034"/>
            <a:ext cx="515962" cy="812804"/>
          </a:xfrm>
          <a:prstGeom prst="ellipse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4376264" y="3220156"/>
            <a:ext cx="385233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i="1" dirty="0">
                <a:solidFill>
                  <a:srgbClr val="26910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3a – a </a:t>
            </a:r>
            <a:r>
              <a:rPr lang="en-US" sz="36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n-US" sz="36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2b – b </a:t>
            </a:r>
            <a:r>
              <a:rPr lang="en-US" sz="36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endParaRPr lang="ru-RU" sz="3600" b="1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8119636" y="3230451"/>
            <a:ext cx="165301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i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2a + b</a:t>
            </a:r>
            <a:endParaRPr lang="ru-RU" sz="4000" dirty="0"/>
          </a:p>
        </p:txBody>
      </p:sp>
      <p:sp>
        <p:nvSpPr>
          <p:cNvPr id="26" name="TextBox 25"/>
          <p:cNvSpPr txBox="1"/>
          <p:nvPr/>
        </p:nvSpPr>
        <p:spPr>
          <a:xfrm>
            <a:off x="652168" y="4259550"/>
            <a:ext cx="80714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8xy² + 4x³– 5x²y – 3x³ + 4x²y 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3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9xy² </a:t>
            </a:r>
            <a:r>
              <a:rPr lang="en-US" sz="3600" b="1" i="1" dirty="0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endParaRPr lang="ru-RU" sz="3600" b="1" i="1" dirty="0">
              <a:solidFill>
                <a:srgbClr val="4A0A1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8" name="Прямая соединительная линия 27"/>
          <p:cNvCxnSpPr/>
          <p:nvPr/>
        </p:nvCxnSpPr>
        <p:spPr>
          <a:xfrm>
            <a:off x="711732" y="4864443"/>
            <a:ext cx="887477" cy="12879"/>
          </a:xfrm>
          <a:prstGeom prst="line">
            <a:avLst/>
          </a:prstGeom>
          <a:ln w="38100">
            <a:solidFill>
              <a:srgbClr val="26910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7213416" y="4893002"/>
            <a:ext cx="887477" cy="12879"/>
          </a:xfrm>
          <a:prstGeom prst="line">
            <a:avLst/>
          </a:prstGeom>
          <a:ln w="38100">
            <a:solidFill>
              <a:srgbClr val="26910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3285212" y="4866980"/>
            <a:ext cx="887477" cy="12879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2073363" y="4875012"/>
            <a:ext cx="739953" cy="6439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4649416" y="4862873"/>
            <a:ext cx="739953" cy="6439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5866096" y="4849253"/>
            <a:ext cx="887477" cy="12879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228975" y="5216167"/>
            <a:ext cx="77764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3600" b="1" i="1" dirty="0" smtClean="0">
                <a:solidFill>
                  <a:srgbClr val="26910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8xy²- 9xy²</a:t>
            </a:r>
            <a:r>
              <a:rPr lang="en-US" sz="36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+ 4x³- 3x³</a:t>
            </a:r>
            <a:r>
              <a:rPr lang="en-US" sz="3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- 5x²y </a:t>
            </a:r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+ 4x²y</a:t>
            </a:r>
            <a:r>
              <a:rPr lang="en-US" sz="3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=</a:t>
            </a:r>
            <a:endParaRPr lang="ru-RU" sz="36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7849098" y="5192500"/>
            <a:ext cx="28648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-xy²+x³–x²y  </a:t>
            </a:r>
            <a:endParaRPr lang="ru-RU" sz="36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3523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9" grpId="0" animBg="1"/>
      <p:bldP spid="20" grpId="0" animBg="1"/>
      <p:bldP spid="22" grpId="0" animBg="1"/>
      <p:bldP spid="23" grpId="0" animBg="1"/>
      <p:bldP spid="24" grpId="0"/>
      <p:bldP spid="25" grpId="0"/>
      <p:bldP spid="26" grpId="0"/>
      <p:bldP spid="36" grpId="0"/>
      <p:bldP spid="4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0" y="-25758"/>
            <a:ext cx="12192000" cy="1017431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254 -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misol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988219" y="2039183"/>
                <a:ext cx="4358822" cy="221259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0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1)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den>
                    </m:f>
                    <m:r>
                      <a:rPr lang="en-US" sz="40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𝒙</m:t>
                    </m:r>
                  </m:oMath>
                </a14:m>
                <a:r>
                  <a:rPr lang="en-US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den>
                    </m:f>
                    <m:r>
                      <a:rPr lang="en-US" sz="40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𝒙</m:t>
                    </m:r>
                  </m:oMath>
                </a14:m>
                <a:r>
                  <a:rPr lang="en-US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𝟔</m:t>
                        </m:r>
                      </m:den>
                    </m:f>
                    <m:r>
                      <a:rPr lang="en-US" sz="40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𝒙</m:t>
                    </m:r>
                  </m:oMath>
                </a14:m>
                <a:r>
                  <a:rPr lang="en-US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</a:t>
                </a:r>
                <a:endParaRPr lang="ru-RU" sz="40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8219" y="2039183"/>
                <a:ext cx="4358822" cy="2212593"/>
              </a:xfrm>
              <a:prstGeom prst="rect">
                <a:avLst/>
              </a:prstGeom>
              <a:blipFill rotWithShape="0">
                <a:blip r:embed="rId2"/>
                <a:stretch>
                  <a:fillRect l="-4895" r="-419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5347041" y="2011723"/>
                <a:ext cx="3759299" cy="9814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𝟔</m:t>
                        </m:r>
                      </m:den>
                    </m:f>
                    <m:r>
                      <a:rPr lang="en-US" sz="40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𝒙</m:t>
                    </m:r>
                  </m:oMath>
                </a14:m>
                <a:r>
                  <a:rPr lang="en-US" sz="40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𝟔</m:t>
                        </m:r>
                      </m:den>
                    </m:f>
                    <m:r>
                      <a:rPr lang="en-US" sz="40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𝒙</m:t>
                    </m:r>
                  </m:oMath>
                </a14:m>
                <a:r>
                  <a:rPr lang="en-US" sz="40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𝟔</m:t>
                        </m:r>
                      </m:den>
                    </m:f>
                    <m:r>
                      <a:rPr lang="en-US" sz="40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𝒙</m:t>
                    </m:r>
                  </m:oMath>
                </a14:m>
                <a:r>
                  <a:rPr lang="en-US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</a:t>
                </a:r>
                <a:r>
                  <a:rPr lang="en-US" sz="40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0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7041" y="2011723"/>
                <a:ext cx="3759299" cy="981487"/>
              </a:xfrm>
              <a:prstGeom prst="rect">
                <a:avLst/>
              </a:prstGeom>
              <a:blipFill rotWithShape="0">
                <a:blip r:embed="rId3"/>
                <a:stretch>
                  <a:fillRect r="-1135" b="-1118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9003210" y="1982127"/>
                <a:ext cx="1927644" cy="9814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𝟔</m:t>
                        </m:r>
                      </m:num>
                      <m:den>
                        <m: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𝟔</m:t>
                        </m:r>
                      </m:den>
                    </m:f>
                    <m:r>
                      <a:rPr lang="en-US" sz="40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𝒙</m:t>
                    </m:r>
                  </m:oMath>
                </a14:m>
                <a:r>
                  <a:rPr lang="en-US" sz="40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US" sz="40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𝒙</m:t>
                    </m:r>
                    <m:r>
                      <a:rPr lang="en-US" sz="40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40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36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03210" y="1982127"/>
                <a:ext cx="1927644" cy="981487"/>
              </a:xfrm>
              <a:prstGeom prst="rect">
                <a:avLst/>
              </a:prstGeom>
              <a:blipFill rotWithShape="0">
                <a:blip r:embed="rId4"/>
                <a:stretch>
                  <a:fillRect b="-1118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Прямоугольник 2"/>
          <p:cNvSpPr/>
          <p:nvPr/>
        </p:nvSpPr>
        <p:spPr>
          <a:xfrm>
            <a:off x="756327" y="1115367"/>
            <a:ext cx="713528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O‘xshash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hadlarni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ixchamlang</a:t>
            </a:r>
            <a:r>
              <a:rPr lang="en-US" sz="3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sz="3600" i="1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978836" y="3522516"/>
                <a:ext cx="7386574" cy="9814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3)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num>
                      <m:den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den>
                    </m:f>
                    <m:sSup>
                      <m:sSupPr>
                        <m:ctrlPr>
                          <a:rPr lang="en-US" sz="4000" b="1" i="1" smtClean="0">
                            <a:latin typeface="Cambria Math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𝒚</m:t>
                        </m:r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</m:t>
                        </m:r>
                      </m:sup>
                    </m:sSup>
                    <m:r>
                      <a:rPr lang="en-US" sz="40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</m:oMath>
                </a14:m>
                <a:r>
                  <a:rPr lang="en-US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𝟏𝟔</m:t>
                        </m:r>
                      </m:den>
                    </m:f>
                    <m:sSup>
                      <m:sSupPr>
                        <m:ctrlPr>
                          <a:rPr lang="en-US" sz="4000" b="1" i="1">
                            <a:latin typeface="Cambria Math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𝒚</m:t>
                        </m:r>
                      </m:e>
                      <m:sup>
                        <m: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</m:t>
                        </m:r>
                      </m:sup>
                    </m:sSup>
                  </m:oMath>
                </a14:m>
                <a:r>
                  <a:rPr lang="en-US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𝟑𝟐</m:t>
                        </m:r>
                      </m:den>
                    </m:f>
                    <m:sSup>
                      <m:sSupPr>
                        <m:ctrlPr>
                          <a:rPr lang="en-US" sz="4000" b="1" i="1">
                            <a:latin typeface="Cambria Math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𝒚</m:t>
                        </m:r>
                      </m:e>
                      <m:sup>
                        <m: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</m:t>
                        </m:r>
                      </m:sup>
                    </m:sSup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f>
                      <m:fPr>
                        <m:ctrlPr>
                          <a:rPr lang="en-US" sz="4000" b="1" i="1"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</m:t>
                        </m:r>
                      </m:den>
                    </m:f>
                    <m:sSup>
                      <m:sSupPr>
                        <m:ctrlPr>
                          <a:rPr lang="en-US" sz="4000" b="1" i="1">
                            <a:latin typeface="Cambria Math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𝒚</m:t>
                        </m:r>
                      </m:e>
                      <m:sup>
                        <m: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</m:t>
                        </m:r>
                      </m:sup>
                    </m:sSup>
                  </m:oMath>
                </a14:m>
                <a:r>
                  <a:rPr lang="en-US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</a:t>
                </a:r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8836" y="3522516"/>
                <a:ext cx="7386574" cy="981487"/>
              </a:xfrm>
              <a:prstGeom prst="rect">
                <a:avLst/>
              </a:prstGeom>
              <a:blipFill rotWithShape="0">
                <a:blip r:embed="rId5"/>
                <a:stretch>
                  <a:fillRect l="-2973" r="-1899" b="-1118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1363313" y="4823394"/>
                <a:ext cx="7078797" cy="9814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US" sz="4000" b="1" dirty="0" smtClean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𝟒𝟖</m:t>
                        </m:r>
                      </m:num>
                      <m:den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  <m: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den>
                    </m:f>
                    <m:sSup>
                      <m:sSupPr>
                        <m:ctrlPr>
                          <a:rPr lang="en-US" sz="4000" b="1" i="1">
                            <a:latin typeface="Cambria Math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𝒚</m:t>
                        </m:r>
                      </m:e>
                      <m:sup>
                        <m: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</m:t>
                        </m:r>
                      </m:sup>
                    </m:sSup>
                    <m:r>
                      <a:rPr lang="en-US" sz="40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num>
                      <m:den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𝟑𝟐</m:t>
                        </m:r>
                      </m:den>
                    </m:f>
                    <m:sSup>
                      <m:sSupPr>
                        <m:ctrlPr>
                          <a:rPr lang="en-US" sz="4000" b="1" i="1">
                            <a:latin typeface="Cambria Math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𝒚</m:t>
                        </m:r>
                      </m:e>
                      <m:sup>
                        <m: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</m:t>
                        </m:r>
                      </m:sup>
                    </m:sSup>
                  </m:oMath>
                </a14:m>
                <a:r>
                  <a:rPr lang="en-US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𝟑𝟐</m:t>
                        </m:r>
                      </m:den>
                    </m:f>
                    <m:sSup>
                      <m:sSupPr>
                        <m:ctrlPr>
                          <a:rPr lang="en-US" sz="4000" b="1" i="1">
                            <a:latin typeface="Cambria Math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𝒚</m:t>
                        </m:r>
                      </m:e>
                      <m:sup>
                        <m: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</m:t>
                        </m:r>
                      </m:sup>
                    </m:sSup>
                    <m:r>
                      <a:rPr lang="en-US" sz="40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f>
                      <m:fPr>
                        <m:ctrlPr>
                          <a:rPr lang="en-US" sz="4000" b="1" i="1"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𝟖</m:t>
                        </m:r>
                      </m:num>
                      <m:den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𝟑𝟐</m:t>
                        </m:r>
                      </m:den>
                    </m:f>
                    <m:sSup>
                      <m:sSupPr>
                        <m:ctrlPr>
                          <a:rPr lang="en-US" sz="4000" b="1" i="1">
                            <a:latin typeface="Cambria Math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𝒚</m:t>
                        </m:r>
                      </m:e>
                      <m:sup>
                        <m: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</m:t>
                        </m:r>
                      </m:sup>
                    </m:sSup>
                  </m:oMath>
                </a14:m>
                <a:r>
                  <a:rPr lang="en-US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63313" y="4823394"/>
                <a:ext cx="7078797" cy="981487"/>
              </a:xfrm>
              <a:prstGeom prst="rect">
                <a:avLst/>
              </a:prstGeom>
              <a:blipFill rotWithShape="0">
                <a:blip r:embed="rId6"/>
                <a:stretch>
                  <a:fillRect l="-3101" r="-1895" b="-1118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8316483" y="4754028"/>
                <a:ext cx="1373453" cy="9814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600" b="1" dirty="0" smtClean="0">
                    <a:solidFill>
                      <a:srgbClr val="C00000"/>
                    </a:solidFill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C00000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  <m:r>
                          <a:rPr lang="en-US" sz="40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𝟗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  <m:r>
                          <a:rPr lang="en-US" sz="40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den>
                    </m:f>
                    <m:sSup>
                      <m:sSupPr>
                        <m:ctrlPr>
                          <a:rPr lang="en-US" sz="4000" b="1" i="1">
                            <a:solidFill>
                              <a:srgbClr val="C00000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𝒚</m:t>
                        </m:r>
                      </m:e>
                      <m:sup>
                        <m:r>
                          <a:rPr lang="en-US" sz="40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</m:t>
                        </m:r>
                      </m:sup>
                    </m:sSup>
                  </m:oMath>
                </a14:m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16483" y="4754028"/>
                <a:ext cx="1373453" cy="981487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64670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0" y="-25758"/>
            <a:ext cx="12192000" cy="1017431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O‘xshash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hadlarni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ixchamlash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03753" y="1176338"/>
            <a:ext cx="1091292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i="1" dirty="0" err="1" smtClean="0">
                <a:solidFill>
                  <a:srgbClr val="002B8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2800" b="1" i="1" dirty="0" smtClean="0">
                <a:solidFill>
                  <a:srgbClr val="002B8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B8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2800" b="1" i="1" dirty="0" smtClean="0">
                <a:solidFill>
                  <a:srgbClr val="002B8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B8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ko‘phadni</a:t>
            </a:r>
            <a:r>
              <a:rPr lang="en-US" sz="2800" b="1" i="1" dirty="0" smtClean="0">
                <a:solidFill>
                  <a:srgbClr val="002B8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B8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standart</a:t>
            </a:r>
            <a:r>
              <a:rPr lang="en-US" sz="2800" b="1" i="1" dirty="0" smtClean="0">
                <a:solidFill>
                  <a:srgbClr val="002B8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B8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shaklda</a:t>
            </a:r>
            <a:r>
              <a:rPr lang="en-US" sz="2800" b="1" i="1" dirty="0" smtClean="0">
                <a:solidFill>
                  <a:srgbClr val="002B8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B8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yozish</a:t>
            </a:r>
            <a:r>
              <a:rPr lang="en-US" sz="2800" b="1" i="1" dirty="0" smtClean="0">
                <a:solidFill>
                  <a:srgbClr val="002B8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B8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2800" b="1" i="1" dirty="0" smtClean="0">
                <a:solidFill>
                  <a:srgbClr val="002B8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sz="2800" b="1" i="1" dirty="0" smtClean="0">
                <a:solidFill>
                  <a:srgbClr val="002B8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B8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Buning</a:t>
            </a:r>
            <a:r>
              <a:rPr lang="en-US" sz="2800" b="1" i="1" dirty="0" smtClean="0">
                <a:solidFill>
                  <a:srgbClr val="002B8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B8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2800" b="1" i="1" dirty="0" smtClean="0">
                <a:solidFill>
                  <a:srgbClr val="002B8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B8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avval</a:t>
            </a:r>
            <a:r>
              <a:rPr lang="en-US" sz="2800" b="1" i="1" dirty="0" smtClean="0">
                <a:solidFill>
                  <a:srgbClr val="002B8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B8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ko‘phadning</a:t>
            </a:r>
            <a:r>
              <a:rPr lang="en-US" sz="2800" b="1" i="1" dirty="0" smtClean="0">
                <a:solidFill>
                  <a:srgbClr val="002B8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B8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2800" b="1" i="1" dirty="0" smtClean="0">
                <a:solidFill>
                  <a:srgbClr val="002B8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B8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800" b="1" i="1" dirty="0" smtClean="0">
                <a:solidFill>
                  <a:srgbClr val="002B8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B8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hadini</a:t>
            </a:r>
            <a:r>
              <a:rPr lang="en-US" sz="2800" b="1" i="1" dirty="0" smtClean="0">
                <a:solidFill>
                  <a:srgbClr val="002B8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B8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standart</a:t>
            </a:r>
            <a:r>
              <a:rPr lang="en-US" sz="2800" b="1" i="1" dirty="0" smtClean="0">
                <a:solidFill>
                  <a:srgbClr val="002B8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i="1" dirty="0" smtClean="0">
                <a:solidFill>
                  <a:srgbClr val="002B8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B8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shaklda</a:t>
            </a:r>
            <a:r>
              <a:rPr lang="en-US" sz="2800" b="1" i="1" dirty="0" smtClean="0">
                <a:solidFill>
                  <a:srgbClr val="002B8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B8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yozish</a:t>
            </a:r>
            <a:r>
              <a:rPr lang="en-US" sz="2800" b="1" i="1" dirty="0" smtClean="0">
                <a:solidFill>
                  <a:srgbClr val="002B8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B8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i="1" dirty="0" smtClean="0">
                <a:solidFill>
                  <a:srgbClr val="002B8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B8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so‘ngra</a:t>
            </a:r>
            <a:r>
              <a:rPr lang="en-US" sz="2800" b="1" i="1" dirty="0" smtClean="0">
                <a:solidFill>
                  <a:srgbClr val="002B8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B8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o‘xshash</a:t>
            </a:r>
            <a:r>
              <a:rPr lang="en-US" sz="2800" b="1" i="1" dirty="0" smtClean="0">
                <a:solidFill>
                  <a:srgbClr val="002B8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B8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hadlarni</a:t>
            </a:r>
            <a:r>
              <a:rPr lang="en-US" sz="2800" b="1" i="1" dirty="0" smtClean="0">
                <a:solidFill>
                  <a:srgbClr val="002B8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B8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ixchamlash</a:t>
            </a:r>
            <a:r>
              <a:rPr lang="en-US" sz="2800" b="1" i="1" dirty="0" smtClean="0">
                <a:solidFill>
                  <a:srgbClr val="002B8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B8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2800" b="1" i="1" dirty="0" smtClean="0">
                <a:solidFill>
                  <a:srgbClr val="002B8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i="1" dirty="0">
              <a:solidFill>
                <a:srgbClr val="002B8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21972" y="2883436"/>
            <a:ext cx="9549409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№26</a:t>
            </a:r>
            <a:r>
              <a:rPr lang="en-US" sz="360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0. (1)   </a:t>
            </a:r>
            <a:r>
              <a:rPr lang="en-US" sz="3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5b3b – 4c3b –5b2c 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3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4c(-2)c =</a:t>
            </a:r>
          </a:p>
          <a:p>
            <a:pPr>
              <a:lnSpc>
                <a:spcPct val="200000"/>
              </a:lnSpc>
            </a:pPr>
            <a:r>
              <a:rPr lang="en-US" sz="36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15b² - 12bc -10bc + 8c² =</a:t>
            </a:r>
            <a:endParaRPr lang="ru-RU" sz="3600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21972" y="4637762"/>
            <a:ext cx="446789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15b² - 2</a:t>
            </a:r>
            <a:r>
              <a:rPr lang="en-US" sz="36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2bc </a:t>
            </a:r>
            <a:r>
              <a:rPr lang="en-US" sz="36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+ 8c² </a:t>
            </a:r>
            <a:r>
              <a:rPr lang="en-US" sz="36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36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051105" y="3760599"/>
            <a:ext cx="536557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15b² </a:t>
            </a:r>
            <a:r>
              <a:rPr lang="en-US" sz="36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3600" i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12bc</a:t>
            </a:r>
            <a:r>
              <a:rPr lang="en-US" sz="36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</a:t>
            </a:r>
            <a:r>
              <a:rPr lang="en-US" sz="3600" i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10bc </a:t>
            </a:r>
            <a:r>
              <a:rPr lang="en-US" sz="36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+ 8c² =</a:t>
            </a:r>
            <a:endParaRPr lang="ru-RU" sz="3600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5991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36" grpId="0"/>
      <p:bldP spid="2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981200" y="1143001"/>
            <a:ext cx="8229600" cy="4983163"/>
          </a:xfrm>
        </p:spPr>
        <p:txBody>
          <a:bodyPr>
            <a:normAutofit fontScale="92500" lnSpcReduction="20000"/>
          </a:bodyPr>
          <a:lstStyle/>
          <a:p>
            <a:pPr>
              <a:buFont typeface="Arial" charset="0"/>
              <a:buNone/>
            </a:pPr>
            <a:r>
              <a:rPr lang="ru-RU" dirty="0" smtClean="0"/>
              <a:t>              </a:t>
            </a:r>
          </a:p>
          <a:p>
            <a:pPr>
              <a:lnSpc>
                <a:spcPct val="160000"/>
              </a:lnSpc>
              <a:buFont typeface="Arial" charset="0"/>
              <a:buNone/>
            </a:pPr>
            <a:r>
              <a:rPr lang="en-US" sz="30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  </a:t>
            </a:r>
            <a:r>
              <a:rPr lang="ru-RU" sz="3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13а – 5</a:t>
            </a:r>
            <a:r>
              <a:rPr lang="en-US" sz="3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sz="3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3</a:t>
            </a:r>
            <a:r>
              <a:rPr lang="en-US" sz="3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sz="3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</a:p>
          <a:p>
            <a:pPr>
              <a:lnSpc>
                <a:spcPct val="160000"/>
              </a:lnSpc>
              <a:buFont typeface="Arial" charset="0"/>
              <a:buNone/>
            </a:pPr>
            <a:r>
              <a:rPr lang="en-US" sz="30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  </a:t>
            </a:r>
            <a:r>
              <a:rPr lang="ru-RU" sz="3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3а</a:t>
            </a:r>
            <a:r>
              <a:rPr lang="ru-RU" sz="3000" b="1" i="1" baseline="30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3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sz="3000" b="1" i="1" baseline="30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3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5а</a:t>
            </a:r>
            <a:r>
              <a:rPr lang="ru-RU" sz="3000" b="1" i="1" baseline="30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3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8</a:t>
            </a:r>
            <a:r>
              <a:rPr lang="en-US" sz="3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sz="3000" b="1" i="1" baseline="30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3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ru-RU" sz="3000" b="1" i="1" baseline="30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sz="3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 </a:t>
            </a:r>
            <a:endParaRPr lang="ru-RU" sz="3000" b="1" i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60000"/>
              </a:lnSpc>
              <a:buFont typeface="Arial" charset="0"/>
              <a:buNone/>
            </a:pPr>
            <a:r>
              <a:rPr lang="en-US" sz="30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  </a:t>
            </a:r>
            <a:r>
              <a:rPr lang="ru-RU" sz="3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6а</a:t>
            </a:r>
            <a:r>
              <a:rPr lang="en-US" sz="3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sz="3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2</a:t>
            </a:r>
            <a:r>
              <a:rPr lang="en-US" sz="3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sz="3000" b="1" i="1" baseline="30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ru-RU" sz="3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6</a:t>
            </a:r>
            <a:r>
              <a:rPr lang="en-US" sz="3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sz="3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+5а</a:t>
            </a:r>
            <a:r>
              <a:rPr lang="ru-RU" sz="3000" b="1" i="1" baseline="30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ru-RU" sz="3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+ 0,6</a:t>
            </a:r>
            <a:r>
              <a:rPr lang="en-US" sz="3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sz="3000" b="1" i="1" baseline="30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3000" b="1" i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60000"/>
              </a:lnSpc>
              <a:buFont typeface="Arial" charset="0"/>
              <a:buNone/>
            </a:pPr>
            <a:r>
              <a:rPr lang="en-US" sz="30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  </a:t>
            </a:r>
            <a:r>
              <a:rPr lang="ru-RU" sz="3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2а</a:t>
            </a:r>
            <a:r>
              <a:rPr lang="ru-RU" sz="3000" b="1" i="1" baseline="30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sz="3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5а</a:t>
            </a:r>
            <a:r>
              <a:rPr lang="en-US" sz="3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sz="3000" b="1" i="1" baseline="30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3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+ 3а</a:t>
            </a:r>
            <a:r>
              <a:rPr lang="ru-RU" sz="3000" b="1" i="1" baseline="30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sz="3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8</a:t>
            </a:r>
            <a:r>
              <a:rPr lang="en-US" sz="3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sz="3000" b="1" i="1" baseline="30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3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</a:p>
          <a:p>
            <a:pPr>
              <a:lnSpc>
                <a:spcPct val="160000"/>
              </a:lnSpc>
              <a:buFont typeface="Arial" charset="0"/>
              <a:buNone/>
            </a:pPr>
            <a:r>
              <a:rPr lang="en-US" sz="30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</a:t>
            </a:r>
            <a:r>
              <a:rPr lang="ru-RU" sz="3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3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-4а</a:t>
            </a:r>
            <a:r>
              <a:rPr lang="en-US" sz="3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sz="3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– 2а</a:t>
            </a:r>
            <a:r>
              <a:rPr lang="ru-RU" sz="3000" b="1" i="1" baseline="30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sz="3000" b="1" i="1" baseline="30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3000" b="1" i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60000"/>
              </a:lnSpc>
              <a:buFont typeface="Arial" charset="0"/>
              <a:buNone/>
            </a:pPr>
            <a:r>
              <a:rPr lang="en-US" sz="30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   </a:t>
            </a:r>
            <a:r>
              <a:rPr lang="ru-RU" sz="3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5а</a:t>
            </a:r>
            <a:r>
              <a:rPr lang="ru-RU" sz="3000" b="1" i="1" baseline="30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3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∙ 0,2а</a:t>
            </a:r>
            <a:r>
              <a:rPr lang="ru-RU" sz="3000" b="1" i="1" baseline="30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sz="3000" b="1" i="1" baseline="30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sz="3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+ 2а</a:t>
            </a:r>
            <a:r>
              <a:rPr lang="ru-RU" sz="3000" b="1" i="1" baseline="30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3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sz="3000" b="1" i="1" baseline="30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sz="3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а</a:t>
            </a:r>
            <a:r>
              <a:rPr lang="en-US" sz="3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3000" b="1" i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buFont typeface="Arial" charset="0"/>
              <a:buNone/>
            </a:pPr>
            <a:endParaRPr lang="ru-RU" b="1" i="1" dirty="0" smtClean="0">
              <a:solidFill>
                <a:srgbClr val="002060"/>
              </a:solidFill>
            </a:endParaRPr>
          </a:p>
          <a:p>
            <a:pPr>
              <a:lnSpc>
                <a:spcPct val="150000"/>
              </a:lnSpc>
              <a:buFont typeface="Arial" charset="0"/>
              <a:buNone/>
            </a:pPr>
            <a:endParaRPr lang="ru-RU" b="1" i="1" dirty="0" smtClean="0">
              <a:solidFill>
                <a:srgbClr val="00206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6996112" y="1613427"/>
            <a:ext cx="1343025" cy="5715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rgbClr val="002060"/>
                </a:solidFill>
              </a:rPr>
              <a:t>13а – </a:t>
            </a:r>
            <a:r>
              <a:rPr lang="ru-RU" sz="2400" b="1" dirty="0" smtClean="0">
                <a:solidFill>
                  <a:srgbClr val="002060"/>
                </a:solidFill>
              </a:rPr>
              <a:t>8</a:t>
            </a:r>
            <a:r>
              <a:rPr lang="en-US" sz="2400" b="1" dirty="0" smtClean="0">
                <a:solidFill>
                  <a:srgbClr val="002060"/>
                </a:solidFill>
              </a:rPr>
              <a:t>b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6611318" y="2253115"/>
            <a:ext cx="2500313" cy="5715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rgbClr val="002060"/>
                </a:solidFill>
              </a:rPr>
              <a:t>-5а</a:t>
            </a:r>
            <a:r>
              <a:rPr lang="ru-RU" sz="2400" b="1" baseline="30000" dirty="0">
                <a:solidFill>
                  <a:srgbClr val="002060"/>
                </a:solidFill>
              </a:rPr>
              <a:t>2</a:t>
            </a:r>
            <a:r>
              <a:rPr lang="ru-RU" sz="2400" b="1" dirty="0">
                <a:solidFill>
                  <a:srgbClr val="002060"/>
                </a:solidFill>
              </a:rPr>
              <a:t> – </a:t>
            </a:r>
            <a:r>
              <a:rPr lang="ru-RU" sz="2400" b="1" dirty="0" smtClean="0">
                <a:solidFill>
                  <a:srgbClr val="002060"/>
                </a:solidFill>
              </a:rPr>
              <a:t>5а</a:t>
            </a:r>
            <a:r>
              <a:rPr lang="ru-RU" sz="2400" b="1" baseline="30000" dirty="0" smtClean="0">
                <a:solidFill>
                  <a:srgbClr val="002060"/>
                </a:solidFill>
              </a:rPr>
              <a:t>3</a:t>
            </a:r>
            <a:r>
              <a:rPr lang="en-US" sz="2400" b="1" dirty="0">
                <a:solidFill>
                  <a:srgbClr val="002060"/>
                </a:solidFill>
              </a:rPr>
              <a:t>b</a:t>
            </a:r>
            <a:r>
              <a:rPr lang="ru-RU" sz="2400" b="1" baseline="30000" dirty="0" smtClean="0">
                <a:solidFill>
                  <a:srgbClr val="002060"/>
                </a:solidFill>
              </a:rPr>
              <a:t>2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517604" y="3025892"/>
            <a:ext cx="1857375" cy="50006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2400" b="1" dirty="0" smtClean="0">
                <a:solidFill>
                  <a:srgbClr val="002060"/>
                </a:solidFill>
                <a:ea typeface="Calibri" pitchFamily="34" charset="0"/>
                <a:cs typeface="Times New Roman" pitchFamily="18" charset="0"/>
              </a:rPr>
              <a:t>5а</a:t>
            </a:r>
            <a:r>
              <a:rPr lang="ru-RU" sz="2400" b="1" baseline="30000" dirty="0" smtClean="0">
                <a:solidFill>
                  <a:srgbClr val="002060"/>
                </a:solidFill>
                <a:ea typeface="Calibri" pitchFamily="34" charset="0"/>
                <a:cs typeface="Times New Roman" pitchFamily="18" charset="0"/>
              </a:rPr>
              <a:t>2</a:t>
            </a:r>
            <a:r>
              <a:rPr lang="ru-RU" sz="2400" b="1" dirty="0" smtClean="0">
                <a:solidFill>
                  <a:srgbClr val="002060"/>
                </a:solidFill>
                <a:ea typeface="Calibri" pitchFamily="34" charset="0"/>
                <a:cs typeface="Times New Roman" pitchFamily="18" charset="0"/>
              </a:rPr>
              <a:t>-1,4</a:t>
            </a:r>
            <a:r>
              <a:rPr lang="en-US" sz="2400" b="1" dirty="0" smtClean="0">
                <a:solidFill>
                  <a:srgbClr val="002060"/>
                </a:solidFill>
                <a:ea typeface="Calibri" pitchFamily="34" charset="0"/>
                <a:cs typeface="Times New Roman" pitchFamily="18" charset="0"/>
              </a:rPr>
              <a:t>b</a:t>
            </a:r>
            <a:r>
              <a:rPr lang="ru-RU" sz="2400" b="1" baseline="30000" dirty="0" smtClean="0">
                <a:solidFill>
                  <a:srgbClr val="002060"/>
                </a:solidFill>
                <a:ea typeface="Calibri" pitchFamily="34" charset="0"/>
                <a:cs typeface="Times New Roman" pitchFamily="18" charset="0"/>
              </a:rPr>
              <a:t>2 </a:t>
            </a:r>
            <a:endParaRPr lang="ru-RU" sz="2400" b="1" dirty="0">
              <a:solidFill>
                <a:srgbClr val="002060"/>
              </a:solidFill>
              <a:latin typeface="Arial" pitchFamily="34" charset="0"/>
            </a:endParaRPr>
          </a:p>
        </p:txBody>
      </p:sp>
      <p:sp>
        <p:nvSpPr>
          <p:cNvPr id="15366" name="Rectangle 1"/>
          <p:cNvSpPr>
            <a:spLocks noChangeArrowheads="1"/>
          </p:cNvSpPr>
          <p:nvPr/>
        </p:nvSpPr>
        <p:spPr bwMode="auto">
          <a:xfrm>
            <a:off x="1524000" y="0"/>
            <a:ext cx="460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15367" name="Rectangle 2"/>
          <p:cNvSpPr>
            <a:spLocks noChangeArrowheads="1"/>
          </p:cNvSpPr>
          <p:nvPr/>
        </p:nvSpPr>
        <p:spPr bwMode="auto">
          <a:xfrm>
            <a:off x="1524000" y="0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7410449" y="3749439"/>
            <a:ext cx="2071687" cy="500062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2400" b="1" dirty="0" smtClean="0">
                <a:solidFill>
                  <a:srgbClr val="002060"/>
                </a:solidFill>
              </a:rPr>
              <a:t>5а</a:t>
            </a:r>
            <a:r>
              <a:rPr lang="ru-RU" sz="2400" b="1" baseline="30000" dirty="0" smtClean="0">
                <a:solidFill>
                  <a:srgbClr val="002060"/>
                </a:solidFill>
              </a:rPr>
              <a:t>2</a:t>
            </a:r>
            <a:r>
              <a:rPr lang="en-US" sz="2400" b="1" dirty="0">
                <a:solidFill>
                  <a:srgbClr val="002060"/>
                </a:solidFill>
              </a:rPr>
              <a:t>b</a:t>
            </a:r>
            <a:r>
              <a:rPr lang="ru-RU" sz="2400" b="1" dirty="0" smtClean="0">
                <a:solidFill>
                  <a:srgbClr val="002060"/>
                </a:solidFill>
              </a:rPr>
              <a:t> </a:t>
            </a:r>
            <a:r>
              <a:rPr lang="ru-RU" sz="2400" b="1" dirty="0">
                <a:solidFill>
                  <a:srgbClr val="002060"/>
                </a:solidFill>
              </a:rPr>
              <a:t>– </a:t>
            </a:r>
            <a:r>
              <a:rPr lang="ru-RU" sz="2400" b="1" dirty="0" smtClean="0">
                <a:solidFill>
                  <a:srgbClr val="002060"/>
                </a:solidFill>
              </a:rPr>
              <a:t>13</a:t>
            </a:r>
            <a:r>
              <a:rPr lang="en-US" sz="2400" b="1" dirty="0" err="1" smtClean="0">
                <a:solidFill>
                  <a:srgbClr val="002060"/>
                </a:solidFill>
              </a:rPr>
              <a:t>ab</a:t>
            </a:r>
            <a:r>
              <a:rPr lang="ru-RU" sz="2400" b="1" baseline="30000" dirty="0" smtClean="0">
                <a:solidFill>
                  <a:srgbClr val="002060"/>
                </a:solidFill>
              </a:rPr>
              <a:t>2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6575600" y="4383315"/>
            <a:ext cx="2571750" cy="5715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-</a:t>
            </a:r>
            <a:r>
              <a:rPr lang="ru-RU" sz="2400" b="1" dirty="0" smtClean="0">
                <a:solidFill>
                  <a:srgbClr val="002060"/>
                </a:solidFill>
              </a:rPr>
              <a:t>4а</a:t>
            </a:r>
            <a:r>
              <a:rPr lang="ru-RU" sz="2400" b="1" baseline="30000" dirty="0" smtClean="0">
                <a:solidFill>
                  <a:srgbClr val="002060"/>
                </a:solidFill>
              </a:rPr>
              <a:t>2</a:t>
            </a:r>
            <a:r>
              <a:rPr lang="en-US" sz="2400" b="1" dirty="0">
                <a:solidFill>
                  <a:srgbClr val="002060"/>
                </a:solidFill>
              </a:rPr>
              <a:t>b</a:t>
            </a:r>
            <a:r>
              <a:rPr lang="ru-RU" sz="2400" b="1" dirty="0" smtClean="0">
                <a:solidFill>
                  <a:srgbClr val="002060"/>
                </a:solidFill>
              </a:rPr>
              <a:t> </a:t>
            </a:r>
            <a:r>
              <a:rPr lang="ru-RU" sz="2400" b="1" dirty="0">
                <a:solidFill>
                  <a:srgbClr val="002060"/>
                </a:solidFill>
              </a:rPr>
              <a:t>– </a:t>
            </a:r>
            <a:r>
              <a:rPr lang="ru-RU" sz="2400" b="1" dirty="0" smtClean="0">
                <a:solidFill>
                  <a:srgbClr val="002060"/>
                </a:solidFill>
              </a:rPr>
              <a:t>2а</a:t>
            </a:r>
            <a:r>
              <a:rPr lang="ru-RU" sz="2400" b="1" baseline="30000" dirty="0" smtClean="0">
                <a:solidFill>
                  <a:srgbClr val="002060"/>
                </a:solidFill>
              </a:rPr>
              <a:t>2</a:t>
            </a:r>
            <a:r>
              <a:rPr lang="en-US" sz="2400" b="1" dirty="0">
                <a:solidFill>
                  <a:srgbClr val="002060"/>
                </a:solidFill>
              </a:rPr>
              <a:t>b</a:t>
            </a:r>
            <a:r>
              <a:rPr lang="ru-RU" sz="2400" b="1" baseline="30000" dirty="0" smtClean="0">
                <a:solidFill>
                  <a:srgbClr val="002060"/>
                </a:solidFill>
              </a:rPr>
              <a:t>2</a:t>
            </a:r>
            <a:r>
              <a:rPr lang="ru-RU" sz="2400" b="1" dirty="0" smtClean="0">
                <a:solidFill>
                  <a:srgbClr val="002060"/>
                </a:solidFill>
              </a:rPr>
              <a:t> 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16" name="Правильный пятиугольник 15"/>
          <p:cNvSpPr/>
          <p:nvPr/>
        </p:nvSpPr>
        <p:spPr>
          <a:xfrm>
            <a:off x="6885953" y="5196532"/>
            <a:ext cx="2483333" cy="642938"/>
          </a:xfrm>
          <a:prstGeom prst="pentago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2400" b="1" dirty="0" smtClean="0">
                <a:solidFill>
                  <a:srgbClr val="002060"/>
                </a:solidFill>
              </a:rPr>
              <a:t>3а</a:t>
            </a:r>
            <a:r>
              <a:rPr lang="ru-RU" sz="2400" b="1" baseline="30000" dirty="0" smtClean="0">
                <a:solidFill>
                  <a:srgbClr val="002060"/>
                </a:solidFill>
              </a:rPr>
              <a:t>4</a:t>
            </a:r>
            <a:r>
              <a:rPr lang="en-US" sz="2400" b="1" dirty="0">
                <a:solidFill>
                  <a:srgbClr val="002060"/>
                </a:solidFill>
              </a:rPr>
              <a:t>b</a:t>
            </a:r>
            <a:r>
              <a:rPr lang="ru-RU" sz="2400" b="1" baseline="30000" dirty="0" smtClean="0">
                <a:solidFill>
                  <a:srgbClr val="002060"/>
                </a:solidFill>
              </a:rPr>
              <a:t>3</a:t>
            </a:r>
            <a:r>
              <a:rPr lang="ru-RU" sz="2400" b="1" dirty="0" smtClean="0">
                <a:solidFill>
                  <a:srgbClr val="002060"/>
                </a:solidFill>
              </a:rPr>
              <a:t> </a:t>
            </a:r>
            <a:r>
              <a:rPr lang="ru-RU" sz="2400" b="1" dirty="0">
                <a:solidFill>
                  <a:srgbClr val="002060"/>
                </a:solidFill>
              </a:rPr>
              <a:t>- </a:t>
            </a:r>
            <a:r>
              <a:rPr lang="ru-RU" sz="2400" b="1" dirty="0" smtClean="0">
                <a:solidFill>
                  <a:srgbClr val="002060"/>
                </a:solidFill>
              </a:rPr>
              <a:t>а</a:t>
            </a:r>
            <a:r>
              <a:rPr lang="en-US" sz="2400" b="1" dirty="0" smtClean="0">
                <a:solidFill>
                  <a:srgbClr val="002060"/>
                </a:solidFill>
              </a:rPr>
              <a:t>b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00230" y="962668"/>
            <a:ext cx="635302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O‘xshash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hadlarni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ixchamlang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sz="32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0" y="0"/>
            <a:ext cx="12192000" cy="90167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4942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12" grpId="0" animBg="1"/>
      <p:bldP spid="14" grpId="0" animBg="1"/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-39188"/>
            <a:ext cx="12192000" cy="118871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4800" dirty="0" smtClean="0"/>
              <a:t>  </a:t>
            </a:r>
            <a:endParaRPr lang="ru-RU" sz="4800" dirty="0"/>
          </a:p>
        </p:txBody>
      </p:sp>
      <p:sp>
        <p:nvSpPr>
          <p:cNvPr id="8" name="TextBox 7"/>
          <p:cNvSpPr txBox="1"/>
          <p:nvPr/>
        </p:nvSpPr>
        <p:spPr>
          <a:xfrm>
            <a:off x="448236" y="1551784"/>
            <a:ext cx="1203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720084" y="1399997"/>
            <a:ext cx="933850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Darslikning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80- </a:t>
            </a:r>
            <a:r>
              <a:rPr lang="en-US" sz="4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sahifasida</a:t>
            </a:r>
            <a:r>
              <a:rPr lang="en-US" sz="4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ru-RU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4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56- 260- 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misollarni</a:t>
            </a:r>
            <a:r>
              <a:rPr lang="en-US" sz="4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echish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4800" b="1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15" descr="J023213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830" y="3037794"/>
            <a:ext cx="3291644" cy="2609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65134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rop">
  <a:themeElements>
    <a:clrScheme name="Crop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0000FF"/>
      </a:hlink>
      <a:folHlink>
        <a:srgbClr val="FF00FF"/>
      </a:folHlink>
    </a:clrScheme>
    <a:fontScheme name="Crop">
      <a:majorFont>
        <a:latin typeface="Franklin Gothic Book"/>
        <a:ea typeface="Franklin Gothic Book"/>
        <a:cs typeface="Franklin Gothic Book"/>
      </a:majorFont>
      <a:minorFont>
        <a:latin typeface="Helvetica"/>
        <a:ea typeface="Helvetica"/>
        <a:cs typeface="Helvetica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34925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Franklin Gothic Boo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4925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Franklin Gothic Boo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3049</TotalTime>
  <Words>423</Words>
  <Application>Microsoft Office PowerPoint</Application>
  <PresentationFormat>Произвольный</PresentationFormat>
  <Paragraphs>45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ALGEBRA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XTVTXTIDUm 7-”E” Algebra mavzu: qavslarni ochish qoidalari </dc:title>
  <cp:lastModifiedBy>Admin</cp:lastModifiedBy>
  <cp:revision>373</cp:revision>
  <dcterms:modified xsi:type="dcterms:W3CDTF">2020-11-05T17:01:50Z</dcterms:modified>
</cp:coreProperties>
</file>