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6" r:id="rId3"/>
    <p:sldId id="314" r:id="rId4"/>
    <p:sldId id="357" r:id="rId5"/>
    <p:sldId id="315" r:id="rId6"/>
    <p:sldId id="342" r:id="rId7"/>
    <p:sldId id="346" r:id="rId8"/>
    <p:sldId id="341" r:id="rId9"/>
    <p:sldId id="358" r:id="rId10"/>
    <p:sldId id="361" r:id="rId11"/>
    <p:sldId id="360" r:id="rId12"/>
    <p:sldId id="359" r:id="rId13"/>
    <p:sldId id="362" r:id="rId14"/>
    <p:sldId id="344" r:id="rId15"/>
    <p:sldId id="351" r:id="rId16"/>
    <p:sldId id="353" r:id="rId17"/>
    <p:sldId id="363" r:id="rId18"/>
    <p:sldId id="367" r:id="rId19"/>
    <p:sldId id="365" r:id="rId20"/>
    <p:sldId id="368" r:id="rId21"/>
    <p:sldId id="369" r:id="rId22"/>
    <p:sldId id="370" r:id="rId23"/>
    <p:sldId id="356" r:id="rId24"/>
    <p:sldId id="276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FAD9C-FA9C-48C7-BAB7-793B9B2705D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55775-27E5-4010-92CF-D5FF68910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448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5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8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2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6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9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74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9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4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2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90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5A5E0-ED0A-4F9D-929A-E2474D031E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A7F22-7A88-4FAA-8652-76B57B0CB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38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7" y="480435"/>
            <a:ext cx="7451913" cy="1136983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64561" y="2146297"/>
            <a:ext cx="7454309" cy="3800077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spcBef>
                <a:spcPts val="232"/>
              </a:spcBef>
            </a:pPr>
            <a:endParaRPr lang="ru-RU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20" algn="ctr">
              <a:spcBef>
                <a:spcPts val="232"/>
              </a:spcBef>
            </a:pPr>
            <a:r>
              <a:rPr lang="ru-RU" sz="4000" b="1" i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4000" b="1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  <a:latin typeface="Arial"/>
                <a:cs typeface="Arial"/>
              </a:rPr>
              <a:t>Как выразить совет, просьбу, приказ?</a:t>
            </a:r>
          </a:p>
          <a:p>
            <a:pPr marL="38920" algn="ctr">
              <a:spcBef>
                <a:spcPts val="232"/>
              </a:spcBef>
            </a:pPr>
            <a:r>
              <a:rPr lang="ru-RU" sz="4000" b="1" i="1" dirty="0" smtClean="0">
                <a:solidFill>
                  <a:srgbClr val="002060"/>
                </a:solidFill>
                <a:latin typeface="Arial"/>
                <a:cs typeface="Arial"/>
              </a:rPr>
              <a:t>Глаголы </a:t>
            </a:r>
          </a:p>
          <a:p>
            <a:pPr marL="38920" algn="ctr">
              <a:spcBef>
                <a:spcPts val="232"/>
              </a:spcBef>
            </a:pPr>
            <a:r>
              <a:rPr lang="ru-RU" sz="4000" b="1" i="1" dirty="0" smtClean="0">
                <a:solidFill>
                  <a:srgbClr val="002060"/>
                </a:solidFill>
                <a:latin typeface="Arial"/>
                <a:cs typeface="Arial"/>
              </a:rPr>
              <a:t>повелительного наклонения</a:t>
            </a:r>
            <a:endParaRPr sz="40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0263" y="2945220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pic>
        <p:nvPicPr>
          <p:cNvPr id="28" name="Picture 2" descr="Милый маленький малыш мальчик путать с вопросительным знаком | Премиум  вектор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653" y="2123074"/>
            <a:ext cx="3507207" cy="350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bject 5"/>
          <p:cNvSpPr/>
          <p:nvPr/>
        </p:nvSpPr>
        <p:spPr>
          <a:xfrm>
            <a:off x="566964" y="4748240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68393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334" y="365125"/>
            <a:ext cx="11210266" cy="1325563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4000" dirty="0"/>
              <a:t/>
            </a:r>
            <a:br>
              <a:rPr lang="ru-RU" altLang="ru-RU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677" y="1315233"/>
            <a:ext cx="11332923" cy="48617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Пишу 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пиши, пишите; 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смотрю - смотри, смотрите; помню - помни, помните; говорю - говори, говорите; иду - иди, идите; дружу – дружи, дружите. </a:t>
            </a:r>
            <a:endParaRPr lang="ru-RU" sz="32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Читаю 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читай, читайте; 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работаю - работай, работайте; рисую - рисуй, рисуйте; думаю - думай, думайте; убираю - убирай, убирайте; помогаю – помогай, помогайте.</a:t>
            </a:r>
            <a:endParaRPr lang="ru-RU" sz="32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Бью 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бей, бейте; 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пью – пей, пейте; шью – шей, шейте; лью – лей, лейте. </a:t>
            </a:r>
            <a:endParaRPr lang="ru-RU" sz="32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Бросаю 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брось, бросьте; 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прячу - прячь, прячьте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верю – верь, верьте; 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встану, достану.</a:t>
            </a:r>
          </a:p>
          <a:p>
            <a:pPr marL="0" indent="0">
              <a:buNone/>
            </a:pP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687" y="1866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-1"/>
            <a:ext cx="12231687" cy="1116000"/>
          </a:xfrm>
          <a:prstGeom prst="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Упражнение 1</a:t>
            </a:r>
          </a:p>
          <a:p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86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334" y="365125"/>
            <a:ext cx="11210266" cy="1325563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4000" dirty="0"/>
              <a:t/>
            </a:r>
            <a:br>
              <a:rPr lang="ru-RU" altLang="ru-RU" sz="4000" dirty="0"/>
            </a:br>
            <a:endParaRPr lang="ru-RU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687" y="1866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687" y="0"/>
            <a:ext cx="12152312" cy="70788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повелительное наклонение глагола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Что такое наклонение глагола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8" b="5390"/>
          <a:stretch/>
        </p:blipFill>
        <p:spPr bwMode="auto">
          <a:xfrm>
            <a:off x="39687" y="0"/>
            <a:ext cx="12152313" cy="666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11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334" y="365125"/>
            <a:ext cx="11210266" cy="1325563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4000" dirty="0"/>
              <a:t/>
            </a:r>
            <a:br>
              <a:rPr lang="ru-RU" altLang="ru-RU" sz="4000" dirty="0"/>
            </a:br>
            <a:endParaRPr lang="ru-RU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687" y="1866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84077"/>
            <a:ext cx="12191999" cy="707886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77222" y="1146452"/>
            <a:ext cx="2863517" cy="23920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9" name="TextBox 10"/>
          <p:cNvSpPr txBox="1"/>
          <p:nvPr/>
        </p:nvSpPr>
        <p:spPr>
          <a:xfrm>
            <a:off x="8530389" y="1311443"/>
            <a:ext cx="19972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пиш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чита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достан</a:t>
            </a:r>
            <a:r>
              <a:rPr lang="ru-RU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разреж</a:t>
            </a:r>
            <a:r>
              <a:rPr lang="ru-RU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endParaRPr lang="ru-RU" sz="3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64906" y="3833811"/>
            <a:ext cx="2863516" cy="23431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11" name="TextBox 12"/>
          <p:cNvSpPr txBox="1"/>
          <p:nvPr/>
        </p:nvSpPr>
        <p:spPr>
          <a:xfrm>
            <a:off x="8530389" y="3833812"/>
            <a:ext cx="18648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ляг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бег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полож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поезжа</a:t>
            </a: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</a:p>
        </p:txBody>
      </p:sp>
      <p:pic>
        <p:nvPicPr>
          <p:cNvPr id="1026" name="Picture 2" descr="Что такое повелительная форма глагола - English Hou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22" y="1073011"/>
            <a:ext cx="6918201" cy="542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57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Повелительное наклонение глагола - это... (примеры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346"/>
            <a:ext cx="12344400" cy="699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85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334" y="365125"/>
            <a:ext cx="11210266" cy="1325563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4000" dirty="0"/>
              <a:t/>
            </a:r>
            <a:br>
              <a:rPr lang="ru-RU" altLang="ru-RU" sz="4000" dirty="0"/>
            </a:br>
            <a:endParaRPr lang="ru-RU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687" y="1866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5676" y="365125"/>
            <a:ext cx="11599101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 marR="87630" algn="just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Упражнение 2.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Прочитайте стихотворение, которое написал великий белорусский поэт Петрусь Бровка. Что советует поэт юному читателю?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Брожу по книжным магазинам,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Лишь выпадет свободный час —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Меня влечёт к томам старинным,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 новинкам тянет всякий раз.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нижный комплекс Kitob olami - Магазины и торговые центры (Книжные) Ташкент  - Каталог - Afish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738" y="2009293"/>
            <a:ext cx="3980189" cy="264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В Ташкенте открылся крупнейший в Центральной Азии книжный магазин -  Kultur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08" y="4258849"/>
            <a:ext cx="4391373" cy="242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70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300" y="601250"/>
            <a:ext cx="10727499" cy="5575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Страницы медленно листая,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Стою, теряя книгам счёт,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вдруг находится такая.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Что сразу за сердце берёт.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0817" y="3811012"/>
            <a:ext cx="75558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расставайся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 ней. 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Дружи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 ней.</a:t>
            </a:r>
          </a:p>
          <a:p>
            <a:pPr>
              <a:lnSpc>
                <a:spcPct val="150000"/>
              </a:lnSpc>
            </a:pP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Листай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ночи, забудь про сон.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Нет, не одну, а сотни жизней</a:t>
            </a:r>
          </a:p>
          <a:p>
            <a:pPr>
              <a:lnSpc>
                <a:spcPct val="150000"/>
              </a:lnSpc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 прожил, в чтенье </a:t>
            </a: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погружен.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Гарри Поттер уже не в моде. Что читают современные дети? | Книги | Культура  | Аргументы и Фа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66" y="601250"/>
            <a:ext cx="4331992" cy="299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очему дети не читают книг? | ЛИТИНТЕРЕС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642" y="101683"/>
            <a:ext cx="4561640" cy="385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5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474" y="148556"/>
            <a:ext cx="10515600" cy="13255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3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1474" y="1335506"/>
            <a:ext cx="11313694" cy="4990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Рассмотрите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внимательно таблицу. Как попросить друга принести книгу? Как попросить собеседника, чтобы книгу принёс его брат? Как попросить друга вместе с тобой пойти в книжный магазин? Не забудьте говорить вежливые слова!</a:t>
            </a:r>
          </a:p>
          <a:p>
            <a:pPr marL="0" indent="0" algn="ctr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Как вежливо попросить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1474" y="3482236"/>
            <a:ext cx="10748443" cy="3375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801665" y="3620849"/>
            <a:ext cx="67545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Пожалуйста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Будьте добры!                  Будь добр!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Будьте любезны!             Будь любезен!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Сделайте одолжение!    Будь другом!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тебе (вам) не трудно,  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7796370" y="4212218"/>
            <a:ext cx="3401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Дай(те) мне книгу.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D:\клипарт\сказка\этикет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61762" y="4703516"/>
            <a:ext cx="2203495" cy="2044438"/>
          </a:xfrm>
          <a:prstGeom prst="rect">
            <a:avLst/>
          </a:prstGeom>
          <a:noFill/>
        </p:spPr>
      </p:pic>
      <p:cxnSp>
        <p:nvCxnSpPr>
          <p:cNvPr id="13" name="Прямая соединительная линия 12"/>
          <p:cNvCxnSpPr/>
          <p:nvPr/>
        </p:nvCxnSpPr>
        <p:spPr>
          <a:xfrm rot="5400000">
            <a:off x="6879712" y="4890086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52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474" y="148556"/>
            <a:ext cx="10515600" cy="13255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4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885" y="1335506"/>
            <a:ext cx="11449283" cy="4990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словаре В. Даля Анвар нашёл пословицы о чтении и учении. Помоги ему выбрать те, в которых есть совет. Запиши в тетрадь.</a:t>
            </a:r>
          </a:p>
          <a:p>
            <a:pPr marL="0" indent="0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885" y="2661069"/>
            <a:ext cx="1132352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Век живи – век учись.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Хорошая книга – лучший друг. В книге ищи не буквы, а мысли. Кто много читает, тот много знает. Книги читай, а дела не забывай. Книгу читаешь - как на крыльях летаешь. Одна книга тысячу людей учит.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Немного читай, да много разумей!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Читайте – и вам откроется целый мир. Золото добывай из земли, а знания из книги.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89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474" y="148556"/>
            <a:ext cx="10515600" cy="13255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Упражнение 4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885" y="1335506"/>
            <a:ext cx="11449283" cy="4990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словаре В. Даля Анвар нашёл пословицы о чтении и учении. Помоги ему выбрать те, в которых есть совет. Запиши в тетрадь.</a:t>
            </a:r>
          </a:p>
          <a:p>
            <a:pPr marL="0" indent="0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885" y="2661069"/>
            <a:ext cx="1132352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Век </a:t>
            </a:r>
            <a:r>
              <a:rPr lang="ru-RU" sz="2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живи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век </a:t>
            </a:r>
            <a:r>
              <a:rPr lang="ru-RU" sz="2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учись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Хорошая книга – лучший друг. В книге </a:t>
            </a:r>
            <a:r>
              <a:rPr lang="ru-RU" sz="28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ищи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буквы, а мысли. Кто много читает, тот много знает. Книги </a:t>
            </a:r>
            <a:r>
              <a:rPr lang="ru-RU" sz="28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читай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 дела </a:t>
            </a:r>
            <a:r>
              <a:rPr lang="ru-RU" sz="28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забывай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Книгу читаешь - как на крыльях летаешь. Одна книга тысячу людей учит.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Немного </a:t>
            </a:r>
            <a:r>
              <a:rPr lang="ru-RU" sz="2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читай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да много </a:t>
            </a:r>
            <a:r>
              <a:rPr lang="ru-RU" sz="28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разумей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 </a:t>
            </a:r>
            <a:r>
              <a:rPr lang="ru-RU" sz="28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Читайте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и вам откроется целый мир. Золото </a:t>
            </a:r>
            <a:r>
              <a:rPr lang="ru-RU" sz="28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добывай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из земли, а знания из книги.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474" y="14855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Весёлый тест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636" y="1285401"/>
            <a:ext cx="11313694" cy="4990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Как называют любимую, очень нужную книгу?</a:t>
            </a:r>
          </a:p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А) настольная,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 прикроватная,  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 застольная, 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) подручная.</a:t>
            </a:r>
          </a:p>
          <a:p>
            <a:pPr marL="0" indent="0">
              <a:buNone/>
            </a:pP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7796370" y="4212218"/>
            <a:ext cx="3401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6879712" y="4890086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Книга: &quot;Настольная книга для девочек XXI века&quot;. Купить книгу, читать  рецензии | ISBN 978-5-699-14323-8 | Лабири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7822">
            <a:off x="5488885" y="2274109"/>
            <a:ext cx="2752887" cy="362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Настольная книга для мальчиков 21 века (fb2) | КулЛиб - Классная  библиотека! Скачать книги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276" y="2079321"/>
            <a:ext cx="2481883" cy="358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4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0156" y="559468"/>
            <a:ext cx="7074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</a:t>
            </a:r>
            <a:endParaRPr lang="ru-RU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7566" y="1696453"/>
            <a:ext cx="1079687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Повторим  виды глагола.</a:t>
            </a:r>
          </a:p>
          <a:p>
            <a:endParaRPr lang="ru-RU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Узнаем о повелительном наклонении глагола. Глаголы, которые выражают совет, просьбу, приказ.</a:t>
            </a:r>
          </a:p>
          <a:p>
            <a:endParaRPr lang="ru-RU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Выполним упражнения.</a:t>
            </a:r>
          </a:p>
        </p:txBody>
      </p:sp>
    </p:spTree>
    <p:extLst>
      <p:ext uri="{BB962C8B-B14F-4D97-AF65-F5344CB8AC3E}">
        <p14:creationId xmlns:p14="http://schemas.microsoft.com/office/powerpoint/2010/main" val="259860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474" y="14855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Весёлый тест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8306" y="1197720"/>
            <a:ext cx="10933738" cy="4990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шутку называют человека, который может ответить на любой вопрос?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А) бродячий словарь,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шагающий справочник,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ходячая энциклопедия,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гуляющий учебник.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7796370" y="4212218"/>
            <a:ext cx="3401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6879712" y="4890086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Коллекционная статуэтка «Ходячая Энциклопедия» деревянная №330470 - купить  в Украине на Crafta.u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2" t="4226" r="20083"/>
          <a:stretch/>
        </p:blipFill>
        <p:spPr bwMode="auto">
          <a:xfrm>
            <a:off x="7453234" y="1785069"/>
            <a:ext cx="3031298" cy="430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Употребление фразеологизмов в речи презентация, докла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175" y="1785069"/>
            <a:ext cx="4499041" cy="430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50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474" y="14855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Весёлый тест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1474" y="1335506"/>
            <a:ext cx="11313694" cy="4990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новый вид книги появился в ХХ веке?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А) электронная,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плазменная,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атомная,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нейтронная.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7796370" y="4212218"/>
            <a:ext cx="3401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6879712" y="4890086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utoShape 2" descr="Электронные книги в fb2 epub txt pdf - Home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Электронные книги в fb2 epub txt pdf - Home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Электронные книги в fb2 epub txt pdf - Home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4" name="Picture 8" descr="Плюсы электронной книги - Моя газета | Моя газета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526" y="1713945"/>
            <a:ext cx="5644180" cy="423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20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474" y="14855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Весёлый тест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51" y="989556"/>
            <a:ext cx="11098554" cy="6951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Какие книжки выпускают для малышей?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А) книжки-диваны,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книжки-раскладушки,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книжки-кроватки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sz="3200" smtClean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) книжки-коляски.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7796370" y="4212218"/>
            <a:ext cx="3401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6879712" y="4890086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Книжка - раскладушка. Поделка в детский сад. ЗОЖ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428" y="1911685"/>
            <a:ext cx="5740769" cy="322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нижка-панорамка &quot;Приключения Буратино&quot; | Купить книгу с доставкой |  My-shop.ru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2" y="3382026"/>
            <a:ext cx="4577799" cy="383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23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русским языком вокруг света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D:\клипарт\школа\0_b4179_6859c1d0_S копия.png"/>
          <p:cNvPicPr/>
          <p:nvPr/>
        </p:nvPicPr>
        <p:blipFill>
          <a:blip r:embed="rId2"/>
          <a:srcRect t="15934" r="-233" b="14286"/>
          <a:stretch>
            <a:fillRect/>
          </a:stretch>
        </p:blipFill>
        <p:spPr bwMode="auto">
          <a:xfrm>
            <a:off x="838200" y="173664"/>
            <a:ext cx="1445460" cy="1708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9460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Давайте почитаем Книгу рекордов Гиннеса. Откройте её, и вы узнаете много интересного о 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книгах.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Книга рекордов Гиннеса | Вестник Кавказ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813" y="3855167"/>
            <a:ext cx="342900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Гиннесс. Мировые рекорды 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Гиннесс. Мировые рекорды 202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Гиннесс. Мировые рекорды 20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1255">
            <a:off x="935260" y="2354884"/>
            <a:ext cx="3337729" cy="428236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9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65128" y="977031"/>
            <a:ext cx="981595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2394" y="1152394"/>
            <a:ext cx="105719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Выполнить упражнения 7, 8 на странице 42.</a:t>
            </a:r>
          </a:p>
          <a:p>
            <a:pPr marL="357188" indent="-357188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Повторить глаголы повелительного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smtClean="0">
                <a:latin typeface="Arial" panose="020B0604020202020204" pitchFamily="34" charset="0"/>
                <a:cs typeface="Arial" panose="020B0604020202020204" pitchFamily="34" charset="0"/>
              </a:rPr>
              <a:t>наклонения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Почитать рубрику «С русским языком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вокруг света».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45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uchebnik.mos.ru/system_2/game_apps/icons/000/220/512/original/%D0%9B%D0%B8%D1%87%D0%BD%D1%8B%D0%B5_%D0%BE%D0%BA%D0%BE%D0%BD%D1%87%D0%B0%D0%BD%D0%B8%D1%8F_%D0%B3%D0%BB%D0%B0%D0%B3%D0%BE%D0%BB%D0%BE%D0%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4242" cy="701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55820" y="5402179"/>
            <a:ext cx="9553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Спряжение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изменение по лицам и числам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52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184709"/>
              </p:ext>
            </p:extLst>
          </p:nvPr>
        </p:nvGraphicFramePr>
        <p:xfrm>
          <a:off x="842210" y="409076"/>
          <a:ext cx="10511589" cy="30560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0685">
                  <a:extLst>
                    <a:ext uri="{9D8B030D-6E8A-4147-A177-3AD203B41FA5}">
                      <a16:colId xmlns:a16="http://schemas.microsoft.com/office/drawing/2014/main" val="1635425213"/>
                    </a:ext>
                  </a:extLst>
                </a:gridCol>
                <a:gridCol w="4379164">
                  <a:extLst>
                    <a:ext uri="{9D8B030D-6E8A-4147-A177-3AD203B41FA5}">
                      <a16:colId xmlns:a16="http://schemas.microsoft.com/office/drawing/2014/main" val="1523987332"/>
                    </a:ext>
                  </a:extLst>
                </a:gridCol>
                <a:gridCol w="4481740">
                  <a:extLst>
                    <a:ext uri="{9D8B030D-6E8A-4147-A177-3AD203B41FA5}">
                      <a16:colId xmlns:a16="http://schemas.microsoft.com/office/drawing/2014/main" val="1614731867"/>
                    </a:ext>
                  </a:extLst>
                </a:gridCol>
              </a:tblGrid>
              <a:tr h="817308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лицо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Ед. ч.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Мн. ч.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581606"/>
                  </a:ext>
                </a:extLst>
              </a:tr>
              <a:tr h="74623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 иду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ид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492374"/>
                  </a:ext>
                </a:extLst>
              </a:tr>
              <a:tr h="74623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 ид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шь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ид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271262"/>
                  </a:ext>
                </a:extLst>
              </a:tr>
              <a:tr h="74623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 (она) ид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 ид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79296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145315"/>
              </p:ext>
            </p:extLst>
          </p:nvPr>
        </p:nvGraphicFramePr>
        <p:xfrm>
          <a:off x="842211" y="3838074"/>
          <a:ext cx="10507578" cy="2621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0055">
                  <a:extLst>
                    <a:ext uri="{9D8B030D-6E8A-4147-A177-3AD203B41FA5}">
                      <a16:colId xmlns:a16="http://schemas.microsoft.com/office/drawing/2014/main" val="105340146"/>
                    </a:ext>
                  </a:extLst>
                </a:gridCol>
                <a:gridCol w="4377493">
                  <a:extLst>
                    <a:ext uri="{9D8B030D-6E8A-4147-A177-3AD203B41FA5}">
                      <a16:colId xmlns:a16="http://schemas.microsoft.com/office/drawing/2014/main" val="2285191258"/>
                    </a:ext>
                  </a:extLst>
                </a:gridCol>
                <a:gridCol w="4480030">
                  <a:extLst>
                    <a:ext uri="{9D8B030D-6E8A-4147-A177-3AD203B41FA5}">
                      <a16:colId xmlns:a16="http://schemas.microsoft.com/office/drawing/2014/main" val="2398716825"/>
                    </a:ext>
                  </a:extLst>
                </a:gridCol>
              </a:tblGrid>
              <a:tr h="343449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лицо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Ед. ч.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Мн. ч.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069412"/>
                  </a:ext>
                </a:extLst>
              </a:tr>
              <a:tr h="31358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 говорю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говор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662898"/>
                  </a:ext>
                </a:extLst>
              </a:tr>
              <a:tr h="31358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 говор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шь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говор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696593"/>
                  </a:ext>
                </a:extLst>
              </a:tr>
              <a:tr h="31358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Он(она) говор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 говор</a:t>
                      </a:r>
                      <a:r>
                        <a:rPr lang="ru-RU" sz="36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r>
                        <a:rPr lang="ru-RU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333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93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8" name="Picture 4" descr="https://ds03.infourok.ru/uploads/ex/069d/0002026c-d939fc34/img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0" b="32980"/>
          <a:stretch/>
        </p:blipFill>
        <p:spPr bwMode="auto">
          <a:xfrm>
            <a:off x="72189" y="120316"/>
            <a:ext cx="12047621" cy="66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s02.infourok.ru/uploads/ex/0e62/00079bf9-3f35e6a1/3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1" t="-157" r="1141" b="19701"/>
          <a:stretch/>
        </p:blipFill>
        <p:spPr bwMode="auto">
          <a:xfrm>
            <a:off x="72188" y="-1"/>
            <a:ext cx="12047621" cy="665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43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058" y="264695"/>
            <a:ext cx="10960575" cy="3373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76" y="3582485"/>
            <a:ext cx="10578265" cy="21204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1575" y="1660358"/>
            <a:ext cx="1057826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Глаголы </a:t>
            </a:r>
            <a:r>
              <a:rPr lang="ru-RU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совершенного вида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bo‘lishli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отвечают на вопрос 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что </a:t>
            </a:r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</a:t>
            </a:r>
            <a:r>
              <a:rPr lang="ru-RU" sz="32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делать?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Они называют законченное, одноразовое действие.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03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7200" y="757990"/>
            <a:ext cx="6256421" cy="50051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691013" y="1106974"/>
            <a:ext cx="371254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Несовершенный вид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мне ещё нужно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реш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     крич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pPr>
              <a:buFontTx/>
              <a:buChar char="-"/>
            </a:pPr>
            <a:r>
              <a:rPr lang="ru-RU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   да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pPr>
              <a:buFontTx/>
              <a:buChar char="-"/>
            </a:pPr>
            <a:r>
              <a:rPr lang="ru-RU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ыва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перепис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ыва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----     читать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клипарт\школьники\69490747_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8305" y="1950571"/>
            <a:ext cx="1969583" cy="3210812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690937" y="757990"/>
            <a:ext cx="6022608" cy="50051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906388" y="1106973"/>
            <a:ext cx="538190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Совершенный вид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я  уже могу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  реш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крик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-    дать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   перепис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читать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D:\клипарт\школьники\69490753_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637295" y="1632868"/>
            <a:ext cx="1610222" cy="3528515"/>
          </a:xfrm>
          <a:prstGeom prst="rect">
            <a:avLst/>
          </a:prstGeom>
          <a:noFill/>
        </p:spPr>
      </p:pic>
      <p:sp>
        <p:nvSpPr>
          <p:cNvPr id="10" name="Фигура, имеющая форму буквы L 9"/>
          <p:cNvSpPr/>
          <p:nvPr/>
        </p:nvSpPr>
        <p:spPr>
          <a:xfrm rot="10800000">
            <a:off x="6243389" y="4683812"/>
            <a:ext cx="523192" cy="229169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15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334" y="365125"/>
            <a:ext cx="11210266" cy="1325563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4000" dirty="0"/>
              <a:t/>
            </a:r>
            <a:br>
              <a:rPr lang="ru-RU" altLang="ru-RU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84" y="1503947"/>
            <a:ext cx="6906127" cy="4673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-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вас так много книг!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Скажите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пожалуйста, есть книги Кира Булычёва про Алису?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 Вот,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посмотри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! «Приключения девочки из будущего» любят все ребята.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Возьми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и ты!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Дайте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мне две книги!</a:t>
            </a:r>
          </a:p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 Правильно!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Подари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книгу товарищу. Книга – лучший подарок.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687" y="1866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 descr="Подготовка к новому учебному год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9421" y="1674771"/>
            <a:ext cx="4195855" cy="4331368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12191999" cy="1384995"/>
          </a:xfrm>
          <a:prstGeom prst="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Интервью Анвара в книжном магазине</a:t>
            </a:r>
          </a:p>
          <a:p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80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334" y="365125"/>
            <a:ext cx="11210266" cy="1325563"/>
          </a:xfrm>
        </p:spPr>
        <p:txBody>
          <a:bodyPr>
            <a:normAutofit fontScale="90000"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4000" dirty="0"/>
              <a:t/>
            </a:r>
            <a:br>
              <a:rPr lang="ru-RU" altLang="ru-RU" sz="40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483" y="1690688"/>
            <a:ext cx="11093117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Попросите одноклассников что-либо сделать по образцу.</a:t>
            </a:r>
          </a:p>
          <a:p>
            <a:pPr marL="0" indent="0">
              <a:buNone/>
            </a:pP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Образец: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Я читаю книгу. И ты,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Феруза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читай. И вы, мальчики, читайте.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Пишу – пиши, пишите; смотрю, помню,  говорю, иду, дружу.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Читаю – читай, читайте; работаю, рисую, думаю, убираю, помогаю.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Бью – бей, бейте; пью, шью, лью.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Бросаю – брось, бросьте; прячу, верю, встану, достану.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Отрезаю – отрежь, отрежьте,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Вставать – встаю – вставай, вставайте.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9687" y="1866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192000" cy="1384995"/>
          </a:xfrm>
          <a:prstGeom prst="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Упражнение 1</a:t>
            </a:r>
          </a:p>
          <a:p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87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1024</Words>
  <Application>Microsoft Office PowerPoint</Application>
  <PresentationFormat>Широкоэкранный</PresentationFormat>
  <Paragraphs>158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</vt:lpstr>
      <vt:lpstr>     </vt:lpstr>
      <vt:lpstr>     </vt:lpstr>
      <vt:lpstr>     </vt:lpstr>
      <vt:lpstr>     </vt:lpstr>
      <vt:lpstr>Презентация PowerPoint</vt:lpstr>
      <vt:lpstr>     </vt:lpstr>
      <vt:lpstr>Презентация PowerPoint</vt:lpstr>
      <vt:lpstr>Упражнение 3 </vt:lpstr>
      <vt:lpstr>Упражнение 4 </vt:lpstr>
      <vt:lpstr>Упражнение 4 </vt:lpstr>
      <vt:lpstr>Весёлый тест </vt:lpstr>
      <vt:lpstr>Весёлый тест </vt:lpstr>
      <vt:lpstr>Весёлый тест </vt:lpstr>
      <vt:lpstr>Весёлый тест </vt:lpstr>
      <vt:lpstr>            С русским языком вокруг света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WINDOWS 10</dc:creator>
  <cp:lastModifiedBy>Пользователь</cp:lastModifiedBy>
  <cp:revision>120</cp:revision>
  <dcterms:created xsi:type="dcterms:W3CDTF">2020-09-08T18:36:25Z</dcterms:created>
  <dcterms:modified xsi:type="dcterms:W3CDTF">2020-10-10T09:49:17Z</dcterms:modified>
</cp:coreProperties>
</file>