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314" r:id="rId4"/>
    <p:sldId id="357" r:id="rId5"/>
    <p:sldId id="315" r:id="rId6"/>
    <p:sldId id="342" r:id="rId7"/>
    <p:sldId id="346" r:id="rId8"/>
    <p:sldId id="341" r:id="rId9"/>
    <p:sldId id="358" r:id="rId10"/>
    <p:sldId id="361" r:id="rId11"/>
    <p:sldId id="360" r:id="rId12"/>
    <p:sldId id="359" r:id="rId13"/>
    <p:sldId id="362" r:id="rId14"/>
    <p:sldId id="344" r:id="rId15"/>
    <p:sldId id="351" r:id="rId16"/>
    <p:sldId id="353" r:id="rId17"/>
    <p:sldId id="363" r:id="rId18"/>
    <p:sldId id="367" r:id="rId19"/>
    <p:sldId id="365" r:id="rId20"/>
    <p:sldId id="368" r:id="rId21"/>
    <p:sldId id="369" r:id="rId22"/>
    <p:sldId id="370" r:id="rId23"/>
    <p:sldId id="356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AD9C-FA9C-48C7-BAB7-793B9B2705D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5775-27E5-4010-92CF-D5FF68910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4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A5E0-ED0A-4F9D-929A-E2474D031E7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7" y="480435"/>
            <a:ext cx="7451913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4561" y="2146297"/>
            <a:ext cx="7454309" cy="3800077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endParaRPr lang="ru-RU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20" algn="ctr">
              <a:spcBef>
                <a:spcPts val="232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r>
              <a:rPr lang="ru-RU" sz="40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Как выразить совет, просьбу, приказ?</a:t>
            </a:r>
          </a:p>
          <a:p>
            <a:pPr marL="38920" algn="ctr">
              <a:spcBef>
                <a:spcPts val="232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Глаголы </a:t>
            </a:r>
          </a:p>
          <a:p>
            <a:pPr marL="38920" algn="ctr">
              <a:spcBef>
                <a:spcPts val="232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повелительного наклонения</a:t>
            </a:r>
            <a:endParaRPr sz="40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263" y="294522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28" name="Picture 2" descr="Милый маленький малыш мальчик путать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53" y="2123074"/>
            <a:ext cx="3507207" cy="35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5"/>
          <p:cNvSpPr/>
          <p:nvPr/>
        </p:nvSpPr>
        <p:spPr>
          <a:xfrm>
            <a:off x="566964" y="474824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</p:spTree>
    <p:extLst>
      <p:ext uri="{BB962C8B-B14F-4D97-AF65-F5344CB8AC3E}">
        <p14:creationId xmlns:p14="http://schemas.microsoft.com/office/powerpoint/2010/main" val="36839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77" y="1315233"/>
            <a:ext cx="11332923" cy="4861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Пишу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пиши, пишите;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смотрю - смотри, смотрите; помню - помни, помните; говорю - говори, говорите; иду - иди, идите; дружу – дружи, дружите. 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Читаю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читай, читайте;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 - работай, работайте; рисую - рисуй, рисуйте; думаю - думай, думайте; убираю - убирай, убирайте; помогаю – помогай, помогайте.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Бью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бей, бейте;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пью – пей, пейте; шью – шей, шейте; лью – лей, лейте. 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Бросаю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брось, бросьте;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прячу - прячь, прячьте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верю – верь, верьте;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встану, достану.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231687" cy="11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Упражнение 1</a:t>
            </a:r>
          </a:p>
          <a:p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687" y="0"/>
            <a:ext cx="12152312" cy="70788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повелительное наклонение глагола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Что такое наклонение глагол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" b="5390"/>
          <a:stretch/>
        </p:blipFill>
        <p:spPr bwMode="auto">
          <a:xfrm>
            <a:off x="39687" y="0"/>
            <a:ext cx="12152313" cy="66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84077"/>
            <a:ext cx="12191999" cy="70788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7222" y="1146452"/>
            <a:ext cx="2863517" cy="2392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TextBox 10"/>
          <p:cNvSpPr txBox="1"/>
          <p:nvPr/>
        </p:nvSpPr>
        <p:spPr>
          <a:xfrm>
            <a:off x="8530389" y="1311443"/>
            <a:ext cx="1997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пиш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достан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разреж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4906" y="3833811"/>
            <a:ext cx="2863516" cy="2343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TextBox 12"/>
          <p:cNvSpPr txBox="1"/>
          <p:nvPr/>
        </p:nvSpPr>
        <p:spPr>
          <a:xfrm>
            <a:off x="8530389" y="3833812"/>
            <a:ext cx="1864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ляг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бег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поезжа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</p:txBody>
      </p:sp>
      <p:pic>
        <p:nvPicPr>
          <p:cNvPr id="1026" name="Picture 2" descr="Что такое повелительная форма глагола - English H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2" y="1073011"/>
            <a:ext cx="6918201" cy="54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велительное наклонение глагола - это... (примеры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46"/>
            <a:ext cx="12344400" cy="69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676" y="365125"/>
            <a:ext cx="1159910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marR="8763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2.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Прочитайте стихотворение, которое написал великий белорусский поэт Петрусь Бровка. Что советует поэт юному читателю?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Брожу по книжным магазинам,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Лишь выпадет свободный час —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Меня влечёт к томам старинным,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новинкам тянет всякий раз.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нижный комплекс Kitob olami - Магазины и торговые центры (Книжные) Ташкент  - Каталог - Afish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38" y="2009293"/>
            <a:ext cx="3980189" cy="26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 Ташкенте открылся крупнейший в Центральной Азии книжный магазин -  Kultur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8" y="4258849"/>
            <a:ext cx="4391373" cy="24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300" y="601250"/>
            <a:ext cx="10727499" cy="5575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Страницы медленно листая,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Стою, теряя книгам счёт,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вдруг находится такая.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сразу за сердце берёт.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17" y="3811012"/>
            <a:ext cx="75558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расставайся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ней.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Дружи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ней.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Листай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ночи, забудь про сон.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Нет, не одну, а сотни жизней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прожил, в чтенье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погружен.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Гарри Поттер уже не в моде. Что читают современные дети? | Книги | Культура  |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601250"/>
            <a:ext cx="4331992" cy="29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чему дети не читают книг? | ЛИТИНТЕРЕС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42" y="101683"/>
            <a:ext cx="4561640" cy="38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3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4" y="1335506"/>
            <a:ext cx="11313694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 таблицу. Как попросить друга принести книгу? Как попросить собеседника, чтобы книгу принёс его брат? Как попросить друга вместе с тобой пойти в книжный магазин? Не забудьте говорить вежливые слова!</a:t>
            </a:r>
          </a:p>
          <a:p>
            <a:pPr marL="0" indent="0" algn="ctr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Как вежливо попросить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474" y="3482236"/>
            <a:ext cx="10748443" cy="3375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801665" y="3620849"/>
            <a:ext cx="6754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Пожалуйста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Будьте добры!                  Будь добр!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Будьте любезны!             Будь любезен!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Сделайте одолжение!    Будь другом!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тебе (вам) не трудно, 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96370" y="4212218"/>
            <a:ext cx="34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Дай(те) мне книгу.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1762" y="4703516"/>
            <a:ext cx="2203495" cy="2044438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6879712" y="489008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4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335506"/>
            <a:ext cx="11449283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словаре В. Даля Анвар нашёл пословицы о чтении и учении. Помоги ему выбрать те, в которых есть совет. Запиши в тетрадь.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85" y="2661069"/>
            <a:ext cx="113235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Век живи – век учись.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Хорошая книга – лучший друг. В книге ищи не буквы, а мысли. Кто много читает, тот много знает. Книги читай, а дела не забывай. Книгу читаешь - как на крыльях летаешь. Одна книга тысячу людей учит.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Немного читай, да много разумей!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Читайте – и вам откроется целый мир. Золото добывай из земли, а знания из книги.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4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335506"/>
            <a:ext cx="11449283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словаре В. Даля Анвар нашёл пословицы о чтении и учении. Помоги ему выбрать те, в которых есть совет. Запиши в тетрадь.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85" y="2661069"/>
            <a:ext cx="113235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Век </a:t>
            </a:r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живи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век </a:t>
            </a:r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учись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Хорошая книга – лучший друг. В книге </a:t>
            </a:r>
            <a:r>
              <a:rPr lang="ru-RU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ищи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буквы, а мысли. Кто много читает, тот много знает. Книги </a:t>
            </a:r>
            <a:r>
              <a:rPr lang="ru-RU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читай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дела </a:t>
            </a:r>
            <a:r>
              <a:rPr lang="ru-RU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забывай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Книгу читаешь - как на крыльях летаешь. Одна книга тысячу людей учит.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Немного </a:t>
            </a:r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читай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да много </a:t>
            </a:r>
            <a:r>
              <a:rPr lang="ru-RU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разумей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ru-RU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Читайте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и вам откроется целый мир. Золото </a:t>
            </a:r>
            <a:r>
              <a:rPr lang="ru-RU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добывай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 земли, а знания из книги.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Весёлый тест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636" y="1285401"/>
            <a:ext cx="11313694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Как называют любимую, очень нужную книгу?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А) настольная,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прикроватная,  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застольная, 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подручная.</a:t>
            </a:r>
          </a:p>
          <a:p>
            <a:pPr marL="0" indent="0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96370" y="4212218"/>
            <a:ext cx="34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879712" y="489008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Книга: &quot;Настольная книга для девочек XXI века&quot;. Купить книгу, читать  рецензии | ISBN 978-5-699-14323-8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822">
            <a:off x="5488885" y="2274109"/>
            <a:ext cx="2752887" cy="36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астольная книга для мальчиков 21 века (fb2) | КулЛиб - Классная  библиотека! Скачать книги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276" y="2079321"/>
            <a:ext cx="2481883" cy="35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0156" y="559468"/>
            <a:ext cx="707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566" y="1696453"/>
            <a:ext cx="10796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Повторим  виды глагола.</a:t>
            </a:r>
          </a:p>
          <a:p>
            <a:endParaRPr lang="ru-RU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Узнаем о повелительном наклонении глагола. Глаголы, которые выражают совет, просьбу, приказ.</a:t>
            </a:r>
          </a:p>
          <a:p>
            <a:endParaRPr lang="ru-RU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Выполним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2598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Весёлый тест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306" y="1197720"/>
            <a:ext cx="10933738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шутку называют человека, который может ответить на любой вопрос?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А) бродячий словарь,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шагающий справочник,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ходячая энциклопедия,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гуляющий учебник.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96370" y="4212218"/>
            <a:ext cx="34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879712" y="489008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Коллекционная статуэтка «Ходячая Энциклопедия» деревянная №330470 - купить  в Украине на Crafta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t="4226" r="20083"/>
          <a:stretch/>
        </p:blipFill>
        <p:spPr bwMode="auto">
          <a:xfrm>
            <a:off x="7453234" y="1785069"/>
            <a:ext cx="3031298" cy="43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потребление фразеологизмов в речи презентация, докл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5" y="1785069"/>
            <a:ext cx="4499041" cy="43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Весёлый тест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4" y="1335506"/>
            <a:ext cx="11313694" cy="499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новый вид книги появился в ХХ веке?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А) электронная,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плазменная,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атомная,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нейтронная.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96370" y="4212218"/>
            <a:ext cx="34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879712" y="489008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Электронные книги в fb2 epub txt pdf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Электронные книги в fb2 epub txt pdf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Электронные книги в fb2 epub txt pdf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Плюсы электронной книги - Моя газета | Моя газет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1713945"/>
            <a:ext cx="5644180" cy="42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14855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Весёлый тест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51" y="989556"/>
            <a:ext cx="11098554" cy="6951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Какие книжки выпускают для малышей?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А) книжки-диваны,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книжки-раскладушки,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книжки-кроватки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книжки-коляски.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96370" y="4212218"/>
            <a:ext cx="34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879712" y="489008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Книжка - раскладушка. Поделка в детский сад. ЗОЖ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28" y="1911685"/>
            <a:ext cx="5740769" cy="32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нижка-панорамка &quot;Приключения Буратино&quot; | Купить книгу с доставкой |  My-shop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2" y="3382026"/>
            <a:ext cx="4577799" cy="38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русским языком вокруг света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D:\клипарт\школа\0_b4179_6859c1d0_S копия.png"/>
          <p:cNvPicPr/>
          <p:nvPr/>
        </p:nvPicPr>
        <p:blipFill>
          <a:blip r:embed="rId2"/>
          <a:srcRect t="15934" r="-233" b="14286"/>
          <a:stretch>
            <a:fillRect/>
          </a:stretch>
        </p:blipFill>
        <p:spPr bwMode="auto">
          <a:xfrm>
            <a:off x="838200" y="173664"/>
            <a:ext cx="1445460" cy="17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46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почитаем Книгу рекордов Гиннеса. Откройте её, и вы узнаете много интересного о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книгах.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нига рекордов Гиннеса | Вестник Кавка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13" y="3855167"/>
            <a:ext cx="3429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Гиннесс. Мировые рекорды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Гиннесс. Мировые рекорды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Гиннесс. Мировые рекорды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255">
            <a:off x="935260" y="2354884"/>
            <a:ext cx="3337729" cy="42823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128" y="977031"/>
            <a:ext cx="98159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394" y="1152394"/>
            <a:ext cx="10571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Выполнить упражнения 7, 8 на странице 42.</a:t>
            </a:r>
          </a:p>
          <a:p>
            <a:pPr marL="357188" indent="-357188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Повторить глаголы повелительного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наклонения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Почитать рубрику «С русским языком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света».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chebnik.mos.ru/system_2/game_apps/icons/000/220/512/original/%D0%9B%D0%B8%D1%87%D0%BD%D1%8B%D0%B5_%D0%BE%D0%BA%D0%BE%D0%BD%D1%87%D0%B0%D0%BD%D0%B8%D1%8F_%D0%B3%D0%BB%D0%B0%D0%B3%D0%BE%D0%BB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4242" cy="7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5820" y="5402179"/>
            <a:ext cx="955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Спряжение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изменение по лицам и числам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84709"/>
              </p:ext>
            </p:extLst>
          </p:nvPr>
        </p:nvGraphicFramePr>
        <p:xfrm>
          <a:off x="842210" y="409076"/>
          <a:ext cx="10511589" cy="3056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685">
                  <a:extLst>
                    <a:ext uri="{9D8B030D-6E8A-4147-A177-3AD203B41FA5}">
                      <a16:colId xmlns:a16="http://schemas.microsoft.com/office/drawing/2014/main" val="1635425213"/>
                    </a:ext>
                  </a:extLst>
                </a:gridCol>
                <a:gridCol w="4379164">
                  <a:extLst>
                    <a:ext uri="{9D8B030D-6E8A-4147-A177-3AD203B41FA5}">
                      <a16:colId xmlns:a16="http://schemas.microsoft.com/office/drawing/2014/main" val="1523987332"/>
                    </a:ext>
                  </a:extLst>
                </a:gridCol>
                <a:gridCol w="4481740">
                  <a:extLst>
                    <a:ext uri="{9D8B030D-6E8A-4147-A177-3AD203B41FA5}">
                      <a16:colId xmlns:a16="http://schemas.microsoft.com/office/drawing/2014/main" val="1614731867"/>
                    </a:ext>
                  </a:extLst>
                </a:gridCol>
              </a:tblGrid>
              <a:tr h="81730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Ед. ч.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Мн. ч.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581606"/>
                  </a:ext>
                </a:extLst>
              </a:tr>
              <a:tr h="7462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иду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ид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92374"/>
                  </a:ext>
                </a:extLst>
              </a:tr>
              <a:tr h="7462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ид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шь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ид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71262"/>
                  </a:ext>
                </a:extLst>
              </a:tr>
              <a:tr h="7462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(она) ид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 ид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9296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45315"/>
              </p:ext>
            </p:extLst>
          </p:nvPr>
        </p:nvGraphicFramePr>
        <p:xfrm>
          <a:off x="842211" y="3838074"/>
          <a:ext cx="10507578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055">
                  <a:extLst>
                    <a:ext uri="{9D8B030D-6E8A-4147-A177-3AD203B41FA5}">
                      <a16:colId xmlns:a16="http://schemas.microsoft.com/office/drawing/2014/main" val="105340146"/>
                    </a:ext>
                  </a:extLst>
                </a:gridCol>
                <a:gridCol w="4377493">
                  <a:extLst>
                    <a:ext uri="{9D8B030D-6E8A-4147-A177-3AD203B41FA5}">
                      <a16:colId xmlns:a16="http://schemas.microsoft.com/office/drawing/2014/main" val="2285191258"/>
                    </a:ext>
                  </a:extLst>
                </a:gridCol>
                <a:gridCol w="4480030">
                  <a:extLst>
                    <a:ext uri="{9D8B030D-6E8A-4147-A177-3AD203B41FA5}">
                      <a16:colId xmlns:a16="http://schemas.microsoft.com/office/drawing/2014/main" val="2398716825"/>
                    </a:ext>
                  </a:extLst>
                </a:gridCol>
              </a:tblGrid>
              <a:tr h="34344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Ед. ч.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Мн. ч.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69412"/>
                  </a:ext>
                </a:extLst>
              </a:tr>
              <a:tr h="31358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говорю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говор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62898"/>
                  </a:ext>
                </a:extLst>
              </a:tr>
              <a:tr h="31358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говор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шь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говор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96593"/>
                  </a:ext>
                </a:extLst>
              </a:tr>
              <a:tr h="31358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Он(она) говор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 говор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3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ds03.infourok.ru/uploads/ex/069d/0002026c-d939fc3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 b="32980"/>
          <a:stretch/>
        </p:blipFill>
        <p:spPr bwMode="auto">
          <a:xfrm>
            <a:off x="72189" y="120316"/>
            <a:ext cx="12047621" cy="6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e62/00079bf9-3f35e6a1/3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-157" r="1141" b="19701"/>
          <a:stretch/>
        </p:blipFill>
        <p:spPr bwMode="auto">
          <a:xfrm>
            <a:off x="72188" y="-1"/>
            <a:ext cx="12047621" cy="66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58" y="264695"/>
            <a:ext cx="10960575" cy="3373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6" y="3582485"/>
            <a:ext cx="10578265" cy="2120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5" y="1660358"/>
            <a:ext cx="1057826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Глаголы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совершенного вида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bo‘lishli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отвечают на вопрос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делать?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Они называют законченное, одноразовое действие.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" y="757990"/>
            <a:ext cx="6256421" cy="5005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1013" y="1106974"/>
            <a:ext cx="3712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Несовершенный вид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мне ещё нужно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реш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крич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pPr>
              <a:buFontTx/>
              <a:buChar char="-"/>
            </a:pP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  да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pPr>
              <a:buFontTx/>
              <a:buChar char="-"/>
            </a:pP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перепис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----     читать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клипарт\школьники\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305" y="1950571"/>
            <a:ext cx="1969583" cy="321081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690937" y="757990"/>
            <a:ext cx="6022608" cy="5005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06388" y="1106973"/>
            <a:ext cx="53819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Совершенный вид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  уже могу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  реш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крик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-    дать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   перепис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D:\клипарт\школьники\6949075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637295" y="1632868"/>
            <a:ext cx="1610222" cy="3528515"/>
          </a:xfrm>
          <a:prstGeom prst="rect">
            <a:avLst/>
          </a:prstGeom>
          <a:noFill/>
        </p:spPr>
      </p:pic>
      <p:sp>
        <p:nvSpPr>
          <p:cNvPr id="10" name="Фигура, имеющая форму буквы L 9"/>
          <p:cNvSpPr/>
          <p:nvPr/>
        </p:nvSpPr>
        <p:spPr>
          <a:xfrm rot="10800000">
            <a:off x="6243389" y="4683812"/>
            <a:ext cx="523192" cy="22916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503947"/>
            <a:ext cx="6906127" cy="46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вас так много книг!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Скажите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пожалуйста, есть книги Кира Булычёва про Алису?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Вот,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посмотри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 «Приключения девочки из будущего» любят все ребята.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Возьми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ты!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Дайте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мне две книги!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Правильно!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Подари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книгу товарищу. Книга – лучший подарок.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Подготовка к новому учебному г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421" y="1674771"/>
            <a:ext cx="4195855" cy="433136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138499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 Анвара в книжном магазине</a:t>
            </a:r>
          </a:p>
          <a:p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34" y="365125"/>
            <a:ext cx="11210266" cy="1325563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83" y="1690688"/>
            <a:ext cx="11093117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Попросите одноклассников что-либо сделать по образцу.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 читаю книгу. И ты,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читай. И вы, мальчики, читайте.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Пишу – пиши, пишите; смотрю, помню,  говорю, иду, дружу.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Читаю – читай, читайте; работаю, рисую, думаю, убираю, помогаю.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Бью – бей, бейте; пью, шью, лью.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Бросаю – брось, бросьте; прячу, верю, встану, достану.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Отрезаю – отрежь, отрежьте,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Вставать – встаю – вставай, вставайте.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87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Упражнение 1</a:t>
            </a:r>
          </a:p>
          <a:p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1024</Words>
  <Application>Microsoft Office PowerPoint</Application>
  <PresentationFormat>Широкоэкранный</PresentationFormat>
  <Paragraphs>158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     </vt:lpstr>
      <vt:lpstr>     </vt:lpstr>
      <vt:lpstr>     </vt:lpstr>
      <vt:lpstr>     </vt:lpstr>
      <vt:lpstr>Презентация PowerPoint</vt:lpstr>
      <vt:lpstr>     </vt:lpstr>
      <vt:lpstr>Презентация PowerPoint</vt:lpstr>
      <vt:lpstr>Упражнение 3 </vt:lpstr>
      <vt:lpstr>Упражнение 4 </vt:lpstr>
      <vt:lpstr>Упражнение 4 </vt:lpstr>
      <vt:lpstr>Весёлый тест </vt:lpstr>
      <vt:lpstr>Весёлый тест </vt:lpstr>
      <vt:lpstr>Весёлый тест </vt:lpstr>
      <vt:lpstr>Весёлый тест </vt:lpstr>
      <vt:lpstr>            С русским языком вокруг света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Пользователь</cp:lastModifiedBy>
  <cp:revision>120</cp:revision>
  <dcterms:created xsi:type="dcterms:W3CDTF">2020-09-08T18:36:25Z</dcterms:created>
  <dcterms:modified xsi:type="dcterms:W3CDTF">2020-10-10T09:49:17Z</dcterms:modified>
</cp:coreProperties>
</file>