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6" r:id="rId3"/>
    <p:sldId id="361" r:id="rId4"/>
    <p:sldId id="374" r:id="rId5"/>
    <p:sldId id="376" r:id="rId6"/>
    <p:sldId id="363" r:id="rId7"/>
    <p:sldId id="366" r:id="rId8"/>
    <p:sldId id="364" r:id="rId9"/>
    <p:sldId id="365" r:id="rId10"/>
    <p:sldId id="367" r:id="rId11"/>
    <p:sldId id="368" r:id="rId12"/>
    <p:sldId id="370" r:id="rId13"/>
    <p:sldId id="369" r:id="rId14"/>
    <p:sldId id="372" r:id="rId15"/>
    <p:sldId id="377" r:id="rId16"/>
    <p:sldId id="378" r:id="rId17"/>
    <p:sldId id="373" r:id="rId18"/>
    <p:sldId id="362" r:id="rId19"/>
    <p:sldId id="379" r:id="rId20"/>
    <p:sldId id="360" r:id="rId21"/>
    <p:sldId id="357" r:id="rId22"/>
    <p:sldId id="386" r:id="rId23"/>
    <p:sldId id="381" r:id="rId24"/>
    <p:sldId id="382" r:id="rId25"/>
    <p:sldId id="383" r:id="rId26"/>
    <p:sldId id="385" r:id="rId27"/>
    <p:sldId id="340" r:id="rId28"/>
    <p:sldId id="380" r:id="rId29"/>
    <p:sldId id="314" r:id="rId30"/>
    <p:sldId id="338" r:id="rId31"/>
    <p:sldId id="342" r:id="rId32"/>
    <p:sldId id="355" r:id="rId33"/>
    <p:sldId id="276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FAD9C-FA9C-48C7-BAB7-793B9B2705D8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55775-27E5-4010-92CF-D5FF689105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448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A5E0-ED0A-4F9D-929A-E2474D031E7F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7F22-7A88-4FAA-8652-76B57B0CB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150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A5E0-ED0A-4F9D-929A-E2474D031E7F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7F22-7A88-4FAA-8652-76B57B0CB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885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A5E0-ED0A-4F9D-929A-E2474D031E7F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7F22-7A88-4FAA-8652-76B57B0CB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529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A5E0-ED0A-4F9D-929A-E2474D031E7F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7F22-7A88-4FAA-8652-76B57B0CB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463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A5E0-ED0A-4F9D-929A-E2474D031E7F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7F22-7A88-4FAA-8652-76B57B0CB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0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A5E0-ED0A-4F9D-929A-E2474D031E7F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7F22-7A88-4FAA-8652-76B57B0CB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974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A5E0-ED0A-4F9D-929A-E2474D031E7F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7F22-7A88-4FAA-8652-76B57B0CB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41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A5E0-ED0A-4F9D-929A-E2474D031E7F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7F22-7A88-4FAA-8652-76B57B0CB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498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A5E0-ED0A-4F9D-929A-E2474D031E7F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7F22-7A88-4FAA-8652-76B57B0CB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040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A5E0-ED0A-4F9D-929A-E2474D031E7F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7F22-7A88-4FAA-8652-76B57B0CB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022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A5E0-ED0A-4F9D-929A-E2474D031E7F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A7F22-7A88-4FAA-8652-76B57B0CB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900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5A5E0-ED0A-4F9D-929A-E2474D031E7F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A7F22-7A88-4FAA-8652-76B57B0CB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38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3" y="3244"/>
            <a:ext cx="12173957" cy="215805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8467" y="480435"/>
            <a:ext cx="7451913" cy="1136983"/>
          </a:xfrm>
          <a:prstGeom prst="rect">
            <a:avLst/>
          </a:prstGeom>
        </p:spPr>
        <p:txBody>
          <a:bodyPr vert="horz" wrap="square" lIns="0" tIns="30866" rIns="0" bIns="0" rtlCol="0" anchor="ctr">
            <a:spAutoFit/>
          </a:bodyPr>
          <a:lstStyle/>
          <a:p>
            <a:pPr marL="26841" algn="ctr">
              <a:lnSpc>
                <a:spcPct val="100000"/>
              </a:lnSpc>
              <a:spcBef>
                <a:spcPts val="241"/>
              </a:spcBef>
            </a:pPr>
            <a:r>
              <a:rPr sz="7186" b="1" spc="-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7186" b="1" spc="-11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186" b="1" spc="2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endParaRPr sz="718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6396" y="2377525"/>
            <a:ext cx="9413149" cy="3184524"/>
          </a:xfrm>
          <a:prstGeom prst="rect">
            <a:avLst/>
          </a:prstGeom>
        </p:spPr>
        <p:txBody>
          <a:bodyPr vert="horz" wrap="square" lIns="0" tIns="29526" rIns="0" bIns="0" rtlCol="0">
            <a:spAutoFit/>
          </a:bodyPr>
          <a:lstStyle/>
          <a:p>
            <a:pPr marL="38920" algn="ctr">
              <a:spcBef>
                <a:spcPts val="232"/>
              </a:spcBef>
            </a:pPr>
            <a:endParaRPr lang="ru-RU" sz="4000" b="1" i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38920" algn="ctr">
              <a:spcBef>
                <a:spcPts val="232"/>
              </a:spcBef>
            </a:pPr>
            <a:r>
              <a:rPr lang="ru-RU" sz="4000" b="1" i="1" smtClean="0">
                <a:solidFill>
                  <a:srgbClr val="002060"/>
                </a:solidFill>
                <a:latin typeface="Arial"/>
                <a:cs typeface="Arial"/>
              </a:rPr>
              <a:t>Повторение пройденного</a:t>
            </a:r>
            <a:endParaRPr lang="ru-RU" sz="4000" b="1" i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38920" algn="ctr">
              <a:spcBef>
                <a:spcPts val="232"/>
              </a:spcBef>
            </a:pPr>
            <a:endParaRPr lang="ru-RU" sz="4000" b="1" i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38920" algn="ctr">
              <a:spcBef>
                <a:spcPts val="232"/>
              </a:spcBef>
            </a:pPr>
            <a:r>
              <a:rPr lang="ru-RU" sz="4000" b="1" i="1" dirty="0" smtClean="0">
                <a:solidFill>
                  <a:srgbClr val="002060"/>
                </a:solidFill>
                <a:latin typeface="Arial"/>
                <a:cs typeface="Arial"/>
              </a:rPr>
              <a:t>Как сказать о предметах и их качествах?</a:t>
            </a:r>
          </a:p>
        </p:txBody>
      </p:sp>
      <p:sp>
        <p:nvSpPr>
          <p:cNvPr id="5" name="object 5"/>
          <p:cNvSpPr/>
          <p:nvPr/>
        </p:nvSpPr>
        <p:spPr>
          <a:xfrm>
            <a:off x="550263" y="2945220"/>
            <a:ext cx="727404" cy="1429309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grpSp>
        <p:nvGrpSpPr>
          <p:cNvPr id="10" name="object 10"/>
          <p:cNvGrpSpPr/>
          <p:nvPr/>
        </p:nvGrpSpPr>
        <p:grpSpPr>
          <a:xfrm>
            <a:off x="9908462" y="449898"/>
            <a:ext cx="1340732" cy="1340732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3804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410307" y="526314"/>
            <a:ext cx="366386" cy="765618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ru-RU" sz="4755" b="1" spc="2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4755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44195" y="1145419"/>
            <a:ext cx="928715" cy="448621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sz="2748" spc="1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748" spc="-11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748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35380" y="610824"/>
            <a:ext cx="987765" cy="9864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3804"/>
            </a:p>
          </p:txBody>
        </p:sp>
      </p:grpSp>
      <p:sp>
        <p:nvSpPr>
          <p:cNvPr id="27" name="object 5"/>
          <p:cNvSpPr/>
          <p:nvPr/>
        </p:nvSpPr>
        <p:spPr>
          <a:xfrm>
            <a:off x="550263" y="4638321"/>
            <a:ext cx="727404" cy="1429309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</p:spTree>
    <p:extLst>
      <p:ext uri="{BB962C8B-B14F-4D97-AF65-F5344CB8AC3E}">
        <p14:creationId xmlns:p14="http://schemas.microsoft.com/office/powerpoint/2010/main" val="3683935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0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5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Однокоренные слова</a:t>
            </a:r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5753" r="34"/>
          <a:stretch/>
        </p:blipFill>
        <p:spPr>
          <a:xfrm>
            <a:off x="0" y="1766170"/>
            <a:ext cx="12187825" cy="509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1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Выделите суффиксы</a:t>
            </a:r>
            <a:endParaRPr lang="ru-RU" sz="6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-1" t="37809" r="-582"/>
          <a:stretch/>
        </p:blipFill>
        <p:spPr>
          <a:xfrm>
            <a:off x="-1" y="2154478"/>
            <a:ext cx="12262981" cy="470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8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Проверьте!</a:t>
            </a:r>
            <a:endParaRPr lang="ru-RU" sz="6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33425" r="343"/>
          <a:stretch/>
        </p:blipFill>
        <p:spPr>
          <a:xfrm>
            <a:off x="0" y="2292262"/>
            <a:ext cx="12150247" cy="456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8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Образуйте имена прилагательные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3985" y="3864824"/>
            <a:ext cx="11010377" cy="2312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Сонный, туманный, осенний, лунный, </a:t>
            </a:r>
          </a:p>
          <a:p>
            <a:pPr marL="0" indent="0">
              <a:buNone/>
            </a:pPr>
            <a:r>
              <a:rPr lang="ru-RU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картинная, длинная, зимний,</a:t>
            </a:r>
          </a:p>
          <a:p>
            <a:pPr marL="0" indent="0">
              <a:buNone/>
            </a:pPr>
            <a:r>
              <a:rPr lang="ru-RU" sz="4400" i="1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етние, теннисный, журнальный.</a:t>
            </a:r>
            <a:endParaRPr lang="ru-RU" sz="4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958" t="65113" r="9590" b="10705"/>
          <a:stretch/>
        </p:blipFill>
        <p:spPr>
          <a:xfrm>
            <a:off x="947802" y="1440493"/>
            <a:ext cx="10405997" cy="10772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3985" y="2652669"/>
            <a:ext cx="112748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Сон, туман, осень, луна, картина, длина, зима, лето, теннис, журнал.</a:t>
            </a:r>
            <a:endParaRPr lang="ru-RU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27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Образуйте имена прилагательные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3985" y="3864824"/>
            <a:ext cx="11010377" cy="2312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Сонный, туманный, осенний, лунный, </a:t>
            </a:r>
          </a:p>
          <a:p>
            <a:pPr marL="0" indent="0">
              <a:buNone/>
            </a:pPr>
            <a:r>
              <a:rPr lang="ru-RU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картинная, длинная, зимний,</a:t>
            </a:r>
          </a:p>
          <a:p>
            <a:pPr marL="0" indent="0">
              <a:buNone/>
            </a:pPr>
            <a:r>
              <a:rPr lang="ru-RU" sz="4400" i="1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етние, теннисный, журнальный.</a:t>
            </a:r>
            <a:endParaRPr lang="ru-RU" sz="4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958" t="65113" r="9590" b="10705"/>
          <a:stretch/>
        </p:blipFill>
        <p:spPr>
          <a:xfrm>
            <a:off x="947802" y="1440493"/>
            <a:ext cx="10405997" cy="10772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3985" y="2652669"/>
            <a:ext cx="112748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Сон, туман, осень, луна, картина, длина, зима, лето, теннис, журнал.</a:t>
            </a:r>
            <a:endParaRPr lang="ru-RU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Арка 5"/>
          <p:cNvSpPr/>
          <p:nvPr/>
        </p:nvSpPr>
        <p:spPr>
          <a:xfrm>
            <a:off x="838200" y="3729886"/>
            <a:ext cx="1050098" cy="368865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Арка 7"/>
          <p:cNvSpPr/>
          <p:nvPr/>
        </p:nvSpPr>
        <p:spPr>
          <a:xfrm>
            <a:off x="813670" y="4552167"/>
            <a:ext cx="1930052" cy="356508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Арка 8"/>
          <p:cNvSpPr/>
          <p:nvPr/>
        </p:nvSpPr>
        <p:spPr>
          <a:xfrm>
            <a:off x="8721246" y="3729887"/>
            <a:ext cx="898743" cy="368865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Арка 9"/>
          <p:cNvSpPr/>
          <p:nvPr/>
        </p:nvSpPr>
        <p:spPr>
          <a:xfrm>
            <a:off x="6315896" y="3729887"/>
            <a:ext cx="1061933" cy="380085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Арка 10"/>
          <p:cNvSpPr/>
          <p:nvPr/>
        </p:nvSpPr>
        <p:spPr>
          <a:xfrm>
            <a:off x="3239021" y="3755075"/>
            <a:ext cx="1596026" cy="363139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Арка 11"/>
          <p:cNvSpPr/>
          <p:nvPr/>
        </p:nvSpPr>
        <p:spPr>
          <a:xfrm>
            <a:off x="4037033" y="4526263"/>
            <a:ext cx="1161267" cy="346895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Арка 12"/>
          <p:cNvSpPr/>
          <p:nvPr/>
        </p:nvSpPr>
        <p:spPr>
          <a:xfrm>
            <a:off x="6491611" y="4521895"/>
            <a:ext cx="848641" cy="351263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Арка 13"/>
          <p:cNvSpPr/>
          <p:nvPr/>
        </p:nvSpPr>
        <p:spPr>
          <a:xfrm>
            <a:off x="804446" y="5200291"/>
            <a:ext cx="940496" cy="395727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Арка 14"/>
          <p:cNvSpPr/>
          <p:nvPr/>
        </p:nvSpPr>
        <p:spPr>
          <a:xfrm>
            <a:off x="3163864" y="5200291"/>
            <a:ext cx="1746338" cy="395727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Арка 15"/>
          <p:cNvSpPr/>
          <p:nvPr/>
        </p:nvSpPr>
        <p:spPr>
          <a:xfrm>
            <a:off x="6479438" y="5200291"/>
            <a:ext cx="1800265" cy="395727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7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Образуйте имена прилагательные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3985" y="3864824"/>
            <a:ext cx="11010377" cy="2312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Сонн</a:t>
            </a:r>
            <a:r>
              <a:rPr lang="ru-RU" sz="4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ый</a:t>
            </a:r>
            <a:r>
              <a:rPr lang="ru-RU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туманн</a:t>
            </a:r>
            <a:r>
              <a:rPr lang="ru-RU" sz="4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ый</a:t>
            </a:r>
            <a:r>
              <a:rPr lang="ru-RU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осенн</a:t>
            </a:r>
            <a:r>
              <a:rPr lang="ru-RU" sz="4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ий</a:t>
            </a:r>
            <a:r>
              <a:rPr lang="ru-RU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лунн</a:t>
            </a:r>
            <a:r>
              <a:rPr lang="ru-RU" sz="4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ый</a:t>
            </a:r>
            <a:r>
              <a:rPr lang="ru-RU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>
              <a:buNone/>
            </a:pPr>
            <a:r>
              <a:rPr lang="ru-RU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картинн</a:t>
            </a:r>
            <a:r>
              <a:rPr lang="ru-RU" sz="4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</a:t>
            </a:r>
            <a:r>
              <a:rPr lang="ru-RU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длинн</a:t>
            </a:r>
            <a:r>
              <a:rPr lang="ru-RU" sz="4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ая</a:t>
            </a:r>
            <a:r>
              <a:rPr lang="ru-RU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зимн</a:t>
            </a:r>
            <a:r>
              <a:rPr lang="ru-RU" sz="4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ий</a:t>
            </a:r>
            <a:r>
              <a:rPr lang="ru-RU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ru-RU" sz="4400" i="1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етн</a:t>
            </a:r>
            <a:r>
              <a:rPr lang="ru-RU" sz="4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ие</a:t>
            </a:r>
            <a:r>
              <a:rPr lang="ru-RU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теннисн</a:t>
            </a:r>
            <a:r>
              <a:rPr lang="ru-RU" sz="4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ый</a:t>
            </a:r>
            <a:r>
              <a:rPr lang="ru-RU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журнальн</a:t>
            </a:r>
            <a:r>
              <a:rPr lang="ru-RU" sz="4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ый</a:t>
            </a:r>
            <a:r>
              <a:rPr lang="ru-RU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5958" t="65113" r="9590" b="10705"/>
          <a:stretch/>
        </p:blipFill>
        <p:spPr>
          <a:xfrm>
            <a:off x="947802" y="1440493"/>
            <a:ext cx="10405997" cy="10772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3985" y="2541478"/>
            <a:ext cx="112748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Сон, туман, осень, луна, картина, длина, зима, лето, теннис, журнал.</a:t>
            </a:r>
            <a:endParaRPr lang="ru-RU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Арка 5"/>
          <p:cNvSpPr/>
          <p:nvPr/>
        </p:nvSpPr>
        <p:spPr>
          <a:xfrm>
            <a:off x="838200" y="3729886"/>
            <a:ext cx="906742" cy="368865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Арка 7"/>
          <p:cNvSpPr/>
          <p:nvPr/>
        </p:nvSpPr>
        <p:spPr>
          <a:xfrm>
            <a:off x="813670" y="4552167"/>
            <a:ext cx="1930052" cy="356508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Арка 8"/>
          <p:cNvSpPr/>
          <p:nvPr/>
        </p:nvSpPr>
        <p:spPr>
          <a:xfrm>
            <a:off x="8721246" y="3729887"/>
            <a:ext cx="898743" cy="368865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Арка 9"/>
          <p:cNvSpPr/>
          <p:nvPr/>
        </p:nvSpPr>
        <p:spPr>
          <a:xfrm>
            <a:off x="6315896" y="3729887"/>
            <a:ext cx="1061933" cy="380085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Арка 10"/>
          <p:cNvSpPr/>
          <p:nvPr/>
        </p:nvSpPr>
        <p:spPr>
          <a:xfrm>
            <a:off x="3239021" y="3755075"/>
            <a:ext cx="1596026" cy="363139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Арка 11"/>
          <p:cNvSpPr/>
          <p:nvPr/>
        </p:nvSpPr>
        <p:spPr>
          <a:xfrm>
            <a:off x="4037033" y="4526263"/>
            <a:ext cx="1161267" cy="346895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Арка 12"/>
          <p:cNvSpPr/>
          <p:nvPr/>
        </p:nvSpPr>
        <p:spPr>
          <a:xfrm>
            <a:off x="6491611" y="4521895"/>
            <a:ext cx="848641" cy="351263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Арка 13"/>
          <p:cNvSpPr/>
          <p:nvPr/>
        </p:nvSpPr>
        <p:spPr>
          <a:xfrm>
            <a:off x="804446" y="5200291"/>
            <a:ext cx="940496" cy="395727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Арка 14"/>
          <p:cNvSpPr/>
          <p:nvPr/>
        </p:nvSpPr>
        <p:spPr>
          <a:xfrm>
            <a:off x="3163864" y="5200291"/>
            <a:ext cx="1746338" cy="395727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Арка 15"/>
          <p:cNvSpPr/>
          <p:nvPr/>
        </p:nvSpPr>
        <p:spPr>
          <a:xfrm>
            <a:off x="6479438" y="5200291"/>
            <a:ext cx="1800265" cy="395727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оловина рамки 6"/>
          <p:cNvSpPr/>
          <p:nvPr/>
        </p:nvSpPr>
        <p:spPr>
          <a:xfrm rot="2825826">
            <a:off x="1876038" y="3798155"/>
            <a:ext cx="238630" cy="268624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оловина рамки 17"/>
          <p:cNvSpPr/>
          <p:nvPr/>
        </p:nvSpPr>
        <p:spPr>
          <a:xfrm rot="2825826">
            <a:off x="7518581" y="4585249"/>
            <a:ext cx="238630" cy="268624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оловина рамки 18"/>
          <p:cNvSpPr/>
          <p:nvPr/>
        </p:nvSpPr>
        <p:spPr>
          <a:xfrm rot="2825826">
            <a:off x="5339763" y="4557164"/>
            <a:ext cx="238630" cy="268624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оловина рамки 19"/>
          <p:cNvSpPr/>
          <p:nvPr/>
        </p:nvSpPr>
        <p:spPr>
          <a:xfrm rot="2825826">
            <a:off x="2865798" y="4595530"/>
            <a:ext cx="238630" cy="268624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оловина рамки 20"/>
          <p:cNvSpPr/>
          <p:nvPr/>
        </p:nvSpPr>
        <p:spPr>
          <a:xfrm rot="2825826">
            <a:off x="9677830" y="3819573"/>
            <a:ext cx="238630" cy="268624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оловина рамки 21"/>
          <p:cNvSpPr/>
          <p:nvPr/>
        </p:nvSpPr>
        <p:spPr>
          <a:xfrm rot="2825826">
            <a:off x="7571004" y="3869290"/>
            <a:ext cx="238630" cy="268624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оловина рамки 22"/>
          <p:cNvSpPr/>
          <p:nvPr/>
        </p:nvSpPr>
        <p:spPr>
          <a:xfrm rot="2825826">
            <a:off x="4970496" y="3872048"/>
            <a:ext cx="238630" cy="268624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оловина рамки 23"/>
          <p:cNvSpPr/>
          <p:nvPr/>
        </p:nvSpPr>
        <p:spPr>
          <a:xfrm rot="2825826">
            <a:off x="1975869" y="5282872"/>
            <a:ext cx="238630" cy="268624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оловина рамки 24"/>
          <p:cNvSpPr/>
          <p:nvPr/>
        </p:nvSpPr>
        <p:spPr>
          <a:xfrm rot="2825826">
            <a:off x="8772352" y="5322882"/>
            <a:ext cx="238630" cy="268624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оловина рамки 25"/>
          <p:cNvSpPr/>
          <p:nvPr/>
        </p:nvSpPr>
        <p:spPr>
          <a:xfrm rot="2825826">
            <a:off x="5216286" y="5322881"/>
            <a:ext cx="238630" cy="268624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35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-1299" r="1267"/>
          <a:stretch/>
        </p:blipFill>
        <p:spPr>
          <a:xfrm>
            <a:off x="0" y="-87682"/>
            <a:ext cx="12192000" cy="683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3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Составим словосочетания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13567" y="1825625"/>
            <a:ext cx="11548997" cy="4351338"/>
          </a:xfrm>
        </p:spPr>
        <p:txBody>
          <a:bodyPr/>
          <a:lstStyle/>
          <a:p>
            <a:pPr marL="0" indent="0">
              <a:buNone/>
            </a:pPr>
            <a:r>
              <a:rPr lang="ru-RU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Сонный ученик, туманное утро, осенний день, лунный свет, картинная галерея, длинная юбка, зимний костюм, летние каникулы, теннисный корт, журнальный столик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282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614" y="1"/>
            <a:ext cx="10446707" cy="1102289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Составьте предложения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К. Дебюсси «Лунный свет»: история, видео, интересные факты, содержание,  слушать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077" y="1603004"/>
            <a:ext cx="5938381" cy="475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1353" y="1603004"/>
            <a:ext cx="49352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Тебе нравится классическая музыка?</a:t>
            </a:r>
          </a:p>
          <a:p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 Да, очень. Я люблю слушать музыку Клода Дебюсси «Лунный свет».</a:t>
            </a:r>
          </a:p>
          <a:p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 А мне очень нравится произведение Бетховена «Лунная соната».</a:t>
            </a:r>
            <a:endParaRPr lang="ru-RU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99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97243" y="902368"/>
            <a:ext cx="7074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4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Сегодня на уроке мы </a:t>
            </a:r>
            <a:endParaRPr lang="ru-RU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6116" y="1925053"/>
            <a:ext cx="107968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Повторим  и закрепим части речи.</a:t>
            </a:r>
          </a:p>
          <a:p>
            <a:r>
              <a:rPr lang="ru-RU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Вспомним состав слова.</a:t>
            </a:r>
          </a:p>
          <a:p>
            <a:r>
              <a:rPr lang="ru-RU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Поговорим о суффиксах.</a:t>
            </a:r>
          </a:p>
          <a:p>
            <a:r>
              <a:rPr lang="ru-RU" sz="3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Образуем новые слова.</a:t>
            </a:r>
          </a:p>
        </p:txBody>
      </p:sp>
    </p:spTree>
    <p:extLst>
      <p:ext uri="{BB962C8B-B14F-4D97-AF65-F5344CB8AC3E}">
        <p14:creationId xmlns:p14="http://schemas.microsoft.com/office/powerpoint/2010/main" val="259860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Русский язык учить легко!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9036" y="1503122"/>
            <a:ext cx="10960274" cy="4985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Театр</a:t>
            </a:r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  <a:t>, вокзал, билет, пальто, костюм, телефон, лампочка, автобус, кино, сумка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сетка, </a:t>
            </a:r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  <a:t>метр, кило, 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консервы, </a:t>
            </a:r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  <a:t>грамм, стол, стул, шкаф, стакан, банка, 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бул­ка, </a:t>
            </a:r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  <a:t>печенье, помидор, 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конфеты, </a:t>
            </a:r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  <a:t>магазин 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 многие другие.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Немало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русских слов вошло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обычную устную и пись­менную речь </a:t>
            </a:r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  <a:t>(парта, доска, резин­ка, карта, перо, ручка, линейка, циркуль, арифметика, география, спорт, футбол, волейбол, зал, буфет, порт­фель, папка 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 т. д.).</a:t>
            </a:r>
          </a:p>
        </p:txBody>
      </p:sp>
    </p:spTree>
    <p:extLst>
      <p:ext uri="{BB962C8B-B14F-4D97-AF65-F5344CB8AC3E}">
        <p14:creationId xmlns:p14="http://schemas.microsoft.com/office/powerpoint/2010/main" val="9489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Игра «Переводчик»</a:t>
            </a:r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75" y="1525588"/>
            <a:ext cx="1080135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z-Latn-UZ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uz-Cyrl-UZ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z-Latn-UZ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yomon</a:t>
            </a:r>
            <a:r>
              <a:rPr lang="ru-R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foydali – befoyda</a:t>
            </a:r>
            <a:r>
              <a:rPr lang="ru-R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Latn-UZ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nodon </a:t>
            </a:r>
            <a:r>
              <a:rPr lang="ru-R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z-Latn-UZ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aqlli</a:t>
            </a:r>
            <a:r>
              <a:rPr lang="ru-R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qobiliyatsiz</a:t>
            </a:r>
            <a:r>
              <a:rPr lang="uz-Cyrl-UZ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z-Latn-UZ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iste’dotli</a:t>
            </a:r>
            <a:r>
              <a:rPr lang="ru-R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rahmdil</a:t>
            </a:r>
            <a:r>
              <a:rPr lang="ru-R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uz-Latn-UZ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jaxldor</a:t>
            </a:r>
            <a:r>
              <a:rPr lang="ru-R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nozik</a:t>
            </a:r>
            <a:r>
              <a:rPr lang="ru-R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i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z-Latn-UZ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qo‘pol</a:t>
            </a:r>
            <a:r>
              <a:rPr lang="ru-R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botir </a:t>
            </a:r>
            <a:r>
              <a:rPr lang="ru-R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uz-Latn-UZ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qo‘rqoq</a:t>
            </a:r>
            <a:r>
              <a:rPr lang="ru-R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shod</a:t>
            </a:r>
            <a:r>
              <a:rPr lang="ru-R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i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z-Latn-UZ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g‘amgin</a:t>
            </a:r>
            <a:r>
              <a:rPr lang="ru-R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unutuvchan</a:t>
            </a:r>
            <a:r>
              <a:rPr lang="ru-R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i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z-Latn-UZ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zehnli</a:t>
            </a:r>
            <a:r>
              <a:rPr lang="ru-R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qattiq</a:t>
            </a:r>
            <a:r>
              <a:rPr lang="ru-R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uz-Latn-UZ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yumshoq</a:t>
            </a:r>
            <a:r>
              <a:rPr lang="ru-R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issiq</a:t>
            </a:r>
            <a:r>
              <a:rPr lang="ru-R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i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z-Latn-UZ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sovuq</a:t>
            </a:r>
            <a:r>
              <a:rPr lang="ru-R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,</a:t>
            </a:r>
            <a:r>
              <a:rPr lang="uz-Latn-UZ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shirin</a:t>
            </a:r>
            <a:r>
              <a:rPr lang="ru-R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i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z-Latn-UZ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achchiq</a:t>
            </a:r>
            <a:r>
              <a:rPr lang="ru-R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,  </a:t>
            </a:r>
            <a:r>
              <a:rPr lang="uz-Latn-UZ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katta </a:t>
            </a:r>
            <a:r>
              <a:rPr lang="ru-R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z-Latn-UZ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ru-R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yupqa</a:t>
            </a:r>
            <a:r>
              <a:rPr lang="ru-R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i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z-Latn-UZ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yo‘g‘on</a:t>
            </a:r>
            <a:r>
              <a:rPr lang="ru-R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tor</a:t>
            </a:r>
            <a:r>
              <a:rPr lang="ru-R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i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z-Latn-UZ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keng</a:t>
            </a:r>
            <a:r>
              <a:rPr lang="ru-R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ru-R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i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z-Latn-UZ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baland</a:t>
            </a:r>
            <a:r>
              <a:rPr lang="ru-R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qisqa</a:t>
            </a:r>
            <a:r>
              <a:rPr lang="ru-R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uz-Latn-UZ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uzun</a:t>
            </a:r>
            <a:r>
              <a:rPr lang="ru-R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yengil</a:t>
            </a:r>
            <a:r>
              <a:rPr lang="uz-Cyrl-UZ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z-Latn-UZ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og‘ir</a:t>
            </a:r>
            <a:r>
              <a:rPr lang="ru-R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35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405" y="-200415"/>
            <a:ext cx="10677395" cy="1891104"/>
          </a:xfrm>
        </p:spPr>
        <p:txBody>
          <a:bodyPr/>
          <a:lstStyle/>
          <a:p>
            <a:pPr algn="ctr"/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Игра «Переводчик»</a:t>
            </a:r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453" y="1226181"/>
            <a:ext cx="11732322" cy="49317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Хороший </a:t>
            </a:r>
            <a:r>
              <a:rPr lang="uz-Latn-UZ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плохой, полезный</a:t>
            </a:r>
            <a:r>
              <a:rPr lang="uz-Latn-UZ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бесполезный,</a:t>
            </a:r>
            <a:r>
              <a:rPr lang="uz-Latn-UZ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глупый</a:t>
            </a:r>
            <a:r>
              <a:rPr lang="uz-Latn-UZ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– умный, бездарный – талантливый, добрый –</a:t>
            </a:r>
            <a:r>
              <a:rPr lang="uz-Latn-UZ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злой, нежный </a:t>
            </a:r>
            <a:r>
              <a:rPr lang="ru-RU" sz="4000" i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грубый, храбрый –</a:t>
            </a:r>
            <a:r>
              <a:rPr lang="uz-Latn-UZ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трусливый, весёлый </a:t>
            </a:r>
            <a:r>
              <a:rPr lang="ru-RU" sz="4000" i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грустный, забывчивый </a:t>
            </a:r>
            <a:r>
              <a:rPr lang="ru-RU" sz="4000" i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внимательный, твёрдый –</a:t>
            </a:r>
            <a:r>
              <a:rPr lang="uz-Latn-UZ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мягкий, горячий </a:t>
            </a:r>
            <a:r>
              <a:rPr lang="ru-RU" sz="4000" i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холодный ,</a:t>
            </a:r>
            <a:r>
              <a:rPr lang="uz-Latn-UZ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сладкий </a:t>
            </a:r>
            <a:r>
              <a:rPr lang="ru-RU" sz="4000" i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горький, большой</a:t>
            </a:r>
            <a:r>
              <a:rPr lang="uz-Latn-UZ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– маленький, тонкий </a:t>
            </a:r>
            <a:r>
              <a:rPr lang="ru-RU" sz="4000" i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толстый, узкий – широкий, низкий – высокий, короткий –</a:t>
            </a:r>
            <a:r>
              <a:rPr lang="uz-Latn-UZ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длинный , </a:t>
            </a:r>
            <a:r>
              <a:rPr lang="uz-Latn-UZ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лёгкий – тяжёлый.</a:t>
            </a:r>
            <a:endParaRPr lang="ru-RU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97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939" y="222250"/>
            <a:ext cx="1144878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Какие признаки предметов могут обозначать 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имена прилагательные?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604" y="1547813"/>
            <a:ext cx="10484285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и величину предмета:</a:t>
            </a:r>
          </a:p>
          <a:p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ысокий стол, широкая лента</a:t>
            </a:r>
          </a:p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Назначение предмета:</a:t>
            </a:r>
          </a:p>
          <a:p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портивный зал, футбольное поле</a:t>
            </a:r>
          </a:p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Внутренние качества:</a:t>
            </a:r>
          </a:p>
          <a:p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обрая девочка, жадный мальчик </a:t>
            </a:r>
          </a:p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Принадлежность предмета:</a:t>
            </a:r>
          </a:p>
          <a:p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амина сумка, лисий хвост</a:t>
            </a:r>
          </a:p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другие признаки: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цвет, запах, вкус, температуру, вес, длину, возраст, материал, количество, время, место нахождения.</a:t>
            </a:r>
          </a:p>
          <a:p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914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729" y="365125"/>
            <a:ext cx="1144878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Какие признаки предметов могут обозначать 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имена прилагательные?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2980" y="1690688"/>
            <a:ext cx="10484285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и величину предмета:</a:t>
            </a:r>
          </a:p>
          <a:p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ысокий стол, широкая лента</a:t>
            </a:r>
          </a:p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Назначение предмета:</a:t>
            </a:r>
          </a:p>
          <a:p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портивный зал, футбольное поле</a:t>
            </a:r>
          </a:p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Внутренние качества:</a:t>
            </a:r>
          </a:p>
          <a:p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обрая девочка, жадный мальчик </a:t>
            </a:r>
          </a:p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Принадлежность предмета:</a:t>
            </a:r>
          </a:p>
          <a:p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амина сумка, лисий хвост</a:t>
            </a:r>
          </a:p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другие признаки: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цвет, запах, вкус, температуру, вес, длину, возраст, материал, время, место нахождения.</a:t>
            </a:r>
          </a:p>
          <a:p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3" name="Шеврон 2"/>
          <p:cNvSpPr/>
          <p:nvPr/>
        </p:nvSpPr>
        <p:spPr>
          <a:xfrm rot="5400000">
            <a:off x="8630433" y="1803747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Шеврон 5"/>
          <p:cNvSpPr/>
          <p:nvPr/>
        </p:nvSpPr>
        <p:spPr>
          <a:xfrm rot="5400000">
            <a:off x="8123277" y="5138049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Шеврон 6"/>
          <p:cNvSpPr/>
          <p:nvPr/>
        </p:nvSpPr>
        <p:spPr>
          <a:xfrm rot="5400000">
            <a:off x="6868439" y="5166985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Шеврон 7"/>
          <p:cNvSpPr/>
          <p:nvPr/>
        </p:nvSpPr>
        <p:spPr>
          <a:xfrm rot="5400000">
            <a:off x="5613601" y="5166985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Шеврон 8"/>
          <p:cNvSpPr/>
          <p:nvPr/>
        </p:nvSpPr>
        <p:spPr>
          <a:xfrm rot="5400000">
            <a:off x="8782833" y="3939025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Шеврон 16"/>
          <p:cNvSpPr/>
          <p:nvPr/>
        </p:nvSpPr>
        <p:spPr>
          <a:xfrm rot="5400000">
            <a:off x="2761769" y="5615210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Шеврон 18"/>
          <p:cNvSpPr/>
          <p:nvPr/>
        </p:nvSpPr>
        <p:spPr>
          <a:xfrm rot="5400000">
            <a:off x="1407091" y="5667110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Шеврон 19"/>
          <p:cNvSpPr/>
          <p:nvPr/>
        </p:nvSpPr>
        <p:spPr>
          <a:xfrm rot="5400000">
            <a:off x="10632953" y="5130578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Шеврон 20"/>
          <p:cNvSpPr/>
          <p:nvPr/>
        </p:nvSpPr>
        <p:spPr>
          <a:xfrm rot="5400000">
            <a:off x="4572788" y="5615210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5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729" y="365125"/>
            <a:ext cx="1144878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Какие признаки предметов могут обозначать 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имена прилагательные?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4192" y="1690688"/>
            <a:ext cx="10484285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и величину предмета:</a:t>
            </a:r>
          </a:p>
          <a:p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ысокий стол, широкая лента</a:t>
            </a:r>
          </a:p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Назначение предмета:</a:t>
            </a:r>
          </a:p>
          <a:p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портивный зал, футбольное поле</a:t>
            </a:r>
          </a:p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Внутренние качества:</a:t>
            </a:r>
          </a:p>
          <a:p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обрая девочка, жадный мальчик </a:t>
            </a:r>
          </a:p>
          <a:p>
            <a:r>
              <a:rPr lang="ru-RU" sz="3200" b="1" u="sng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Принадлежность предмета:                 </a:t>
            </a:r>
          </a:p>
          <a:p>
            <a:r>
              <a:rPr lang="ru-RU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8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амина сумка, лисий хвост</a:t>
            </a:r>
          </a:p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другие признаки: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цвет, запах, вкус, температуру, вес, длину, возраст, материал, время, место нахождения.</a:t>
            </a:r>
          </a:p>
          <a:p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13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729" y="365125"/>
            <a:ext cx="1144878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Какие признаки предметов могут обозначать 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имена прилагательные?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4192" y="1690688"/>
            <a:ext cx="10484285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и величину предмета:</a:t>
            </a:r>
          </a:p>
          <a:p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ысокий стол, широкая лента</a:t>
            </a:r>
          </a:p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Назначение предмета:</a:t>
            </a:r>
          </a:p>
          <a:p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портивный зал, футбольное поле</a:t>
            </a:r>
          </a:p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Внутренние качества:</a:t>
            </a:r>
          </a:p>
          <a:p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обрая девочка, жадный мальчик </a:t>
            </a:r>
          </a:p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Принадлежность предмета:</a:t>
            </a:r>
          </a:p>
          <a:p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амина сумка, лисий хвост</a:t>
            </a:r>
          </a:p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другие признаки: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цвет, запах, вкус, температуру, вес, длину, возраст, материал,  время, место нахождения.</a:t>
            </a:r>
          </a:p>
          <a:p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3" name="Улыбающееся лицо 2"/>
          <p:cNvSpPr/>
          <p:nvPr/>
        </p:nvSpPr>
        <p:spPr>
          <a:xfrm>
            <a:off x="7997866" y="3009215"/>
            <a:ext cx="739035" cy="751561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5569902" y="5233682"/>
            <a:ext cx="739035" cy="751561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7628348" y="5079303"/>
            <a:ext cx="739035" cy="751561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10018735" y="5830864"/>
            <a:ext cx="739035" cy="751561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98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Цветочные часы (Россия, Санкт-Петербург) | Красивые места, Санкт петербург,  Мес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64" y="1019663"/>
            <a:ext cx="4778679" cy="50861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 descr="Райские фрукты выращиваются в Богибаланде"/>
          <p:cNvPicPr>
            <a:picLocks noGrp="1"/>
          </p:cNvPicPr>
          <p:nvPr>
            <p:ph idx="1"/>
          </p:nvPr>
        </p:nvPicPr>
        <p:blipFill>
          <a:blip r:embed="rId3" cstate="print"/>
          <a:srcRect l="10858" r="7947" b="17990"/>
          <a:stretch>
            <a:fillRect/>
          </a:stretch>
        </p:blipFill>
        <p:spPr bwMode="auto">
          <a:xfrm>
            <a:off x="6400800" y="1019663"/>
            <a:ext cx="4990578" cy="5086163"/>
          </a:xfrm>
          <a:prstGeom prst="round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13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Это интересно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«Очень умный» — не всегда комплимент, «умный очень» —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издёвка,</a:t>
            </a:r>
          </a:p>
          <a:p>
            <a:pPr marL="0" indent="0"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а «слишком умный» — угроза.</a:t>
            </a:r>
          </a:p>
          <a:p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48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uchebnik.mos.ru/system_2/game_apps/icons/000/220/512/original/%D0%9B%D0%B8%D1%87%D0%BD%D1%8B%D0%B5_%D0%BE%D0%BA%D0%BE%D0%BD%D1%87%D0%B0%D0%BD%D0%B8%D1%8F_%D0%B3%D0%BB%D0%B0%D0%B3%D0%BE%D0%BB%D0%BE%D0%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84242" cy="701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65337" y="5536504"/>
            <a:ext cx="9807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Спряжение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 изменение по лицам и числам.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52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468" y="125261"/>
            <a:ext cx="11724362" cy="661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7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Совершенный и несовершенный вид глагола - как определить, таблица, приме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42" y="156411"/>
            <a:ext cx="11694695" cy="649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95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058" y="264695"/>
            <a:ext cx="10960575" cy="33733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76" y="3582485"/>
            <a:ext cx="10578265" cy="21204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91575" y="1660358"/>
            <a:ext cx="10578265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Глаголы </a:t>
            </a:r>
            <a:r>
              <a:rPr lang="ru-RU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совершенного вида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3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</a:t>
            </a:r>
            <a:r>
              <a:rPr lang="en-US" sz="3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r>
              <a:rPr lang="en-US" sz="3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lishli</a:t>
            </a:r>
            <a:r>
              <a:rPr lang="en-US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отвечают на вопрос </a:t>
            </a:r>
            <a:r>
              <a:rPr lang="ru-RU" sz="3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что </a:t>
            </a:r>
            <a:r>
              <a:rPr lang="ru-RU" sz="3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</a:t>
            </a:r>
            <a:r>
              <a:rPr lang="ru-RU" sz="32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делать?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Они называют законченное, одноразовое действие.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03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Учим пословицы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Что означает фраза «Делу время, потехе час»? | Культура | ШколаЖизни.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30" y="1322431"/>
            <a:ext cx="11593840" cy="536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21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6614" y="250521"/>
            <a:ext cx="1103543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Задание для самостоятельного выполнения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0"/>
            <a:ext cx="109848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Читать книги.</a:t>
            </a:r>
          </a:p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Учить слова.</a:t>
            </a:r>
          </a:p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Почитать рубрику «С русским языком </a:t>
            </a:r>
          </a:p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вокруг света».</a:t>
            </a:r>
          </a:p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Сделать проект </a:t>
            </a:r>
          </a:p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«Папа, мама, я – читающая семья».</a:t>
            </a:r>
          </a:p>
          <a:p>
            <a:pPr algn="ctr"/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Изображения Учитель | Бесплатные векторы, стоковые фото и PS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525" y="2539156"/>
            <a:ext cx="3111165" cy="19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Папа,мама,я - читающая семья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526" y="4517181"/>
            <a:ext cx="3381781" cy="217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45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Отгадайте загадку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Ночью 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он совсем не спит, </a:t>
            </a:r>
            <a:endParaRPr lang="ru-RU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Дом 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от мышек 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сторожит,</a:t>
            </a:r>
          </a:p>
          <a:p>
            <a:pPr marL="0" indent="0">
              <a:buNone/>
            </a:pP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Молоко 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из миски пьёт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Ну конечно это — 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Lenagold - Клипарт - Кош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4" y="1825625"/>
            <a:ext cx="417195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15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enagold - Клипарт - Кошк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940" y="312737"/>
            <a:ext cx="372243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Lenagold - Клипарт - Кош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Lenagold - Клипарт - Кошк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Lenagold - Клипарт - Кошк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Lenagold - Клипарт - Кошки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2775" y="3256769"/>
            <a:ext cx="2087830" cy="2534738"/>
          </a:xfrm>
          <a:prstGeom prst="rect">
            <a:avLst/>
          </a:prstGeom>
        </p:spPr>
      </p:pic>
      <p:pic>
        <p:nvPicPr>
          <p:cNvPr id="4108" name="Picture 12" descr="✓ Рыжий кот PNG #6 скачать клипарт бесплатно - Clipart-D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708" y="1805989"/>
            <a:ext cx="4774572" cy="410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Объект 3"/>
          <p:cNvPicPr>
            <a:picLocks noChangeAspect="1"/>
          </p:cNvPicPr>
          <p:nvPr/>
        </p:nvPicPr>
        <p:blipFill rotWithShape="1">
          <a:blip r:embed="rId5"/>
          <a:srcRect t="87854" r="1884"/>
          <a:stretch/>
        </p:blipFill>
        <p:spPr>
          <a:xfrm>
            <a:off x="155575" y="6025019"/>
            <a:ext cx="11962356" cy="83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2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781" y="365125"/>
            <a:ext cx="11298477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Чем отличаются однокоренные слова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7032" r="34"/>
          <a:stretch/>
        </p:blipFill>
        <p:spPr>
          <a:xfrm>
            <a:off x="4175" y="1825625"/>
            <a:ext cx="12187825" cy="500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65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Минута чистописания</a:t>
            </a:r>
            <a:endParaRPr lang="ru-RU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-1" t="28310" r="137"/>
          <a:stretch/>
        </p:blipFill>
        <p:spPr>
          <a:xfrm>
            <a:off x="16701" y="1690688"/>
            <a:ext cx="12175299" cy="491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1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9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6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082" y="237994"/>
            <a:ext cx="11711836" cy="643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9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</TotalTime>
  <Words>825</Words>
  <Application>Microsoft Office PowerPoint</Application>
  <PresentationFormat>Широкоэкранный</PresentationFormat>
  <Paragraphs>105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Тема Office</vt:lpstr>
      <vt:lpstr>Русский язык</vt:lpstr>
      <vt:lpstr>Презентация PowerPoint</vt:lpstr>
      <vt:lpstr>Презентация PowerPoint</vt:lpstr>
      <vt:lpstr>Отгадайте загадку</vt:lpstr>
      <vt:lpstr>Презентация PowerPoint</vt:lpstr>
      <vt:lpstr>Чем отличаются однокоренные слова</vt:lpstr>
      <vt:lpstr>Минута чистописания</vt:lpstr>
      <vt:lpstr>Презентация PowerPoint</vt:lpstr>
      <vt:lpstr>Презентация PowerPoint</vt:lpstr>
      <vt:lpstr>Презентация PowerPoint</vt:lpstr>
      <vt:lpstr>Однокоренные слова</vt:lpstr>
      <vt:lpstr>Выделите суффиксы</vt:lpstr>
      <vt:lpstr>Проверьте!</vt:lpstr>
      <vt:lpstr>Образуйте имена прилагательные</vt:lpstr>
      <vt:lpstr>Образуйте имена прилагательные</vt:lpstr>
      <vt:lpstr>Образуйте имена прилагательные</vt:lpstr>
      <vt:lpstr>Презентация PowerPoint</vt:lpstr>
      <vt:lpstr>Составим словосочетания</vt:lpstr>
      <vt:lpstr>              Составьте предложения</vt:lpstr>
      <vt:lpstr>Русский язык учить легко!</vt:lpstr>
      <vt:lpstr>Игра «Переводчик»</vt:lpstr>
      <vt:lpstr>Игра «Переводчик»</vt:lpstr>
      <vt:lpstr>Какие признаки предметов могут обозначать  имена прилагательные?</vt:lpstr>
      <vt:lpstr>Какие признаки предметов могут обозначать  имена прилагательные?</vt:lpstr>
      <vt:lpstr>Какие признаки предметов могут обозначать  имена прилагательные?</vt:lpstr>
      <vt:lpstr>Какие признаки предметов могут обозначать  имена прилагательные?</vt:lpstr>
      <vt:lpstr>Презентация PowerPoint</vt:lpstr>
      <vt:lpstr>Это интересно</vt:lpstr>
      <vt:lpstr>Презентация PowerPoint</vt:lpstr>
      <vt:lpstr>Презентация PowerPoint</vt:lpstr>
      <vt:lpstr>Презентация PowerPoint</vt:lpstr>
      <vt:lpstr>Учим пословицы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dc:creator>WINDOWS 10</dc:creator>
  <cp:lastModifiedBy>Учетная запись Майкрософт</cp:lastModifiedBy>
  <cp:revision>132</cp:revision>
  <dcterms:created xsi:type="dcterms:W3CDTF">2020-09-08T18:36:25Z</dcterms:created>
  <dcterms:modified xsi:type="dcterms:W3CDTF">2020-10-13T07:00:48Z</dcterms:modified>
</cp:coreProperties>
</file>