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321" r:id="rId4"/>
    <p:sldId id="322" r:id="rId5"/>
    <p:sldId id="310" r:id="rId6"/>
    <p:sldId id="316" r:id="rId7"/>
    <p:sldId id="324" r:id="rId8"/>
    <p:sldId id="311" r:id="rId9"/>
    <p:sldId id="312" r:id="rId10"/>
    <p:sldId id="317" r:id="rId11"/>
    <p:sldId id="323" r:id="rId12"/>
    <p:sldId id="318" r:id="rId13"/>
    <p:sldId id="313" r:id="rId14"/>
    <p:sldId id="314" r:id="rId15"/>
    <p:sldId id="338" r:id="rId16"/>
    <p:sldId id="315" r:id="rId17"/>
    <p:sldId id="308" r:id="rId18"/>
    <p:sldId id="325" r:id="rId19"/>
    <p:sldId id="326" r:id="rId20"/>
    <p:sldId id="327" r:id="rId21"/>
    <p:sldId id="328" r:id="rId22"/>
    <p:sldId id="329" r:id="rId23"/>
    <p:sldId id="334" r:id="rId24"/>
    <p:sldId id="331" r:id="rId25"/>
    <p:sldId id="335" r:id="rId26"/>
    <p:sldId id="332" r:id="rId27"/>
    <p:sldId id="333" r:id="rId28"/>
    <p:sldId id="330" r:id="rId29"/>
    <p:sldId id="337" r:id="rId30"/>
    <p:sldId id="276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A5E0-ED0A-4F9D-929A-E2474D031E7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F22-7A88-4FAA-8652-76B57B0CB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150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A5E0-ED0A-4F9D-929A-E2474D031E7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F22-7A88-4FAA-8652-76B57B0CB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463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A5E0-ED0A-4F9D-929A-E2474D031E7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F22-7A88-4FAA-8652-76B57B0CB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02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A5E0-ED0A-4F9D-929A-E2474D031E7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F22-7A88-4FAA-8652-76B57B0CB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97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A5E0-ED0A-4F9D-929A-E2474D031E7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F22-7A88-4FAA-8652-76B57B0CB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741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A5E0-ED0A-4F9D-929A-E2474D031E7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F22-7A88-4FAA-8652-76B57B0CB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49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A5E0-ED0A-4F9D-929A-E2474D031E7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F22-7A88-4FAA-8652-76B57B0CB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04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A5E0-ED0A-4F9D-929A-E2474D031E7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F22-7A88-4FAA-8652-76B57B0CB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022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A5E0-ED0A-4F9D-929A-E2474D031E7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F22-7A88-4FAA-8652-76B57B0CB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90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A5E0-ED0A-4F9D-929A-E2474D031E7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F22-7A88-4FAA-8652-76B57B0CB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88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5A5E0-ED0A-4F9D-929A-E2474D031E7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F22-7A88-4FAA-8652-76B57B0CB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529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5A5E0-ED0A-4F9D-929A-E2474D031E7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A7F22-7A88-4FAA-8652-76B57B0CB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38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83" y="3244"/>
            <a:ext cx="12173957" cy="215805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2"/>
                </a:lnTo>
                <a:lnTo>
                  <a:pt x="5759640" y="1020952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48467" y="480435"/>
            <a:ext cx="7451913" cy="1136983"/>
          </a:xfrm>
          <a:prstGeom prst="rect">
            <a:avLst/>
          </a:prstGeom>
        </p:spPr>
        <p:txBody>
          <a:bodyPr vert="horz" wrap="square" lIns="0" tIns="30866" rIns="0" bIns="0" rtlCol="0" anchor="ctr">
            <a:spAutoFit/>
          </a:bodyPr>
          <a:lstStyle/>
          <a:p>
            <a:pPr marL="26841" algn="ctr">
              <a:lnSpc>
                <a:spcPct val="100000"/>
              </a:lnSpc>
              <a:spcBef>
                <a:spcPts val="241"/>
              </a:spcBef>
            </a:pPr>
            <a:r>
              <a:rPr sz="7186" b="1" spc="-1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Русский</a:t>
            </a:r>
            <a:r>
              <a:rPr sz="7186" b="1" spc="-11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186" b="1" spc="2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</a:t>
            </a:r>
            <a:endParaRPr sz="7186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5420" y="2945219"/>
            <a:ext cx="6142443" cy="2492027"/>
          </a:xfrm>
          <a:prstGeom prst="rect">
            <a:avLst/>
          </a:prstGeom>
        </p:spPr>
        <p:txBody>
          <a:bodyPr vert="horz" wrap="square" lIns="0" tIns="29526" rIns="0" bIns="0" rtlCol="0">
            <a:spAutoFit/>
          </a:bodyPr>
          <a:lstStyle/>
          <a:p>
            <a:pPr marL="38920" algn="ctr">
              <a:spcBef>
                <a:spcPts val="232"/>
              </a:spcBef>
            </a:pPr>
            <a:r>
              <a:rPr lang="ru-RU" sz="4000" b="1" i="1" dirty="0" smtClean="0">
                <a:solidFill>
                  <a:srgbClr val="002060"/>
                </a:solidFill>
                <a:latin typeface="Arial"/>
                <a:cs typeface="Arial"/>
              </a:rPr>
              <a:t>Как сказать о действии, которое продолжается или повторяется?</a:t>
            </a:r>
            <a:endParaRPr sz="4000" b="1" i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0263" y="2945220"/>
            <a:ext cx="727404" cy="1429309"/>
          </a:xfrm>
          <a:custGeom>
            <a:avLst/>
            <a:gdLst/>
            <a:ahLst/>
            <a:cxnLst/>
            <a:rect l="l" t="t" r="r" b="b"/>
            <a:pathLst>
              <a:path w="344170" h="676275">
                <a:moveTo>
                  <a:pt x="343828" y="0"/>
                </a:moveTo>
                <a:lnTo>
                  <a:pt x="0" y="0"/>
                </a:lnTo>
                <a:lnTo>
                  <a:pt x="0" y="675751"/>
                </a:lnTo>
                <a:lnTo>
                  <a:pt x="343828" y="675751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3804"/>
          </a:p>
        </p:txBody>
      </p:sp>
      <p:grpSp>
        <p:nvGrpSpPr>
          <p:cNvPr id="10" name="object 10"/>
          <p:cNvGrpSpPr/>
          <p:nvPr/>
        </p:nvGrpSpPr>
        <p:grpSpPr>
          <a:xfrm>
            <a:off x="9908462" y="449898"/>
            <a:ext cx="1340732" cy="1340732"/>
            <a:chOff x="4686759" y="212868"/>
            <a:chExt cx="634365" cy="634365"/>
          </a:xfrm>
        </p:grpSpPr>
        <p:sp>
          <p:nvSpPr>
            <p:cNvPr id="11" name="object 11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8" y="0"/>
                  </a:moveTo>
                  <a:lnTo>
                    <a:pt x="0" y="0"/>
                  </a:lnTo>
                  <a:lnTo>
                    <a:pt x="0" y="603609"/>
                  </a:lnTo>
                  <a:lnTo>
                    <a:pt x="603608" y="603609"/>
                  </a:lnTo>
                  <a:lnTo>
                    <a:pt x="603608" y="0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 sz="3804"/>
            </a:p>
          </p:txBody>
        </p:sp>
        <p:sp>
          <p:nvSpPr>
            <p:cNvPr id="12" name="object 12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8" y="0"/>
                  </a:lnTo>
                  <a:lnTo>
                    <a:pt x="603608" y="603609"/>
                  </a:lnTo>
                  <a:lnTo>
                    <a:pt x="0" y="603609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804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410307" y="526314"/>
            <a:ext cx="366386" cy="765618"/>
          </a:xfrm>
          <a:prstGeom prst="rect">
            <a:avLst/>
          </a:prstGeom>
        </p:spPr>
        <p:txBody>
          <a:bodyPr vert="horz" wrap="square" lIns="0" tIns="33552" rIns="0" bIns="0" rtlCol="0">
            <a:spAutoFit/>
          </a:bodyPr>
          <a:lstStyle/>
          <a:p>
            <a:pPr>
              <a:spcBef>
                <a:spcPts val="264"/>
              </a:spcBef>
            </a:pPr>
            <a:r>
              <a:rPr lang="ru-RU" sz="4755" b="1" spc="21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4755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44195" y="1145419"/>
            <a:ext cx="928715" cy="448621"/>
          </a:xfrm>
          <a:prstGeom prst="rect">
            <a:avLst/>
          </a:prstGeom>
        </p:spPr>
        <p:txBody>
          <a:bodyPr vert="horz" wrap="square" lIns="0" tIns="25499" rIns="0" bIns="0" rtlCol="0">
            <a:spAutoFit/>
          </a:bodyPr>
          <a:lstStyle/>
          <a:p>
            <a:pPr>
              <a:spcBef>
                <a:spcPts val="201"/>
              </a:spcBef>
            </a:pPr>
            <a:r>
              <a:rPr sz="2748" spc="11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748" spc="-11" dirty="0">
                <a:solidFill>
                  <a:srgbClr val="FFFFFF"/>
                </a:solidFill>
                <a:latin typeface="Arial"/>
                <a:cs typeface="Arial"/>
              </a:rPr>
              <a:t>ласс</a:t>
            </a:r>
            <a:endParaRPr sz="2748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35380" y="610824"/>
            <a:ext cx="987765" cy="986425"/>
            <a:chOff x="346532" y="289010"/>
            <a:chExt cx="467359" cy="466725"/>
          </a:xfrm>
        </p:grpSpPr>
        <p:sp>
          <p:nvSpPr>
            <p:cNvPr id="16" name="object 16"/>
            <p:cNvSpPr/>
            <p:nvPr/>
          </p:nvSpPr>
          <p:spPr>
            <a:xfrm>
              <a:off x="347903" y="290381"/>
              <a:ext cx="325120" cy="464184"/>
            </a:xfrm>
            <a:custGeom>
              <a:avLst/>
              <a:gdLst/>
              <a:ahLst/>
              <a:cxnLst/>
              <a:rect l="l" t="t" r="r" b="b"/>
              <a:pathLst>
                <a:path w="325120" h="464184">
                  <a:moveTo>
                    <a:pt x="301975" y="0"/>
                  </a:moveTo>
                  <a:lnTo>
                    <a:pt x="22673" y="0"/>
                  </a:lnTo>
                  <a:lnTo>
                    <a:pt x="13828" y="1961"/>
                  </a:lnTo>
                  <a:lnTo>
                    <a:pt x="6623" y="6956"/>
                  </a:lnTo>
                  <a:lnTo>
                    <a:pt x="1775" y="14269"/>
                  </a:lnTo>
                  <a:lnTo>
                    <a:pt x="0" y="23183"/>
                  </a:lnTo>
                  <a:lnTo>
                    <a:pt x="0" y="440585"/>
                  </a:lnTo>
                  <a:lnTo>
                    <a:pt x="1822" y="449613"/>
                  </a:lnTo>
                  <a:lnTo>
                    <a:pt x="6791" y="456985"/>
                  </a:lnTo>
                  <a:lnTo>
                    <a:pt x="14162" y="461954"/>
                  </a:lnTo>
                  <a:lnTo>
                    <a:pt x="23187" y="463777"/>
                  </a:lnTo>
                  <a:lnTo>
                    <a:pt x="301457" y="463777"/>
                  </a:lnTo>
                  <a:lnTo>
                    <a:pt x="310484" y="461954"/>
                  </a:lnTo>
                  <a:lnTo>
                    <a:pt x="317856" y="456985"/>
                  </a:lnTo>
                  <a:lnTo>
                    <a:pt x="322826" y="449613"/>
                  </a:lnTo>
                  <a:lnTo>
                    <a:pt x="324648" y="440585"/>
                  </a:lnTo>
                  <a:lnTo>
                    <a:pt x="324648" y="250804"/>
                  </a:lnTo>
                  <a:lnTo>
                    <a:pt x="321185" y="247345"/>
                  </a:lnTo>
                  <a:lnTo>
                    <a:pt x="312649" y="247345"/>
                  </a:lnTo>
                  <a:lnTo>
                    <a:pt x="309190" y="250804"/>
                  </a:lnTo>
                  <a:lnTo>
                    <a:pt x="309190" y="444855"/>
                  </a:lnTo>
                  <a:lnTo>
                    <a:pt x="305727" y="448318"/>
                  </a:lnTo>
                  <a:lnTo>
                    <a:pt x="18921" y="448318"/>
                  </a:lnTo>
                  <a:lnTo>
                    <a:pt x="15458" y="444855"/>
                  </a:lnTo>
                  <a:lnTo>
                    <a:pt x="15458" y="18914"/>
                  </a:lnTo>
                  <a:lnTo>
                    <a:pt x="18921" y="15454"/>
                  </a:lnTo>
                  <a:lnTo>
                    <a:pt x="305727" y="15454"/>
                  </a:lnTo>
                  <a:lnTo>
                    <a:pt x="309190" y="18914"/>
                  </a:lnTo>
                  <a:lnTo>
                    <a:pt x="309190" y="73832"/>
                  </a:lnTo>
                  <a:lnTo>
                    <a:pt x="312649" y="77292"/>
                  </a:lnTo>
                  <a:lnTo>
                    <a:pt x="321185" y="77292"/>
                  </a:lnTo>
                  <a:lnTo>
                    <a:pt x="324648" y="73832"/>
                  </a:lnTo>
                  <a:lnTo>
                    <a:pt x="324648" y="23183"/>
                  </a:lnTo>
                  <a:lnTo>
                    <a:pt x="322873" y="14269"/>
                  </a:lnTo>
                  <a:lnTo>
                    <a:pt x="318025" y="6956"/>
                  </a:lnTo>
                  <a:lnTo>
                    <a:pt x="310820" y="1961"/>
                  </a:lnTo>
                  <a:lnTo>
                    <a:pt x="301975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 sz="3804"/>
            </a:p>
          </p:txBody>
        </p:sp>
        <p:sp>
          <p:nvSpPr>
            <p:cNvPr id="17" name="object 17"/>
            <p:cNvSpPr/>
            <p:nvPr/>
          </p:nvSpPr>
          <p:spPr>
            <a:xfrm>
              <a:off x="347903" y="290381"/>
              <a:ext cx="325120" cy="464184"/>
            </a:xfrm>
            <a:custGeom>
              <a:avLst/>
              <a:gdLst/>
              <a:ahLst/>
              <a:cxnLst/>
              <a:rect l="l" t="t" r="r" b="b"/>
              <a:pathLst>
                <a:path w="325120" h="464184">
                  <a:moveTo>
                    <a:pt x="23187" y="463777"/>
                  </a:moveTo>
                  <a:lnTo>
                    <a:pt x="301457" y="463777"/>
                  </a:lnTo>
                  <a:lnTo>
                    <a:pt x="310484" y="461954"/>
                  </a:lnTo>
                  <a:lnTo>
                    <a:pt x="317856" y="456985"/>
                  </a:lnTo>
                  <a:lnTo>
                    <a:pt x="322826" y="449613"/>
                  </a:lnTo>
                  <a:lnTo>
                    <a:pt x="324648" y="440585"/>
                  </a:lnTo>
                  <a:lnTo>
                    <a:pt x="324648" y="255074"/>
                  </a:lnTo>
                  <a:lnTo>
                    <a:pt x="324648" y="250804"/>
                  </a:lnTo>
                  <a:lnTo>
                    <a:pt x="321185" y="247345"/>
                  </a:lnTo>
                  <a:lnTo>
                    <a:pt x="316919" y="247345"/>
                  </a:lnTo>
                  <a:lnTo>
                    <a:pt x="312649" y="247345"/>
                  </a:lnTo>
                  <a:lnTo>
                    <a:pt x="309190" y="250804"/>
                  </a:lnTo>
                  <a:lnTo>
                    <a:pt x="309190" y="255074"/>
                  </a:lnTo>
                  <a:lnTo>
                    <a:pt x="309190" y="440585"/>
                  </a:lnTo>
                  <a:lnTo>
                    <a:pt x="309190" y="444855"/>
                  </a:lnTo>
                  <a:lnTo>
                    <a:pt x="305727" y="448318"/>
                  </a:lnTo>
                  <a:lnTo>
                    <a:pt x="301457" y="448318"/>
                  </a:lnTo>
                  <a:lnTo>
                    <a:pt x="23187" y="448318"/>
                  </a:lnTo>
                  <a:lnTo>
                    <a:pt x="18921" y="448318"/>
                  </a:lnTo>
                  <a:lnTo>
                    <a:pt x="15458" y="444855"/>
                  </a:lnTo>
                  <a:lnTo>
                    <a:pt x="15458" y="440585"/>
                  </a:lnTo>
                  <a:lnTo>
                    <a:pt x="15458" y="23183"/>
                  </a:lnTo>
                  <a:lnTo>
                    <a:pt x="15458" y="18914"/>
                  </a:lnTo>
                  <a:lnTo>
                    <a:pt x="18921" y="15454"/>
                  </a:lnTo>
                  <a:lnTo>
                    <a:pt x="23187" y="15454"/>
                  </a:lnTo>
                  <a:lnTo>
                    <a:pt x="301457" y="15454"/>
                  </a:lnTo>
                  <a:lnTo>
                    <a:pt x="305727" y="15454"/>
                  </a:lnTo>
                  <a:lnTo>
                    <a:pt x="309190" y="18914"/>
                  </a:lnTo>
                  <a:lnTo>
                    <a:pt x="309190" y="23183"/>
                  </a:lnTo>
                  <a:lnTo>
                    <a:pt x="309190" y="69562"/>
                  </a:lnTo>
                  <a:lnTo>
                    <a:pt x="309190" y="73832"/>
                  </a:lnTo>
                  <a:lnTo>
                    <a:pt x="312649" y="77292"/>
                  </a:lnTo>
                  <a:lnTo>
                    <a:pt x="316919" y="77292"/>
                  </a:lnTo>
                  <a:lnTo>
                    <a:pt x="321185" y="77292"/>
                  </a:lnTo>
                  <a:lnTo>
                    <a:pt x="324648" y="73832"/>
                  </a:lnTo>
                  <a:lnTo>
                    <a:pt x="324648" y="69562"/>
                  </a:lnTo>
                  <a:lnTo>
                    <a:pt x="324648" y="23183"/>
                  </a:lnTo>
                  <a:lnTo>
                    <a:pt x="322873" y="14269"/>
                  </a:lnTo>
                  <a:lnTo>
                    <a:pt x="318025" y="6956"/>
                  </a:lnTo>
                  <a:lnTo>
                    <a:pt x="310820" y="1961"/>
                  </a:lnTo>
                  <a:lnTo>
                    <a:pt x="301975" y="0"/>
                  </a:lnTo>
                  <a:lnTo>
                    <a:pt x="22673" y="0"/>
                  </a:lnTo>
                  <a:lnTo>
                    <a:pt x="13828" y="1961"/>
                  </a:lnTo>
                  <a:lnTo>
                    <a:pt x="6623" y="6956"/>
                  </a:lnTo>
                  <a:lnTo>
                    <a:pt x="1775" y="14269"/>
                  </a:lnTo>
                  <a:lnTo>
                    <a:pt x="0" y="23183"/>
                  </a:lnTo>
                  <a:lnTo>
                    <a:pt x="0" y="440585"/>
                  </a:lnTo>
                  <a:lnTo>
                    <a:pt x="1822" y="449613"/>
                  </a:lnTo>
                  <a:lnTo>
                    <a:pt x="6791" y="456985"/>
                  </a:lnTo>
                  <a:lnTo>
                    <a:pt x="14162" y="461954"/>
                  </a:lnTo>
                  <a:lnTo>
                    <a:pt x="23187" y="463777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 sz="3804"/>
            </a:p>
          </p:txBody>
        </p:sp>
        <p:sp>
          <p:nvSpPr>
            <p:cNvPr id="18" name="object 18"/>
            <p:cNvSpPr/>
            <p:nvPr/>
          </p:nvSpPr>
          <p:spPr>
            <a:xfrm>
              <a:off x="393882" y="305318"/>
              <a:ext cx="418465" cy="418465"/>
            </a:xfrm>
            <a:custGeom>
              <a:avLst/>
              <a:gdLst/>
              <a:ahLst/>
              <a:cxnLst/>
              <a:rect l="l" t="t" r="r" b="b"/>
              <a:pathLst>
                <a:path w="418465" h="418465">
                  <a:moveTo>
                    <a:pt x="406805" y="11192"/>
                  </a:moveTo>
                  <a:lnTo>
                    <a:pt x="352473" y="11192"/>
                  </a:lnTo>
                  <a:lnTo>
                    <a:pt x="35384" y="328280"/>
                  </a:lnTo>
                  <a:lnTo>
                    <a:pt x="34678" y="329086"/>
                  </a:lnTo>
                  <a:lnTo>
                    <a:pt x="34182" y="329825"/>
                  </a:lnTo>
                  <a:lnTo>
                    <a:pt x="33761" y="330761"/>
                  </a:lnTo>
                  <a:lnTo>
                    <a:pt x="0" y="409531"/>
                  </a:lnTo>
                  <a:lnTo>
                    <a:pt x="245" y="412274"/>
                  </a:lnTo>
                  <a:lnTo>
                    <a:pt x="3107" y="416613"/>
                  </a:lnTo>
                  <a:lnTo>
                    <a:pt x="5529" y="417920"/>
                  </a:lnTo>
                  <a:lnTo>
                    <a:pt x="9195" y="417920"/>
                  </a:lnTo>
                  <a:lnTo>
                    <a:pt x="10213" y="417711"/>
                  </a:lnTo>
                  <a:lnTo>
                    <a:pt x="61990" y="395507"/>
                  </a:lnTo>
                  <a:lnTo>
                    <a:pt x="22816" y="395507"/>
                  </a:lnTo>
                  <a:lnTo>
                    <a:pt x="43498" y="347241"/>
                  </a:lnTo>
                  <a:lnTo>
                    <a:pt x="65430" y="347241"/>
                  </a:lnTo>
                  <a:lnTo>
                    <a:pt x="51854" y="333665"/>
                  </a:lnTo>
                  <a:lnTo>
                    <a:pt x="307051" y="78479"/>
                  </a:lnTo>
                  <a:lnTo>
                    <a:pt x="328910" y="78479"/>
                  </a:lnTo>
                  <a:lnTo>
                    <a:pt x="317981" y="67549"/>
                  </a:lnTo>
                  <a:lnTo>
                    <a:pt x="330602" y="54918"/>
                  </a:lnTo>
                  <a:lnTo>
                    <a:pt x="352438" y="54918"/>
                  </a:lnTo>
                  <a:lnTo>
                    <a:pt x="341532" y="43988"/>
                  </a:lnTo>
                  <a:lnTo>
                    <a:pt x="369260" y="16300"/>
                  </a:lnTo>
                  <a:lnTo>
                    <a:pt x="377798" y="14014"/>
                  </a:lnTo>
                  <a:lnTo>
                    <a:pt x="408786" y="14014"/>
                  </a:lnTo>
                  <a:lnTo>
                    <a:pt x="406994" y="11318"/>
                  </a:lnTo>
                  <a:lnTo>
                    <a:pt x="406805" y="11192"/>
                  </a:lnTo>
                  <a:close/>
                </a:path>
                <a:path w="418465" h="418465">
                  <a:moveTo>
                    <a:pt x="65430" y="347241"/>
                  </a:moveTo>
                  <a:lnTo>
                    <a:pt x="43498" y="347241"/>
                  </a:lnTo>
                  <a:lnTo>
                    <a:pt x="71078" y="374821"/>
                  </a:lnTo>
                  <a:lnTo>
                    <a:pt x="22816" y="395507"/>
                  </a:lnTo>
                  <a:lnTo>
                    <a:pt x="61990" y="395507"/>
                  </a:lnTo>
                  <a:lnTo>
                    <a:pt x="88492" y="384141"/>
                  </a:lnTo>
                  <a:lnTo>
                    <a:pt x="89226" y="383641"/>
                  </a:lnTo>
                  <a:lnTo>
                    <a:pt x="89932" y="382960"/>
                  </a:lnTo>
                  <a:lnTo>
                    <a:pt x="106502" y="366465"/>
                  </a:lnTo>
                  <a:lnTo>
                    <a:pt x="84654" y="366465"/>
                  </a:lnTo>
                  <a:lnTo>
                    <a:pt x="65430" y="347241"/>
                  </a:lnTo>
                  <a:close/>
                </a:path>
                <a:path w="418465" h="418465">
                  <a:moveTo>
                    <a:pt x="328910" y="78479"/>
                  </a:moveTo>
                  <a:lnTo>
                    <a:pt x="307051" y="78479"/>
                  </a:lnTo>
                  <a:lnTo>
                    <a:pt x="339840" y="111268"/>
                  </a:lnTo>
                  <a:lnTo>
                    <a:pt x="84654" y="366465"/>
                  </a:lnTo>
                  <a:lnTo>
                    <a:pt x="106502" y="366465"/>
                  </a:lnTo>
                  <a:lnTo>
                    <a:pt x="372632" y="100338"/>
                  </a:lnTo>
                  <a:lnTo>
                    <a:pt x="350770" y="100338"/>
                  </a:lnTo>
                  <a:lnTo>
                    <a:pt x="328910" y="78479"/>
                  </a:lnTo>
                  <a:close/>
                </a:path>
                <a:path w="418465" h="418465">
                  <a:moveTo>
                    <a:pt x="352438" y="54918"/>
                  </a:moveTo>
                  <a:lnTo>
                    <a:pt x="330602" y="54918"/>
                  </a:lnTo>
                  <a:lnTo>
                    <a:pt x="363402" y="87713"/>
                  </a:lnTo>
                  <a:lnTo>
                    <a:pt x="350770" y="100338"/>
                  </a:lnTo>
                  <a:lnTo>
                    <a:pt x="372632" y="100338"/>
                  </a:lnTo>
                  <a:lnTo>
                    <a:pt x="396154" y="76817"/>
                  </a:lnTo>
                  <a:lnTo>
                    <a:pt x="374291" y="76817"/>
                  </a:lnTo>
                  <a:lnTo>
                    <a:pt x="352438" y="54918"/>
                  </a:lnTo>
                  <a:close/>
                </a:path>
                <a:path w="418465" h="418465">
                  <a:moveTo>
                    <a:pt x="408786" y="14014"/>
                  </a:moveTo>
                  <a:lnTo>
                    <a:pt x="377798" y="14014"/>
                  </a:lnTo>
                  <a:lnTo>
                    <a:pt x="393804" y="18301"/>
                  </a:lnTo>
                  <a:lnTo>
                    <a:pt x="400057" y="24551"/>
                  </a:lnTo>
                  <a:lnTo>
                    <a:pt x="404345" y="40561"/>
                  </a:lnTo>
                  <a:lnTo>
                    <a:pt x="402059" y="49100"/>
                  </a:lnTo>
                  <a:lnTo>
                    <a:pt x="396198" y="54957"/>
                  </a:lnTo>
                  <a:lnTo>
                    <a:pt x="374291" y="76817"/>
                  </a:lnTo>
                  <a:lnTo>
                    <a:pt x="396154" y="76817"/>
                  </a:lnTo>
                  <a:lnTo>
                    <a:pt x="407113" y="65858"/>
                  </a:lnTo>
                  <a:lnTo>
                    <a:pt x="415530" y="53076"/>
                  </a:lnTo>
                  <a:lnTo>
                    <a:pt x="418313" y="38563"/>
                  </a:lnTo>
                  <a:lnTo>
                    <a:pt x="415466" y="24063"/>
                  </a:lnTo>
                  <a:lnTo>
                    <a:pt x="408786" y="14014"/>
                  </a:lnTo>
                  <a:close/>
                </a:path>
                <a:path w="418465" h="418465">
                  <a:moveTo>
                    <a:pt x="396158" y="54950"/>
                  </a:moveTo>
                  <a:close/>
                </a:path>
                <a:path w="418465" h="418465">
                  <a:moveTo>
                    <a:pt x="379748" y="0"/>
                  </a:moveTo>
                  <a:lnTo>
                    <a:pt x="365235" y="2783"/>
                  </a:lnTo>
                  <a:lnTo>
                    <a:pt x="352454" y="11199"/>
                  </a:lnTo>
                  <a:lnTo>
                    <a:pt x="406805" y="11192"/>
                  </a:lnTo>
                  <a:lnTo>
                    <a:pt x="394249" y="2846"/>
                  </a:lnTo>
                  <a:lnTo>
                    <a:pt x="379748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 sz="3804"/>
            </a:p>
          </p:txBody>
        </p:sp>
        <p:sp>
          <p:nvSpPr>
            <p:cNvPr id="19" name="object 19"/>
            <p:cNvSpPr/>
            <p:nvPr/>
          </p:nvSpPr>
          <p:spPr>
            <a:xfrm>
              <a:off x="734043" y="317960"/>
              <a:ext cx="65556" cy="6554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3804"/>
            </a:p>
          </p:txBody>
        </p:sp>
        <p:sp>
          <p:nvSpPr>
            <p:cNvPr id="20" name="object 20"/>
            <p:cNvSpPr/>
            <p:nvPr/>
          </p:nvSpPr>
          <p:spPr>
            <a:xfrm>
              <a:off x="393882" y="305318"/>
              <a:ext cx="418465" cy="418465"/>
            </a:xfrm>
            <a:custGeom>
              <a:avLst/>
              <a:gdLst/>
              <a:ahLst/>
              <a:cxnLst/>
              <a:rect l="l" t="t" r="r" b="b"/>
              <a:pathLst>
                <a:path w="418465" h="418465">
                  <a:moveTo>
                    <a:pt x="22816" y="395507"/>
                  </a:moveTo>
                  <a:lnTo>
                    <a:pt x="43498" y="347241"/>
                  </a:lnTo>
                  <a:lnTo>
                    <a:pt x="71078" y="374821"/>
                  </a:lnTo>
                  <a:lnTo>
                    <a:pt x="22816" y="395507"/>
                  </a:lnTo>
                  <a:close/>
                </a:path>
                <a:path w="418465" h="418465">
                  <a:moveTo>
                    <a:pt x="307051" y="78479"/>
                  </a:moveTo>
                  <a:lnTo>
                    <a:pt x="339840" y="111268"/>
                  </a:lnTo>
                  <a:lnTo>
                    <a:pt x="84654" y="366465"/>
                  </a:lnTo>
                  <a:lnTo>
                    <a:pt x="51854" y="333665"/>
                  </a:lnTo>
                  <a:lnTo>
                    <a:pt x="307051" y="78479"/>
                  </a:lnTo>
                  <a:close/>
                </a:path>
                <a:path w="418465" h="418465">
                  <a:moveTo>
                    <a:pt x="350770" y="100338"/>
                  </a:moveTo>
                  <a:lnTo>
                    <a:pt x="317981" y="67549"/>
                  </a:lnTo>
                  <a:lnTo>
                    <a:pt x="330602" y="54918"/>
                  </a:lnTo>
                  <a:lnTo>
                    <a:pt x="363402" y="87713"/>
                  </a:lnTo>
                  <a:lnTo>
                    <a:pt x="350770" y="100338"/>
                  </a:lnTo>
                  <a:close/>
                </a:path>
                <a:path w="418465" h="418465">
                  <a:moveTo>
                    <a:pt x="352473" y="11192"/>
                  </a:moveTo>
                  <a:lnTo>
                    <a:pt x="301579" y="62078"/>
                  </a:lnTo>
                  <a:lnTo>
                    <a:pt x="35460" y="328208"/>
                  </a:lnTo>
                  <a:lnTo>
                    <a:pt x="35359" y="328381"/>
                  </a:lnTo>
                  <a:lnTo>
                    <a:pt x="34678" y="329086"/>
                  </a:lnTo>
                  <a:lnTo>
                    <a:pt x="34182" y="329825"/>
                  </a:lnTo>
                  <a:lnTo>
                    <a:pt x="33822" y="330631"/>
                  </a:lnTo>
                  <a:lnTo>
                    <a:pt x="33761" y="330761"/>
                  </a:lnTo>
                  <a:lnTo>
                    <a:pt x="1026" y="407145"/>
                  </a:lnTo>
                  <a:lnTo>
                    <a:pt x="0" y="409531"/>
                  </a:lnTo>
                  <a:lnTo>
                    <a:pt x="245" y="412274"/>
                  </a:lnTo>
                  <a:lnTo>
                    <a:pt x="1677" y="414446"/>
                  </a:lnTo>
                  <a:lnTo>
                    <a:pt x="3107" y="416613"/>
                  </a:lnTo>
                  <a:lnTo>
                    <a:pt x="5529" y="417920"/>
                  </a:lnTo>
                  <a:lnTo>
                    <a:pt x="8129" y="417920"/>
                  </a:lnTo>
                  <a:lnTo>
                    <a:pt x="9177" y="417923"/>
                  </a:lnTo>
                  <a:lnTo>
                    <a:pt x="10213" y="417711"/>
                  </a:lnTo>
                  <a:lnTo>
                    <a:pt x="11174" y="417293"/>
                  </a:lnTo>
                  <a:lnTo>
                    <a:pt x="87552" y="384559"/>
                  </a:lnTo>
                  <a:lnTo>
                    <a:pt x="87682" y="384497"/>
                  </a:lnTo>
                  <a:lnTo>
                    <a:pt x="88492" y="384141"/>
                  </a:lnTo>
                  <a:lnTo>
                    <a:pt x="89226" y="383641"/>
                  </a:lnTo>
                  <a:lnTo>
                    <a:pt x="89863" y="383029"/>
                  </a:lnTo>
                  <a:lnTo>
                    <a:pt x="90032" y="382935"/>
                  </a:lnTo>
                  <a:lnTo>
                    <a:pt x="356227" y="116748"/>
                  </a:lnTo>
                  <a:lnTo>
                    <a:pt x="407113" y="65858"/>
                  </a:lnTo>
                  <a:lnTo>
                    <a:pt x="415530" y="53076"/>
                  </a:lnTo>
                  <a:lnTo>
                    <a:pt x="418313" y="38563"/>
                  </a:lnTo>
                  <a:lnTo>
                    <a:pt x="415466" y="24063"/>
                  </a:lnTo>
                  <a:lnTo>
                    <a:pt x="406994" y="11318"/>
                  </a:lnTo>
                  <a:lnTo>
                    <a:pt x="394249" y="2846"/>
                  </a:lnTo>
                  <a:lnTo>
                    <a:pt x="379748" y="0"/>
                  </a:lnTo>
                  <a:lnTo>
                    <a:pt x="365235" y="2783"/>
                  </a:lnTo>
                  <a:lnTo>
                    <a:pt x="352454" y="11199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 sz="3804"/>
            </a:p>
          </p:txBody>
        </p:sp>
        <p:sp>
          <p:nvSpPr>
            <p:cNvPr id="21" name="object 21"/>
            <p:cNvSpPr/>
            <p:nvPr/>
          </p:nvSpPr>
          <p:spPr>
            <a:xfrm>
              <a:off x="409721" y="360080"/>
              <a:ext cx="201295" cy="15875"/>
            </a:xfrm>
            <a:custGeom>
              <a:avLst/>
              <a:gdLst/>
              <a:ahLst/>
              <a:cxnLst/>
              <a:rect l="l" t="t" r="r" b="b"/>
              <a:pathLst>
                <a:path w="201295" h="15875">
                  <a:moveTo>
                    <a:pt x="197501" y="0"/>
                  </a:moveTo>
                  <a:lnTo>
                    <a:pt x="3459" y="0"/>
                  </a:lnTo>
                  <a:lnTo>
                    <a:pt x="0" y="3459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3459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 sz="3804"/>
            </a:p>
          </p:txBody>
        </p:sp>
        <p:sp>
          <p:nvSpPr>
            <p:cNvPr id="22" name="object 22"/>
            <p:cNvSpPr/>
            <p:nvPr/>
          </p:nvSpPr>
          <p:spPr>
            <a:xfrm>
              <a:off x="409721" y="360080"/>
              <a:ext cx="201295" cy="15875"/>
            </a:xfrm>
            <a:custGeom>
              <a:avLst/>
              <a:gdLst/>
              <a:ahLst/>
              <a:cxnLst/>
              <a:rect l="l" t="t" r="r" b="b"/>
              <a:pathLst>
                <a:path w="201295" h="15875">
                  <a:moveTo>
                    <a:pt x="193235" y="0"/>
                  </a:moveTo>
                  <a:lnTo>
                    <a:pt x="7728" y="0"/>
                  </a:lnTo>
                  <a:lnTo>
                    <a:pt x="3459" y="0"/>
                  </a:lnTo>
                  <a:lnTo>
                    <a:pt x="0" y="3459"/>
                  </a:lnTo>
                  <a:lnTo>
                    <a:pt x="0" y="7728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7728" y="15457"/>
                  </a:lnTo>
                  <a:lnTo>
                    <a:pt x="193235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7728"/>
                  </a:lnTo>
                  <a:lnTo>
                    <a:pt x="200964" y="3459"/>
                  </a:lnTo>
                  <a:lnTo>
                    <a:pt x="197501" y="0"/>
                  </a:lnTo>
                  <a:lnTo>
                    <a:pt x="193235" y="0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 sz="3804"/>
            </a:p>
          </p:txBody>
        </p:sp>
        <p:sp>
          <p:nvSpPr>
            <p:cNvPr id="23" name="object 23"/>
            <p:cNvSpPr/>
            <p:nvPr/>
          </p:nvSpPr>
          <p:spPr>
            <a:xfrm>
              <a:off x="409721" y="406457"/>
              <a:ext cx="201295" cy="15875"/>
            </a:xfrm>
            <a:custGeom>
              <a:avLst/>
              <a:gdLst/>
              <a:ahLst/>
              <a:cxnLst/>
              <a:rect l="l" t="t" r="r" b="b"/>
              <a:pathLst>
                <a:path w="201295" h="15875">
                  <a:moveTo>
                    <a:pt x="197501" y="0"/>
                  </a:moveTo>
                  <a:lnTo>
                    <a:pt x="3459" y="0"/>
                  </a:lnTo>
                  <a:lnTo>
                    <a:pt x="0" y="3459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3459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 sz="3804"/>
            </a:p>
          </p:txBody>
        </p:sp>
        <p:sp>
          <p:nvSpPr>
            <p:cNvPr id="24" name="object 24"/>
            <p:cNvSpPr/>
            <p:nvPr/>
          </p:nvSpPr>
          <p:spPr>
            <a:xfrm>
              <a:off x="409721" y="406457"/>
              <a:ext cx="201295" cy="15875"/>
            </a:xfrm>
            <a:custGeom>
              <a:avLst/>
              <a:gdLst/>
              <a:ahLst/>
              <a:cxnLst/>
              <a:rect l="l" t="t" r="r" b="b"/>
              <a:pathLst>
                <a:path w="201295" h="15875">
                  <a:moveTo>
                    <a:pt x="200964" y="7728"/>
                  </a:moveTo>
                  <a:lnTo>
                    <a:pt x="200964" y="3459"/>
                  </a:lnTo>
                  <a:lnTo>
                    <a:pt x="197501" y="0"/>
                  </a:lnTo>
                  <a:lnTo>
                    <a:pt x="193235" y="0"/>
                  </a:lnTo>
                  <a:lnTo>
                    <a:pt x="7728" y="0"/>
                  </a:lnTo>
                  <a:lnTo>
                    <a:pt x="3459" y="0"/>
                  </a:lnTo>
                  <a:lnTo>
                    <a:pt x="0" y="3459"/>
                  </a:lnTo>
                  <a:lnTo>
                    <a:pt x="0" y="7728"/>
                  </a:lnTo>
                  <a:lnTo>
                    <a:pt x="0" y="11998"/>
                  </a:lnTo>
                  <a:lnTo>
                    <a:pt x="3459" y="15457"/>
                  </a:lnTo>
                  <a:lnTo>
                    <a:pt x="7728" y="15457"/>
                  </a:lnTo>
                  <a:lnTo>
                    <a:pt x="193235" y="15457"/>
                  </a:lnTo>
                  <a:lnTo>
                    <a:pt x="197501" y="15457"/>
                  </a:lnTo>
                  <a:lnTo>
                    <a:pt x="200964" y="11998"/>
                  </a:lnTo>
                  <a:lnTo>
                    <a:pt x="200964" y="7728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 sz="3804"/>
            </a:p>
          </p:txBody>
        </p:sp>
        <p:sp>
          <p:nvSpPr>
            <p:cNvPr id="25" name="object 25"/>
            <p:cNvSpPr/>
            <p:nvPr/>
          </p:nvSpPr>
          <p:spPr>
            <a:xfrm>
              <a:off x="409721" y="452830"/>
              <a:ext cx="154940" cy="15875"/>
            </a:xfrm>
            <a:custGeom>
              <a:avLst/>
              <a:gdLst/>
              <a:ahLst/>
              <a:cxnLst/>
              <a:rect l="l" t="t" r="r" b="b"/>
              <a:pathLst>
                <a:path w="154940" h="15875">
                  <a:moveTo>
                    <a:pt x="151124" y="0"/>
                  </a:moveTo>
                  <a:lnTo>
                    <a:pt x="3459" y="0"/>
                  </a:lnTo>
                  <a:lnTo>
                    <a:pt x="0" y="3463"/>
                  </a:lnTo>
                  <a:lnTo>
                    <a:pt x="0" y="11998"/>
                  </a:lnTo>
                  <a:lnTo>
                    <a:pt x="3459" y="15461"/>
                  </a:lnTo>
                  <a:lnTo>
                    <a:pt x="151124" y="15461"/>
                  </a:lnTo>
                  <a:lnTo>
                    <a:pt x="154587" y="11998"/>
                  </a:lnTo>
                  <a:lnTo>
                    <a:pt x="154587" y="3463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/>
            <a:lstStyle/>
            <a:p>
              <a:endParaRPr sz="3804"/>
            </a:p>
          </p:txBody>
        </p:sp>
        <p:sp>
          <p:nvSpPr>
            <p:cNvPr id="26" name="object 26"/>
            <p:cNvSpPr/>
            <p:nvPr/>
          </p:nvSpPr>
          <p:spPr>
            <a:xfrm>
              <a:off x="409721" y="452830"/>
              <a:ext cx="154940" cy="15875"/>
            </a:xfrm>
            <a:custGeom>
              <a:avLst/>
              <a:gdLst/>
              <a:ahLst/>
              <a:cxnLst/>
              <a:rect l="l" t="t" r="r" b="b"/>
              <a:pathLst>
                <a:path w="154940" h="15875">
                  <a:moveTo>
                    <a:pt x="7728" y="0"/>
                  </a:moveTo>
                  <a:lnTo>
                    <a:pt x="3459" y="0"/>
                  </a:lnTo>
                  <a:lnTo>
                    <a:pt x="0" y="3463"/>
                  </a:lnTo>
                  <a:lnTo>
                    <a:pt x="0" y="7732"/>
                  </a:lnTo>
                  <a:lnTo>
                    <a:pt x="0" y="11998"/>
                  </a:lnTo>
                  <a:lnTo>
                    <a:pt x="3459" y="15461"/>
                  </a:lnTo>
                  <a:lnTo>
                    <a:pt x="7728" y="15461"/>
                  </a:lnTo>
                  <a:lnTo>
                    <a:pt x="146858" y="15461"/>
                  </a:lnTo>
                  <a:lnTo>
                    <a:pt x="151124" y="15461"/>
                  </a:lnTo>
                  <a:lnTo>
                    <a:pt x="154587" y="11998"/>
                  </a:lnTo>
                  <a:lnTo>
                    <a:pt x="154587" y="7732"/>
                  </a:lnTo>
                  <a:lnTo>
                    <a:pt x="154587" y="3463"/>
                  </a:lnTo>
                  <a:lnTo>
                    <a:pt x="151124" y="0"/>
                  </a:lnTo>
                  <a:lnTo>
                    <a:pt x="146858" y="0"/>
                  </a:lnTo>
                  <a:lnTo>
                    <a:pt x="7728" y="0"/>
                  </a:lnTo>
                  <a:close/>
                </a:path>
              </a:pathLst>
            </a:custGeom>
            <a:ln w="3175">
              <a:solidFill>
                <a:srgbClr val="00AEEF"/>
              </a:solidFill>
            </a:ln>
          </p:spPr>
          <p:txBody>
            <a:bodyPr wrap="square" lIns="0" tIns="0" rIns="0" bIns="0" rtlCol="0"/>
            <a:lstStyle/>
            <a:p>
              <a:endParaRPr sz="3804"/>
            </a:p>
          </p:txBody>
        </p:sp>
      </p:grpSp>
      <p:pic>
        <p:nvPicPr>
          <p:cNvPr id="28" name="Picture 2" descr="Милый маленький малыш мальчик путать с вопросительным знаком | Премиум  векторы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068" y="2377525"/>
            <a:ext cx="3507207" cy="3507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935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97243" y="902368"/>
            <a:ext cx="7074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4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Сегодня на уроке мы </a:t>
            </a:r>
            <a:endParaRPr lang="ru-RU" sz="4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6116" y="1925053"/>
            <a:ext cx="1079687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Познакомимся с учёным ботаником, создателем Ташкентского ботанического сада</a:t>
            </a:r>
            <a:r>
              <a:rPr lang="ru-RU" sz="3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3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Вспомним самостоятельную часть речи Глагол. </a:t>
            </a:r>
          </a:p>
          <a:p>
            <a:r>
              <a:rPr lang="ru-RU" sz="3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Узнаем о видах глагола.</a:t>
            </a:r>
            <a:endParaRPr lang="ru-RU" sz="36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Выполним </a:t>
            </a:r>
            <a:r>
              <a:rPr lang="ru-RU" sz="3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упражнения.</a:t>
            </a:r>
          </a:p>
        </p:txBody>
      </p:sp>
    </p:spTree>
    <p:extLst>
      <p:ext uri="{BB962C8B-B14F-4D97-AF65-F5344CB8AC3E}">
        <p14:creationId xmlns:p14="http://schemas.microsoft.com/office/powerpoint/2010/main" val="259860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05" y="457200"/>
            <a:ext cx="10752221" cy="57197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Недавно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мы ездили в Самарканд. Это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самый </a:t>
            </a:r>
            <a:r>
              <a:rPr 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древний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город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Узбекистана. Старое городище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Афросиаб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намного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древнее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Москвы,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Киева,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Парижа . Площадь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Регистан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красивее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величественнее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чем другие площади. Мавзолей Амира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Темура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больше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мавзолея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Исмаила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Самани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Бухаре. Памятник величайшему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правителю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Мавераннахра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Темурбеку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стоит в центре города. Но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самое интересное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место в Самарканде – обсерватория Улугбека. А ещё в Самарканде пекут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самые вкусные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лепёшки на свете. </a:t>
            </a:r>
          </a:p>
          <a:p>
            <a:pPr marL="0" indent="0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САМАРКАНД РАСШИРИТСЯ ВТРОЕ И СТАНЕТ ГОРОДОМ-МИЛЛИОННИКОМ » Новости туризма  Самарканд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31" y="4135449"/>
            <a:ext cx="3218232" cy="216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Секрет самаркандских лепешок / Go Travel Uzbekistan - Туры и отели в  Узбекистан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05" y="4062045"/>
            <a:ext cx="2877739" cy="217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46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Образуйте сравнительную степень прилагательных.</a:t>
            </a: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38199" y="1973179"/>
            <a:ext cx="10266947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Добрый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добрее, красивый, новый, умный, смелый, важный, старый.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Строгий – строже, дорогой, молодой, твёрдый. 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Яркий – ярче, лёгкий, звонкий, жаркий, богатый.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Простой – проще, чистый, частый, толстый. 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Хороший, плохой, маленький.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15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0" name="Picture 6" descr="https://img.lookmytrips.com/images/look4cve/58064a9bff936751290f015a-5dc19e8d4f7fb-1es37k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14781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avatars.mds.yandex.net/get-pdb/984927/186629ed-7d7e-4ab0-885d-3e6f9fedf995/s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037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59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avatars.mds.yandex.net/get-pdb/812271/e2a01d59-271a-449e-a11a-a852d5a3fd57/s120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2" y="0"/>
            <a:ext cx="11819021" cy="6739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99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05" y="685800"/>
            <a:ext cx="10932695" cy="54911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-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Ташкентский ботанический сад создал Фёдор Николаевич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Русанов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в 1920 году. Какие растения </a:t>
            </a:r>
            <a:r>
              <a:rPr lang="ru-RU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украшают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теперь этот сад?</a:t>
            </a:r>
          </a:p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- С тех пор каждую весну здесь 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распускаются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нежные тюльпаны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 Каждое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лето </a:t>
            </a:r>
            <a:r>
              <a:rPr lang="ru-RU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цветут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китайские розы - гибискусы. Каждую осень в саду </a:t>
            </a:r>
            <a:r>
              <a:rPr lang="ru-RU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желтеют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яркие листья клёна.</a:t>
            </a:r>
          </a:p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- Что нового будет в саду после реконструкции?</a:t>
            </a:r>
          </a:p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- Каждый раз посетители </a:t>
            </a:r>
            <a:r>
              <a:rPr lang="ru-RU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будут любоваться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прекрасными магнолиями и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тюльпановыми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деревьями. </a:t>
            </a:r>
          </a:p>
          <a:p>
            <a:pPr marL="0" indent="0">
              <a:buNone/>
            </a:pP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58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Знакомьтесь! Фёдор Николаевич </a:t>
            </a:r>
            <a:r>
              <a:rPr lang="ru-RU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Русанов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/>
              <a:t>Ггггг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                           Гибридный гибискус</a:t>
            </a:r>
          </a:p>
          <a:p>
            <a:pPr marL="0" indent="0">
              <a:buNone/>
            </a:pPr>
            <a:r>
              <a:rPr lang="ru-RU" dirty="0" smtClean="0"/>
              <a:t>                                          китайская роза</a:t>
            </a:r>
            <a:endParaRPr lang="ru-RU" dirty="0"/>
          </a:p>
        </p:txBody>
      </p:sp>
      <p:pic>
        <p:nvPicPr>
          <p:cNvPr id="2050" name="Picture 2" descr="http://chemistry-chemists.com/N1_2016/P4/Flow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831" y="1798387"/>
            <a:ext cx="3478149" cy="309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reda.uz/wp-content/uploads/posts/2014-04/1397590239_ua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924" y="1825625"/>
            <a:ext cx="3459876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100v.com.ua/sites/100v.com.ua/files/rusanov_fedor_nikolaevic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84" y="1798387"/>
            <a:ext cx="2768586" cy="309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4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6" name="Picture 4" descr="https://cf.ppt-online.org/files/slide/w/wnU3i4PSFmeXE0OYoxpf2ulqr7WahbcAJgs9RN/slide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3.bp.blogspot.com/-ot_Xa5bw-HE/XFdWIxO0TEI/AAAAAAAA8Zw/aFI7RxqJP7khTDXJxBQTRU5ZssieDYR3ACLcBGAs/s1600/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470" y="274851"/>
            <a:ext cx="3625376" cy="310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i0.wp.com/animalworld.com.ua/images/2012/March/Natur/Spathodea/Spathodea-campanulata_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3313" y="3331976"/>
            <a:ext cx="3625376" cy="345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ogorod-bez-hlopot.ru/wp-content/uploads/2018/11/klen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71" y="1106905"/>
            <a:ext cx="7139339" cy="567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s://sornyakov.net/wp-content/uploads/2018/10/2-31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2" y="1"/>
            <a:ext cx="838474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s://www.liberaldictionary.com/wp-content/uploads/2019/02/african-tulip-tree-412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6" y="-1"/>
            <a:ext cx="84032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8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ботаническом саду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https://botsady.ru/netcat_files/17/15/749aafc230a95ae11e1dfd4ccda405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885" y="1639387"/>
            <a:ext cx="6557515" cy="477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teletype.in/files/da/daf1e3b3-2bab-4e05-8939-4eac0820b65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52" y="2006099"/>
            <a:ext cx="4150348" cy="358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0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Ответим на вопросы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5642" y="1419726"/>
            <a:ext cx="10728158" cy="47572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Когда распускаются тюльпаны? 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-Когда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цветут гибискусы? 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-Когда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желтеют листья кленов? 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-Когда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посетители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могут любоваться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красотой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природы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каждую весну  </a:t>
            </a:r>
            <a:r>
              <a:rPr lang="ru-RU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распускаются</a:t>
            </a:r>
            <a:r>
              <a:rPr lang="ru-RU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каждое лето </a:t>
            </a:r>
            <a:r>
              <a:rPr lang="ru-RU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цветут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каждую осень </a:t>
            </a:r>
            <a:r>
              <a:rPr lang="ru-RU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желтеют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каждый раз </a:t>
            </a:r>
            <a:r>
              <a:rPr lang="ru-RU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будут любоваться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ru-RU" dirty="0"/>
          </a:p>
        </p:txBody>
      </p:sp>
      <p:pic>
        <p:nvPicPr>
          <p:cNvPr id="4" name="Picture 2" descr="http://chemistry-chemists.com/N1_2016/P4/Flow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394" y="904457"/>
            <a:ext cx="2066406" cy="184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sornyakov.net/wp-content/uploads/2018/10/2-3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697" y="4211053"/>
            <a:ext cx="2209800" cy="180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27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ds04.infourok.ru/uploads/ex/0d3d/001988ac-ba799095/img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42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36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4" name="Picture 8" descr="https://ds04.infourok.ru/uploads/ex/0aa4/00147d03-c56624a4/img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96"/>
            <a:ext cx="12192000" cy="686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s://avatars.mds.yandex.net/get-pdb/2705789/19728db9-0cc2-4df9-8ac9-00d4135c7bc2/s1200?webp=fal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95" y="435299"/>
            <a:ext cx="10551694" cy="5982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70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uchebnik.mos.ru/system_2/game_apps/icons/000/220/512/original/%D0%9B%D0%B8%D1%87%D0%BD%D1%8B%D0%B5_%D0%BE%D0%BA%D0%BE%D0%BD%D1%87%D0%B0%D0%BD%D0%B8%D1%8F_%D0%B3%D0%BB%D0%B0%D0%B3%D0%BE%D0%BB%D0%BE%D0%B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84242" cy="701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52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Совершенный и несовершенный вид глагола - как определить, таблица, приме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42" y="156411"/>
            <a:ext cx="11694695" cy="649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95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8" name="Picture 4" descr="https://ds03.infourok.ru/uploads/ex/069d/0002026c-d939fc34/img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0" b="32980"/>
          <a:stretch/>
        </p:blipFill>
        <p:spPr bwMode="auto">
          <a:xfrm>
            <a:off x="72189" y="120316"/>
            <a:ext cx="12047621" cy="661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ds02.infourok.ru/uploads/ex/0e62/00079bf9-3f35e6a1/3/img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71" t="-157" r="1141" b="19701"/>
          <a:stretch/>
        </p:blipFill>
        <p:spPr bwMode="auto">
          <a:xfrm>
            <a:off x="72188" y="-1"/>
            <a:ext cx="12047621" cy="665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43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29389" y="360947"/>
            <a:ext cx="11044990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Упражнение 1.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стихотворение </a:t>
            </a: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А.Кузнецовой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«Времена года». Обратите внимание на выделенные глаголы. Поставьте к ним вопрос и определите их время.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Образец: </a:t>
            </a: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 (что делает?) приходит – настоящее время.</a:t>
            </a:r>
            <a:endParaRPr lang="ru-RU" sz="28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3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Придумала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мать дочерям имена,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Вот Лето и Осень, Зима и Весна.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Приходит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Весна –</a:t>
            </a:r>
            <a:r>
              <a:rPr lang="ru-RU" sz="3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зеленеют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леса,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птичьи повсюду </a:t>
            </a:r>
            <a:r>
              <a:rPr lang="ru-RU" sz="3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звенят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голоса.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Времена год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232" y="2503626"/>
            <a:ext cx="4102769" cy="220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Сочинение на тему: «Весна наступила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232" y="2503626"/>
            <a:ext cx="4247147" cy="319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21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7832" y="1263316"/>
            <a:ext cx="10655968" cy="491364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Лето пришло – всё под солнцем </a:t>
            </a:r>
            <a:r>
              <a:rPr lang="ru-RU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цветёт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спелые ягоды </a:t>
            </a:r>
            <a:r>
              <a:rPr lang="ru-RU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просятся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рот.</a:t>
            </a:r>
            <a:endParaRPr lang="ru-RU" sz="3600" dirty="0"/>
          </a:p>
        </p:txBody>
      </p:sp>
      <p:pic>
        <p:nvPicPr>
          <p:cNvPr id="13314" name="Picture 2" descr="Малиновый Филиал Спелые Сочные Оборванных Красных Ягод Свежие Листья  Солнечный — Стоковое фото © photohampster #22395370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05" b="30803"/>
          <a:stretch/>
        </p:blipFill>
        <p:spPr bwMode="auto">
          <a:xfrm>
            <a:off x="1888959" y="2848411"/>
            <a:ext cx="5570621" cy="3629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ЛИПАРТ &quot;ЩЕДРАЯ ОСЕНЬ&quot;.. Обсуждение на LiveInternet - Российский Сервис  Онлайн-Дневник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84" y="276726"/>
            <a:ext cx="11855116" cy="628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95" y="5402178"/>
            <a:ext cx="6809873" cy="1155031"/>
          </a:xfrm>
          <a:solidFill>
            <a:schemeClr val="accent2"/>
          </a:solidFill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 щедрая Осень </a:t>
            </a:r>
            <a:r>
              <a:rPr lang="ru-RU" sz="3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приносит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плоды,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Дают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урожаи поля и сады.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3537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3926" y="986589"/>
            <a:ext cx="10619874" cy="519037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Зима </a:t>
            </a:r>
            <a:r>
              <a:rPr lang="ru-RU" sz="3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засыпает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снегами поля.</a:t>
            </a:r>
            <a:endParaRPr lang="ru-RU" sz="3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0"/>
              </a:spcAft>
              <a:buNone/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Зимой</a:t>
            </a:r>
            <a:r>
              <a:rPr lang="ru-RU" sz="3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отдыхает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3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дремлет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земля.</a:t>
            </a:r>
            <a:endParaRPr lang="ru-RU" sz="3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3200" dirty="0"/>
          </a:p>
        </p:txBody>
      </p:sp>
      <p:pic>
        <p:nvPicPr>
          <p:cNvPr id="15362" name="Picture 2" descr="Библиотека ГБПОУ &quot;1-й МОК&quot; : Зима, зима.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368" y="2483269"/>
            <a:ext cx="6096000" cy="394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66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63" y="192505"/>
            <a:ext cx="11586411" cy="658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0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Упражнение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9863" y="1515979"/>
            <a:ext cx="10643937" cy="466098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Рассмотрите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таблицу. Расскажите о листьях, цветах, птицах,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бабочках,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снежинках в разное время года. Используйте глаголы разного времени.</a:t>
            </a:r>
          </a:p>
          <a:p>
            <a:pPr marL="0" indent="0">
              <a:buNone/>
            </a:pPr>
            <a:r>
              <a:rPr lang="ru-RU" sz="36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Образец: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В апреле у нас всегда </a:t>
            </a:r>
            <a:r>
              <a:rPr lang="ru-RU" sz="3600" i="1" dirty="0">
                <a:latin typeface="Arial" panose="020B0604020202020204" pitchFamily="34" charset="0"/>
                <a:cs typeface="Arial" panose="020B0604020202020204" pitchFamily="34" charset="0"/>
              </a:rPr>
              <a:t>цветут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красные тюльпаны. В марте обычно </a:t>
            </a:r>
            <a:r>
              <a:rPr lang="ru-RU" sz="3600" i="1" dirty="0">
                <a:latin typeface="Arial" panose="020B0604020202020204" pitchFamily="34" charset="0"/>
                <a:cs typeface="Arial" panose="020B0604020202020204" pitchFamily="34" charset="0"/>
              </a:rPr>
              <a:t>цвели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белые подснежники. В мае </a:t>
            </a:r>
            <a:r>
              <a:rPr lang="ru-RU" sz="3600" i="1" dirty="0">
                <a:latin typeface="Arial" panose="020B0604020202020204" pitchFamily="34" charset="0"/>
                <a:cs typeface="Arial" panose="020B0604020202020204" pitchFamily="34" charset="0"/>
              </a:rPr>
              <a:t>будут цвести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душистые розы.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034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Упражнение 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9863" y="1515979"/>
            <a:ext cx="10643937" cy="466098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36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етом всегда светило солнце, на деревьях зеленели листочки, пели птицы, летали бабочки.</a:t>
            </a:r>
          </a:p>
          <a:p>
            <a:pPr marL="0" indent="0">
              <a:buNone/>
            </a:pPr>
            <a:r>
              <a:rPr lang="ru-RU" sz="36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Осенью  кружились и падали листочки.</a:t>
            </a:r>
          </a:p>
          <a:p>
            <a:pPr marL="0" indent="0">
              <a:buNone/>
            </a:pPr>
            <a:r>
              <a:rPr lang="ru-RU" sz="36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Зимой падают снежинки.</a:t>
            </a:r>
          </a:p>
          <a:p>
            <a:pPr marL="0" indent="0">
              <a:buNone/>
            </a:pPr>
            <a:r>
              <a:rPr lang="ru-RU" sz="36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Весной будут цвести сады, будет расти и зеленеть трава.</a:t>
            </a:r>
            <a:endParaRPr lang="ru-RU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40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Упражнение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9863" y="1515979"/>
            <a:ext cx="10643937" cy="466098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515979"/>
            <a:ext cx="10515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Ответьте на вопросы, используя слова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каждый день (вечер, год, месяц), каждую весну (осень, зиму, неделю), иногда, всегда, часто, редко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Как часто вы гуляете в парке? Как часто вы ездите в горы? Как часто осенью льёт дождь? Как часто летом поют птицы? Как часто в наши края прилетают ласточки? Как часто вы зимой поливаете комнатные цветы? Как часто деревья сбрасывают листья?</a:t>
            </a:r>
            <a:endParaRPr lang="ru-RU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48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Упражнение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9863" y="1515979"/>
            <a:ext cx="10643937" cy="4660984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09863" y="1335505"/>
            <a:ext cx="10643937" cy="5443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Ответьте на вопросы, используя слова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каждый день (вечер, год, месяц), каждую весну (осень, зиму, неделю), иногда, всегда, часто, редко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ru-RU" sz="3200" i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Каждый год на праздник мы гуляем </a:t>
            </a:r>
            <a:r>
              <a:rPr lang="ru-RU" sz="3200" i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</a:t>
            </a:r>
            <a:r>
              <a:rPr lang="ru-RU" sz="3200" i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парке. Каждую весну </a:t>
            </a:r>
            <a:r>
              <a:rPr lang="ru-RU" sz="3200" i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</a:t>
            </a:r>
            <a:r>
              <a:rPr lang="ru-RU" sz="3200" i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ы ездим </a:t>
            </a:r>
            <a:r>
              <a:rPr lang="ru-RU" sz="3200" i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</a:t>
            </a:r>
            <a:r>
              <a:rPr lang="ru-RU" sz="3200" i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горы. Каждую неделю осенью </a:t>
            </a:r>
            <a:r>
              <a:rPr lang="ru-RU" sz="3200" i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льёт </a:t>
            </a:r>
            <a:r>
              <a:rPr lang="ru-RU" sz="3200" i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дождь. Каждое утро летом </a:t>
            </a:r>
            <a:r>
              <a:rPr lang="ru-RU" sz="3200" i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поют </a:t>
            </a:r>
            <a:r>
              <a:rPr lang="ru-RU" sz="3200" i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птицы. Каждой весной </a:t>
            </a:r>
            <a:r>
              <a:rPr lang="ru-RU" sz="3200" i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наши края прилетают </a:t>
            </a:r>
            <a:r>
              <a:rPr lang="ru-RU" sz="3200" i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ласточки. Каждую неделю мы </a:t>
            </a:r>
            <a:r>
              <a:rPr lang="ru-RU" sz="3200" i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зимой </a:t>
            </a:r>
            <a:r>
              <a:rPr lang="ru-RU" sz="3200" i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поливаем </a:t>
            </a:r>
            <a:r>
              <a:rPr lang="ru-RU" sz="3200" i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комнатные </a:t>
            </a:r>
            <a:r>
              <a:rPr lang="ru-RU" sz="3200" i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цветы. Каждый год </a:t>
            </a:r>
            <a:r>
              <a:rPr lang="ru-RU" sz="3200" i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деревья сбрасывают </a:t>
            </a:r>
            <a:r>
              <a:rPr lang="ru-RU" sz="3200" i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листья.</a:t>
            </a:r>
            <a:endParaRPr lang="ru-RU" sz="3200" i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44380"/>
            <a:ext cx="10266947" cy="1167064"/>
          </a:xfrm>
        </p:spPr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Упражнение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05" y="1515979"/>
            <a:ext cx="11405937" cy="4227447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1105" y="1311444"/>
            <a:ext cx="1126155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текст, правильно вставляя окончания глаголов настоящего и будущего времени. </a:t>
            </a:r>
            <a:endParaRPr lang="ru-RU" sz="2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ct val="150000"/>
              </a:lnSpc>
              <a:spcAft>
                <a:spcPts val="915"/>
              </a:spcAft>
            </a:pPr>
            <a:r>
              <a:rPr lang="ru-RU" sz="2800" dirty="0" smtClean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Сколько интересного дар… нам времена года. Летом ребята отдыха… на природе, </a:t>
            </a:r>
            <a:r>
              <a:rPr lang="ru-RU" sz="2800" dirty="0" err="1" smtClean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загора</a:t>
            </a:r>
            <a:r>
              <a:rPr lang="ru-RU" sz="2800" dirty="0" smtClean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 , купа…</a:t>
            </a:r>
            <a:r>
              <a:rPr lang="ru-RU" sz="2800" dirty="0" err="1" smtClean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ся</a:t>
            </a:r>
            <a:r>
              <a:rPr lang="ru-RU" sz="2800" dirty="0" smtClean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Осенью вы </a:t>
            </a:r>
            <a:r>
              <a:rPr lang="ru-RU" sz="2800" dirty="0" err="1" smtClean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собира</a:t>
            </a:r>
            <a:r>
              <a:rPr lang="ru-RU" sz="2800" dirty="0" smtClean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 гербарий из листьев. Зимой т</a:t>
            </a:r>
            <a:r>
              <a:rPr lang="ru-RU" sz="2400" dirty="0" smtClean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ы </a:t>
            </a:r>
            <a:r>
              <a:rPr lang="ru-RU" sz="2800" dirty="0" err="1" smtClean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буд</a:t>
            </a:r>
            <a:r>
              <a:rPr lang="ru-RU" sz="2800" dirty="0" smtClean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  кататься на коньках и санках. А весной все </a:t>
            </a:r>
            <a:r>
              <a:rPr lang="ru-RU" sz="2800" dirty="0" err="1" smtClean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снима</a:t>
            </a:r>
            <a:r>
              <a:rPr lang="ru-RU" sz="2800" dirty="0" smtClean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… тёплую одежку и раду…</a:t>
            </a:r>
            <a:r>
              <a:rPr lang="ru-RU" sz="2800" dirty="0" err="1" smtClean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ся</a:t>
            </a:r>
            <a:r>
              <a:rPr lang="ru-RU" sz="2800" dirty="0" smtClean="0">
                <a:solidFill>
                  <a:srgbClr val="555555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ласковому солнцу. Каждое время года принос… что-то новое. Каждый сезон меня… нашу жизнь, вид одежды и занятия.</a:t>
            </a:r>
            <a:endParaRPr lang="ru-RU" sz="2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0916" y="1941847"/>
            <a:ext cx="570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0200" y="2574758"/>
            <a:ext cx="59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ют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50305" y="2574757"/>
            <a:ext cx="6015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ют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94095" y="2177716"/>
            <a:ext cx="6136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ют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11201400" y="2574758"/>
            <a:ext cx="7820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6785811" y="3244334"/>
            <a:ext cx="950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ешь 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07505" y="3838075"/>
            <a:ext cx="517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10816388" y="3838076"/>
            <a:ext cx="5895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11862" y="446371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18757" y="5137484"/>
            <a:ext cx="568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00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2684" y="-156411"/>
            <a:ext cx="10331116" cy="1287379"/>
          </a:xfrm>
        </p:spPr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Упражнение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854243"/>
            <a:ext cx="10668000" cy="49088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Попросите одноклассников рассказать, что они делают в каждый сезон года.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Что ты делал летом на каникулах? Чем ты занимаешься осенью в школе и дома? Что ты будешь делать зимой на каникулах? Как ты будешь помогать весной в саду у дедушки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buNone/>
            </a:pP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39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Летом  на каникулах я помогал дедушке.</a:t>
            </a:r>
          </a:p>
          <a:p>
            <a:pPr marL="0" indent="0">
              <a:buNone/>
            </a:pPr>
            <a:r>
              <a:rPr lang="ru-RU" sz="39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Осенью я учусь в школе, дома я смотрю онлайн уроки и делаю домашние задания.</a:t>
            </a:r>
          </a:p>
          <a:p>
            <a:pPr marL="0" indent="0">
              <a:buNone/>
            </a:pPr>
            <a:r>
              <a:rPr lang="ru-RU" sz="39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Зимой на каникулах я буду читать книги и буду учить русский язык.</a:t>
            </a:r>
            <a:endParaRPr lang="ru-RU" sz="39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26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Упражнение 6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56951"/>
            <a:ext cx="10515600" cy="4620012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Прочитайте стихотворение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В.Орлова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«Золотые спицы». Найдите глаголы и задайте к ним вопросы. Чем занимается солнышко круглый год? Что означают четыре клубка ниток? Расскажите, что вы и ваши родители любите делать постоянно, каждый день.</a:t>
            </a:r>
          </a:p>
          <a:p>
            <a:pPr marL="0" indent="0">
              <a:buNone/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olorful Yarn For Knitting With Napkin In Wicker Basket And Crochet.. Stock  Photo, Picture And Royalty Free Image. Image 28786088.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73" y="3905053"/>
            <a:ext cx="3486665" cy="276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Различная шерстяная пряжа и спицы, фон для вязания, хобби | Премиум Фото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8FC0E9"/>
              </a:clrFrom>
              <a:clrTo>
                <a:srgbClr val="8FC0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628" y="4137237"/>
            <a:ext cx="3453995" cy="230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Пряжа - Москва: купить пряжу в Москве, низкие цены в интернет-магазине  pryazha.net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3" t="-1721" r="12592"/>
          <a:stretch/>
        </p:blipFill>
        <p:spPr bwMode="auto">
          <a:xfrm>
            <a:off x="4201297" y="3805629"/>
            <a:ext cx="2898155" cy="296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D:\Маме\Учительская деятельность\школа\Учебник1 6 класс\фото урок 6\солнце вяжет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8363" y="240632"/>
            <a:ext cx="1687480" cy="1316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08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6116" y="300789"/>
            <a:ext cx="10407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Учим пословицы</a:t>
            </a:r>
            <a:endParaRPr lang="ru-RU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-1" t="20496" r="119"/>
          <a:stretch/>
        </p:blipFill>
        <p:spPr>
          <a:xfrm>
            <a:off x="214763" y="1359569"/>
            <a:ext cx="11590021" cy="357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0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3768" y="986589"/>
            <a:ext cx="1040731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Задание для самостоятельного выполнения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8778" y="1118937"/>
            <a:ext cx="99260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Выполнить упражнение 7 на странице 33.</a:t>
            </a:r>
          </a:p>
          <a:p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Повторить глаголы несовершенного вида.</a:t>
            </a:r>
          </a:p>
          <a:p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Почитать рубрику «С русским языком вокруг света».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45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927</Words>
  <Application>Microsoft Office PowerPoint</Application>
  <PresentationFormat>Широкоэкранный</PresentationFormat>
  <Paragraphs>105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Тема Office</vt:lpstr>
      <vt:lpstr>Русский язык</vt:lpstr>
      <vt:lpstr>Презентация PowerPoint</vt:lpstr>
      <vt:lpstr>Презентация PowerPoint</vt:lpstr>
      <vt:lpstr>Образуйте сравнительную степень прилагательных. </vt:lpstr>
      <vt:lpstr>Презентация PowerPoint</vt:lpstr>
      <vt:lpstr>Презентация PowerPoint</vt:lpstr>
      <vt:lpstr>Презентация PowerPoint</vt:lpstr>
      <vt:lpstr>Знакомьтесь! Фёдор Николаевич Русанов</vt:lpstr>
      <vt:lpstr>Презентация PowerPoint</vt:lpstr>
      <vt:lpstr>В ботаническом саду</vt:lpstr>
      <vt:lpstr>Ответим на вопросы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Упражнение 2</vt:lpstr>
      <vt:lpstr>Упражнение 2</vt:lpstr>
      <vt:lpstr>Упражнение 3</vt:lpstr>
      <vt:lpstr>Упражнение 3</vt:lpstr>
      <vt:lpstr>Упражнение 4</vt:lpstr>
      <vt:lpstr>Упражнение 5</vt:lpstr>
      <vt:lpstr>Упражнение 6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</dc:title>
  <dc:creator>WINDOWS 10</dc:creator>
  <cp:lastModifiedBy>WINDOWS 10</cp:lastModifiedBy>
  <cp:revision>90</cp:revision>
  <dcterms:created xsi:type="dcterms:W3CDTF">2020-09-08T18:36:25Z</dcterms:created>
  <dcterms:modified xsi:type="dcterms:W3CDTF">2020-09-30T06:52:39Z</dcterms:modified>
</cp:coreProperties>
</file>