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4" r:id="rId22"/>
    <p:sldId id="27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268670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388453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2312930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865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616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488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969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278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021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176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20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3187548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095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835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987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214993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1EE95A-EFBF-4D26-A18D-6F3DDCCB6786}" type="datetimeFigureOut">
              <a:rPr lang="ru-RU" smtClean="0"/>
              <a:t>12.09.2020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138796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1EE95A-EFBF-4D26-A18D-6F3DDCCB6786}" type="datetimeFigureOut">
              <a:rPr lang="ru-RU" smtClean="0"/>
              <a:t>12.09.2020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99327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1EE95A-EFBF-4D26-A18D-6F3DDCCB6786}" type="datetimeFigureOut">
              <a:rPr lang="ru-RU" smtClean="0"/>
              <a:t>12.09.2020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407958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1EE95A-EFBF-4D26-A18D-6F3DDCCB6786}" type="datetimeFigureOut">
              <a:rPr lang="ru-RU" smtClean="0"/>
              <a:t>12.09.2020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33829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91EE95A-EFBF-4D26-A18D-6F3DDCCB6786}" type="datetimeFigureOut">
              <a:rPr lang="ru-RU" smtClean="0"/>
              <a:t>12.09.2020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105124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91EE95A-EFBF-4D26-A18D-6F3DDCCB6786}" type="datetimeFigureOut">
              <a:rPr lang="ru-RU" smtClean="0"/>
              <a:t>12.09.2020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44567-4DBB-460F-BD13-3F9513CA68FC}" type="slidenum">
              <a:rPr lang="ru-RU" smtClean="0"/>
              <a:t>‹#›</a:t>
            </a:fld>
            <a:endParaRPr lang="ru-RU"/>
          </a:p>
        </p:txBody>
      </p:sp>
    </p:spTree>
    <p:extLst>
      <p:ext uri="{BB962C8B-B14F-4D97-AF65-F5344CB8AC3E}">
        <p14:creationId xmlns:p14="http://schemas.microsoft.com/office/powerpoint/2010/main" val="340655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EE95A-EFBF-4D26-A18D-6F3DDCCB6786}" type="datetimeFigureOut">
              <a:rPr lang="ru-RU" smtClean="0"/>
              <a:t>12.09.2020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44567-4DBB-460F-BD13-3F9513CA68FC}" type="slidenum">
              <a:rPr lang="ru-RU" smtClean="0"/>
              <a:t>‹#›</a:t>
            </a:fld>
            <a:endParaRPr lang="ru-RU"/>
          </a:p>
        </p:txBody>
      </p:sp>
    </p:spTree>
    <p:extLst>
      <p:ext uri="{BB962C8B-B14F-4D97-AF65-F5344CB8AC3E}">
        <p14:creationId xmlns:p14="http://schemas.microsoft.com/office/powerpoint/2010/main" val="356404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A8630-0FC3-4B10-8381-3606E4CED489}" type="datetimeFigureOut">
              <a:rPr lang="ru-RU" smtClean="0">
                <a:solidFill>
                  <a:prstClr val="black">
                    <a:tint val="75000"/>
                  </a:prstClr>
                </a:solidFill>
              </a:rPr>
              <a:pPr/>
              <a:t>12.09.2020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5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175" y="0"/>
            <a:ext cx="11601450" cy="1214438"/>
          </a:xfrm>
          <a:solidFill>
            <a:srgbClr val="00B0F0"/>
          </a:solidFill>
        </p:spPr>
        <p:txBody>
          <a:bodyPr>
            <a:normAutofit/>
          </a:bodyPr>
          <a:lstStyle/>
          <a:p>
            <a:r>
              <a:rPr lang="de-DE" b="1" dirty="0" smtClean="0">
                <a:solidFill>
                  <a:srgbClr val="C00000"/>
                </a:solidFill>
                <a:latin typeface="Arial" panose="020B0604020202020204" pitchFamily="34" charset="0"/>
                <a:cs typeface="Arial" panose="020B0604020202020204" pitchFamily="34" charset="0"/>
              </a:rPr>
              <a:t>Deutsch</a:t>
            </a:r>
            <a:endParaRPr lang="ru-RU" b="1" dirty="0">
              <a:solidFill>
                <a:srgbClr val="C0000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500062" y="1385889"/>
            <a:ext cx="11115675" cy="4829174"/>
          </a:xfrm>
          <a:ln w="57150" cap="rnd">
            <a:solidFill>
              <a:srgbClr val="7030A0"/>
            </a:solidFill>
            <a:miter lim="800000"/>
          </a:ln>
        </p:spPr>
        <p:txBody>
          <a:bodyPr>
            <a:normAutofit/>
          </a:bodyPr>
          <a:lstStyle/>
          <a:p>
            <a:endParaRPr lang="ru-RU" dirty="0" smtClean="0"/>
          </a:p>
          <a:p>
            <a:r>
              <a:rPr lang="de-DE" sz="4000" b="1" dirty="0" smtClean="0">
                <a:solidFill>
                  <a:srgbClr val="7030A0"/>
                </a:solidFill>
                <a:latin typeface="Arial" panose="020B0604020202020204" pitchFamily="34" charset="0"/>
                <a:cs typeface="Arial" panose="020B0604020202020204" pitchFamily="34" charset="0"/>
              </a:rPr>
              <a:t>Thema der Stunde:</a:t>
            </a:r>
          </a:p>
          <a:p>
            <a:pPr algn="l"/>
            <a:r>
              <a:rPr lang="de-DE" sz="4800" dirty="0" smtClean="0">
                <a:solidFill>
                  <a:srgbClr val="0070C0"/>
                </a:solidFill>
                <a:latin typeface="Arial" panose="020B0604020202020204" pitchFamily="34" charset="0"/>
                <a:cs typeface="Arial" panose="020B0604020202020204" pitchFamily="34" charset="0"/>
              </a:rPr>
              <a:t>            „Mein Ferien-Tagebuch“</a:t>
            </a:r>
          </a:p>
          <a:p>
            <a:pPr algn="l"/>
            <a:endParaRPr lang="de-DE" sz="4800"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9915525" y="50006"/>
            <a:ext cx="1700212" cy="1114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prstClr val="white"/>
                </a:solidFill>
                <a:latin typeface="Arial" panose="020B0604020202020204" pitchFamily="34" charset="0"/>
                <a:cs typeface="Arial" panose="020B0604020202020204" pitchFamily="34" charset="0"/>
              </a:rPr>
              <a:t>6 </a:t>
            </a:r>
            <a:r>
              <a:rPr lang="en-US" sz="3200" b="1" dirty="0" err="1" smtClean="0">
                <a:solidFill>
                  <a:prstClr val="white"/>
                </a:solidFill>
                <a:latin typeface="Arial" panose="020B0604020202020204" pitchFamily="34" charset="0"/>
                <a:cs typeface="Arial" panose="020B0604020202020204" pitchFamily="34" charset="0"/>
              </a:rPr>
              <a:t>Klasse</a:t>
            </a:r>
            <a:endParaRPr lang="ru-RU" sz="3200" b="1" dirty="0">
              <a:solidFill>
                <a:prstClr val="white"/>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13" y="104254"/>
            <a:ext cx="1364098" cy="1005927"/>
          </a:xfrm>
          <a:prstGeom prst="rect">
            <a:avLst/>
          </a:prstGeom>
        </p:spPr>
      </p:pic>
      <p:pic>
        <p:nvPicPr>
          <p:cNvPr id="7" name="Рисунок 6"/>
          <p:cNvPicPr>
            <a:picLocks noChangeAspect="1"/>
          </p:cNvPicPr>
          <p:nvPr/>
        </p:nvPicPr>
        <p:blipFill>
          <a:blip r:embed="rId3"/>
          <a:stretch>
            <a:fillRect/>
          </a:stretch>
        </p:blipFill>
        <p:spPr>
          <a:xfrm>
            <a:off x="9095350" y="3251200"/>
            <a:ext cx="2408129" cy="2861194"/>
          </a:xfrm>
          <a:prstGeom prst="rect">
            <a:avLst/>
          </a:prstGeom>
        </p:spPr>
      </p:pic>
    </p:spTree>
    <p:extLst>
      <p:ext uri="{BB962C8B-B14F-4D97-AF65-F5344CB8AC3E}">
        <p14:creationId xmlns:p14="http://schemas.microsoft.com/office/powerpoint/2010/main" val="10870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39303"/>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914399"/>
            <a:ext cx="11587162" cy="5743575"/>
          </a:xfrm>
          <a:ln w="57150">
            <a:solidFill>
              <a:srgbClr val="00B0F0"/>
            </a:solidFill>
          </a:ln>
        </p:spPr>
        <p:txBody>
          <a:bodyPr>
            <a:normAutofit/>
          </a:bodyPr>
          <a:lstStyle/>
          <a:p>
            <a:pPr algn="l">
              <a:lnSpc>
                <a:spcPct val="100000"/>
              </a:lnSpc>
              <a:spcBef>
                <a:spcPts val="0"/>
              </a:spcBef>
            </a:pPr>
            <a:r>
              <a:rPr lang="de-DE" sz="3200" b="1" i="1" dirty="0" smtClean="0">
                <a:latin typeface="Arial" panose="020B0604020202020204" pitchFamily="34" charset="0"/>
                <a:cs typeface="Arial" panose="020B0604020202020204" pitchFamily="34" charset="0"/>
              </a:rPr>
              <a:t>Niklas hat sehr gern mit einem Netz kleine</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 Tiere aus dem Wasser gefischt. Mira hat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ihm dabei geholfen. Wir haben diese Tiere</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 in einem Eimer mit Wasser beobachtet.</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 Nach einer Weile haben wir sie zurück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in den Bach gegossen.</a:t>
            </a:r>
          </a:p>
        </p:txBody>
      </p:sp>
      <p:sp>
        <p:nvSpPr>
          <p:cNvPr id="3" name="Овал 2"/>
          <p:cNvSpPr/>
          <p:nvPr/>
        </p:nvSpPr>
        <p:spPr>
          <a:xfrm>
            <a:off x="10401301" y="50007"/>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latin typeface="Arial" panose="020B0604020202020204" pitchFamily="34" charset="0"/>
                <a:cs typeface="Arial" panose="020B0604020202020204" pitchFamily="34" charset="0"/>
              </a:rPr>
              <a:t>S.9</a:t>
            </a:r>
            <a:endParaRPr lang="ru-RU" sz="2400" dirty="0">
              <a:solidFill>
                <a:prstClr val="black"/>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914400"/>
            <a:ext cx="2828925" cy="5486399"/>
          </a:xfrm>
          <a:prstGeom prst="rect">
            <a:avLst/>
          </a:prstGeom>
        </p:spPr>
      </p:pic>
    </p:spTree>
    <p:extLst>
      <p:ext uri="{BB962C8B-B14F-4D97-AF65-F5344CB8AC3E}">
        <p14:creationId xmlns:p14="http://schemas.microsoft.com/office/powerpoint/2010/main" val="322405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79036"/>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41829"/>
            <a:ext cx="11587162" cy="5816146"/>
          </a:xfrm>
          <a:ln w="57150">
            <a:solidFill>
              <a:srgbClr val="00B0F0"/>
            </a:solidFill>
          </a:ln>
        </p:spPr>
        <p:txBody>
          <a:bodyPr>
            <a:normAutofit/>
          </a:bodyPr>
          <a:lstStyle/>
          <a:p>
            <a:pPr algn="l">
              <a:lnSpc>
                <a:spcPct val="100000"/>
              </a:lnSpc>
              <a:spcBef>
                <a:spcPts val="0"/>
              </a:spcBef>
            </a:pPr>
            <a:r>
              <a:rPr lang="de-DE" sz="3200" b="1" i="1" dirty="0" smtClean="0">
                <a:latin typeface="Arial" panose="020B0604020202020204" pitchFamily="34" charset="0"/>
                <a:cs typeface="Arial" panose="020B0604020202020204" pitchFamily="34" charset="0"/>
              </a:rPr>
              <a:t>Am Rand des Wäldchens haben wir einen Hochsitz gebaut. Von hier oben hatten wir eine gute Aussicht über Wiesen und </a:t>
            </a:r>
            <a:r>
              <a:rPr lang="de-DE" sz="3200" b="1" i="1" dirty="0">
                <a:latin typeface="Arial" panose="020B0604020202020204" pitchFamily="34" charset="0"/>
                <a:cs typeface="Arial" panose="020B0604020202020204" pitchFamily="34" charset="0"/>
              </a:rPr>
              <a:t>F</a:t>
            </a:r>
            <a:r>
              <a:rPr lang="de-DE" sz="3200" b="1" i="1" dirty="0" smtClean="0">
                <a:latin typeface="Arial" panose="020B0604020202020204" pitchFamily="34" charset="0"/>
                <a:cs typeface="Arial" panose="020B0604020202020204" pitchFamily="34" charset="0"/>
              </a:rPr>
              <a:t>elder. Schade, dass wir kein Fernglas hatten.</a:t>
            </a:r>
          </a:p>
        </p:txBody>
      </p:sp>
      <p:sp>
        <p:nvSpPr>
          <p:cNvPr id="3" name="Овал 2"/>
          <p:cNvSpPr/>
          <p:nvPr/>
        </p:nvSpPr>
        <p:spPr>
          <a:xfrm>
            <a:off x="10401301" y="50007"/>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latin typeface="Arial" panose="020B0604020202020204" pitchFamily="34" charset="0"/>
                <a:cs typeface="Arial" panose="020B0604020202020204" pitchFamily="34" charset="0"/>
              </a:rPr>
              <a:t>S.9</a:t>
            </a:r>
            <a:endParaRPr lang="ru-RU" sz="2400" dirty="0">
              <a:solidFill>
                <a:prstClr val="black"/>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25" y="2606788"/>
            <a:ext cx="6667500" cy="3695700"/>
          </a:xfrm>
          <a:prstGeom prst="rect">
            <a:avLst/>
          </a:prstGeom>
        </p:spPr>
      </p:pic>
    </p:spTree>
    <p:extLst>
      <p:ext uri="{BB962C8B-B14F-4D97-AF65-F5344CB8AC3E}">
        <p14:creationId xmlns:p14="http://schemas.microsoft.com/office/powerpoint/2010/main" val="866871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99279"/>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machen Übung</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98285"/>
            <a:ext cx="11587162" cy="5859689"/>
          </a:xfrm>
          <a:ln w="57150">
            <a:solidFill>
              <a:srgbClr val="00B0F0"/>
            </a:solidFill>
          </a:ln>
        </p:spPr>
        <p:txBody>
          <a:bodyPr>
            <a:normAutofit/>
          </a:bodyPr>
          <a:lstStyle/>
          <a:p>
            <a:pPr algn="l">
              <a:lnSpc>
                <a:spcPct val="100000"/>
              </a:lnSpc>
              <a:spcBef>
                <a:spcPts val="0"/>
              </a:spcBef>
            </a:pPr>
            <a:r>
              <a:rPr lang="de-DE" sz="3200" b="1" i="1" dirty="0" smtClean="0">
                <a:latin typeface="Arial" panose="020B0604020202020204" pitchFamily="34" charset="0"/>
                <a:cs typeface="Arial" panose="020B0604020202020204" pitchFamily="34" charset="0"/>
              </a:rPr>
              <a:t>Steht das im Text?</a:t>
            </a:r>
          </a:p>
        </p:txBody>
      </p:sp>
      <p:sp>
        <p:nvSpPr>
          <p:cNvPr id="3" name="Овал 2"/>
          <p:cNvSpPr/>
          <p:nvPr/>
        </p:nvSpPr>
        <p:spPr>
          <a:xfrm>
            <a:off x="10401301" y="149285"/>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prstClr val="black"/>
                </a:solidFill>
                <a:latin typeface="Arial" panose="020B0604020202020204" pitchFamily="34" charset="0"/>
                <a:cs typeface="Arial" panose="020B0604020202020204" pitchFamily="34" charset="0"/>
              </a:rPr>
              <a:t>S.10</a:t>
            </a:r>
            <a:endParaRPr lang="ru-RU" sz="2400" dirty="0">
              <a:solidFill>
                <a:prstClr val="black"/>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722326150"/>
              </p:ext>
            </p:extLst>
          </p:nvPr>
        </p:nvGraphicFramePr>
        <p:xfrm>
          <a:off x="600073" y="1448329"/>
          <a:ext cx="8301040" cy="5008062"/>
        </p:xfrm>
        <a:graphic>
          <a:graphicData uri="http://schemas.openxmlformats.org/drawingml/2006/table">
            <a:tbl>
              <a:tblPr firstRow="1" bandRow="1">
                <a:tableStyleId>{16D9F66E-5EB9-4882-86FB-DCBF35E3C3E4}</a:tableStyleId>
              </a:tblPr>
              <a:tblGrid>
                <a:gridCol w="601032">
                  <a:extLst>
                    <a:ext uri="{9D8B030D-6E8A-4147-A177-3AD203B41FA5}">
                      <a16:colId xmlns:a16="http://schemas.microsoft.com/office/drawing/2014/main" val="20000"/>
                    </a:ext>
                  </a:extLst>
                </a:gridCol>
                <a:gridCol w="6101035">
                  <a:extLst>
                    <a:ext uri="{9D8B030D-6E8A-4147-A177-3AD203B41FA5}">
                      <a16:colId xmlns:a16="http://schemas.microsoft.com/office/drawing/2014/main" val="20001"/>
                    </a:ext>
                  </a:extLst>
                </a:gridCol>
                <a:gridCol w="850516">
                  <a:extLst>
                    <a:ext uri="{9D8B030D-6E8A-4147-A177-3AD203B41FA5}">
                      <a16:colId xmlns:a16="http://schemas.microsoft.com/office/drawing/2014/main" val="20002"/>
                    </a:ext>
                  </a:extLst>
                </a:gridCol>
                <a:gridCol w="748457">
                  <a:extLst>
                    <a:ext uri="{9D8B030D-6E8A-4147-A177-3AD203B41FA5}">
                      <a16:colId xmlns:a16="http://schemas.microsoft.com/office/drawing/2014/main" val="20003"/>
                    </a:ext>
                  </a:extLst>
                </a:gridCol>
              </a:tblGrid>
              <a:tr h="519717">
                <a:tc>
                  <a:txBody>
                    <a:bodyPr/>
                    <a:lstStyle/>
                    <a:p>
                      <a:endParaRPr lang="ru-RU" sz="2800" dirty="0">
                        <a:latin typeface="Arial" panose="020B0604020202020204" pitchFamily="34" charset="0"/>
                        <a:cs typeface="Arial" panose="020B0604020202020204" pitchFamily="34" charset="0"/>
                      </a:endParaRPr>
                    </a:p>
                  </a:txBody>
                  <a:tcPr/>
                </a:tc>
                <a:tc>
                  <a:txBody>
                    <a:bodyPr/>
                    <a:lstStyle/>
                    <a:p>
                      <a:endParaRPr lang="ru-RU" sz="2800" dirty="0">
                        <a:latin typeface="Arial" panose="020B0604020202020204" pitchFamily="34" charset="0"/>
                        <a:cs typeface="Arial" panose="020B0604020202020204" pitchFamily="34" charset="0"/>
                      </a:endParaRPr>
                    </a:p>
                  </a:txBody>
                  <a:tcPr/>
                </a:tc>
                <a:tc>
                  <a:txBody>
                    <a:bodyPr/>
                    <a:lstStyle/>
                    <a:p>
                      <a:r>
                        <a:rPr lang="de-DE" sz="2000" dirty="0" smtClean="0">
                          <a:latin typeface="Arial" panose="020B0604020202020204" pitchFamily="34" charset="0"/>
                          <a:cs typeface="Arial" panose="020B0604020202020204" pitchFamily="34" charset="0"/>
                        </a:rPr>
                        <a:t>Ja</a:t>
                      </a:r>
                      <a:endParaRPr lang="ru-RU" sz="2000" dirty="0">
                        <a:latin typeface="Arial" panose="020B0604020202020204" pitchFamily="34" charset="0"/>
                        <a:cs typeface="Arial" panose="020B0604020202020204" pitchFamily="34" charset="0"/>
                      </a:endParaRPr>
                    </a:p>
                  </a:txBody>
                  <a:tcPr/>
                </a:tc>
                <a:tc>
                  <a:txBody>
                    <a:bodyPr/>
                    <a:lstStyle/>
                    <a:p>
                      <a:r>
                        <a:rPr lang="de-DE" sz="2000" dirty="0" smtClean="0">
                          <a:latin typeface="Arial" panose="020B0604020202020204" pitchFamily="34" charset="0"/>
                          <a:cs typeface="Arial" panose="020B0604020202020204" pitchFamily="34" charset="0"/>
                        </a:rPr>
                        <a:t>Nein</a:t>
                      </a:r>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19717">
                <a:tc>
                  <a:txBody>
                    <a:bodyPr/>
                    <a:lstStyle/>
                    <a:p>
                      <a:r>
                        <a:rPr lang="de-DE" sz="2800" b="1" dirty="0" smtClean="0">
                          <a:latin typeface="Arial" panose="020B0604020202020204" pitchFamily="34" charset="0"/>
                          <a:cs typeface="Arial" panose="020B0604020202020204" pitchFamily="34" charset="0"/>
                        </a:rPr>
                        <a:t>1</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Der Bauernhof liegt in der Stadt.</a:t>
                      </a:r>
                      <a:endParaRPr lang="ru-RU" sz="2800" b="1"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19717">
                <a:tc>
                  <a:txBody>
                    <a:bodyPr/>
                    <a:lstStyle/>
                    <a:p>
                      <a:r>
                        <a:rPr lang="de-DE" sz="2800" b="1" dirty="0" smtClean="0">
                          <a:latin typeface="Arial" panose="020B0604020202020204" pitchFamily="34" charset="0"/>
                          <a:cs typeface="Arial" panose="020B0604020202020204" pitchFamily="34" charset="0"/>
                        </a:rPr>
                        <a:t>2</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Otto war in seinen Ferien auf dem Land.</a:t>
                      </a:r>
                      <a:endParaRPr lang="ru-RU" sz="2800" b="1" dirty="0">
                        <a:latin typeface="Arial" panose="020B0604020202020204" pitchFamily="34" charset="0"/>
                        <a:cs typeface="Arial" panose="020B0604020202020204" pitchFamily="34" charset="0"/>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r h="519717">
                <a:tc>
                  <a:txBody>
                    <a:bodyPr/>
                    <a:lstStyle/>
                    <a:p>
                      <a:r>
                        <a:rPr lang="de-DE" sz="2800" b="1" dirty="0" smtClean="0">
                          <a:latin typeface="Arial" panose="020B0604020202020204" pitchFamily="34" charset="0"/>
                          <a:cs typeface="Arial" panose="020B0604020202020204" pitchFamily="34" charset="0"/>
                        </a:rPr>
                        <a:t>3</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Die Kinder haben nur gelesen.</a:t>
                      </a:r>
                      <a:endParaRPr lang="ru-RU" sz="2800" b="1" dirty="0">
                        <a:latin typeface="Arial" panose="020B0604020202020204" pitchFamily="34" charset="0"/>
                        <a:cs typeface="Arial" panose="020B0604020202020204" pitchFamily="34" charset="0"/>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3"/>
                  </a:ext>
                </a:extLst>
              </a:tr>
              <a:tr h="519717">
                <a:tc>
                  <a:txBody>
                    <a:bodyPr/>
                    <a:lstStyle/>
                    <a:p>
                      <a:r>
                        <a:rPr lang="de-DE" sz="2800" b="1" dirty="0" smtClean="0">
                          <a:latin typeface="Arial" panose="020B0604020202020204" pitchFamily="34" charset="0"/>
                          <a:cs typeface="Arial" panose="020B0604020202020204" pitchFamily="34" charset="0"/>
                        </a:rPr>
                        <a:t>4</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Es war</a:t>
                      </a:r>
                      <a:r>
                        <a:rPr lang="de-DE" sz="2800" b="1" baseline="0" dirty="0" smtClean="0">
                          <a:latin typeface="Arial" panose="020B0604020202020204" pitchFamily="34" charset="0"/>
                          <a:cs typeface="Arial" panose="020B0604020202020204" pitchFamily="34" charset="0"/>
                        </a:rPr>
                        <a:t> richtiges Sommerwetter.</a:t>
                      </a:r>
                      <a:endParaRPr lang="ru-RU" sz="2800" b="1" dirty="0">
                        <a:latin typeface="Arial" panose="020B0604020202020204" pitchFamily="34" charset="0"/>
                        <a:cs typeface="Arial" panose="020B0604020202020204" pitchFamily="34" charset="0"/>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4"/>
                  </a:ext>
                </a:extLst>
              </a:tr>
              <a:tr h="519717">
                <a:tc>
                  <a:txBody>
                    <a:bodyPr/>
                    <a:lstStyle/>
                    <a:p>
                      <a:r>
                        <a:rPr lang="de-DE" sz="2800" b="1" dirty="0" smtClean="0">
                          <a:latin typeface="Arial" panose="020B0604020202020204" pitchFamily="34" charset="0"/>
                          <a:cs typeface="Arial" panose="020B0604020202020204" pitchFamily="34" charset="0"/>
                        </a:rPr>
                        <a:t>5</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Sie haben ein Boot gebaut.</a:t>
                      </a:r>
                      <a:endParaRPr lang="ru-RU" sz="2800" b="1" dirty="0">
                        <a:latin typeface="Arial" panose="020B0604020202020204" pitchFamily="34" charset="0"/>
                        <a:cs typeface="Arial" panose="020B0604020202020204" pitchFamily="34" charset="0"/>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5"/>
                  </a:ext>
                </a:extLst>
              </a:tr>
              <a:tr h="519717">
                <a:tc>
                  <a:txBody>
                    <a:bodyPr/>
                    <a:lstStyle/>
                    <a:p>
                      <a:r>
                        <a:rPr lang="de-DE" sz="2800" b="1" dirty="0" smtClean="0">
                          <a:latin typeface="Arial" panose="020B0604020202020204" pitchFamily="34" charset="0"/>
                          <a:cs typeface="Arial" panose="020B0604020202020204" pitchFamily="34" charset="0"/>
                        </a:rPr>
                        <a:t>6</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Niklas und Mira haben gefischt.</a:t>
                      </a:r>
                      <a:endParaRPr lang="ru-RU" sz="2800" b="1" dirty="0">
                        <a:latin typeface="Arial" panose="020B0604020202020204" pitchFamily="34" charset="0"/>
                        <a:cs typeface="Arial" panose="020B0604020202020204" pitchFamily="34" charset="0"/>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6"/>
                  </a:ext>
                </a:extLst>
              </a:tr>
              <a:tr h="519717">
                <a:tc>
                  <a:txBody>
                    <a:bodyPr/>
                    <a:lstStyle/>
                    <a:p>
                      <a:r>
                        <a:rPr lang="de-DE" sz="2800" b="1" dirty="0" smtClean="0">
                          <a:latin typeface="Arial" panose="020B0604020202020204" pitchFamily="34" charset="0"/>
                          <a:cs typeface="Arial" panose="020B0604020202020204" pitchFamily="34" charset="0"/>
                        </a:rPr>
                        <a:t>7</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Die Kinder haben die Natur beobachtet.</a:t>
                      </a:r>
                      <a:endParaRPr lang="ru-RU" sz="2800" b="1" dirty="0">
                        <a:latin typeface="Arial" panose="020B0604020202020204" pitchFamily="34" charset="0"/>
                        <a:cs typeface="Arial" panose="020B0604020202020204" pitchFamily="34" charset="0"/>
                      </a:endParaRPr>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7"/>
                  </a:ext>
                </a:extLst>
              </a:tr>
            </a:tbl>
          </a:graphicData>
        </a:graphic>
      </p:graphicFrame>
      <p:sp>
        <p:nvSpPr>
          <p:cNvPr id="7" name="Прямоугольник 6"/>
          <p:cNvSpPr/>
          <p:nvPr/>
        </p:nvSpPr>
        <p:spPr>
          <a:xfrm>
            <a:off x="8274506" y="1710035"/>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p:cNvSpPr/>
          <p:nvPr/>
        </p:nvSpPr>
        <p:spPr>
          <a:xfrm>
            <a:off x="7474407" y="2510135"/>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9" name="Прямоугольник 8"/>
          <p:cNvSpPr/>
          <p:nvPr/>
        </p:nvSpPr>
        <p:spPr>
          <a:xfrm>
            <a:off x="8274506" y="3167360"/>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p:cNvSpPr/>
          <p:nvPr/>
        </p:nvSpPr>
        <p:spPr>
          <a:xfrm>
            <a:off x="7474407" y="3810297"/>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10"/>
          <p:cNvSpPr/>
          <p:nvPr/>
        </p:nvSpPr>
        <p:spPr>
          <a:xfrm>
            <a:off x="8274506" y="4163020"/>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2" name="Прямоугольник 11"/>
          <p:cNvSpPr/>
          <p:nvPr/>
        </p:nvSpPr>
        <p:spPr>
          <a:xfrm>
            <a:off x="7474407" y="4733627"/>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7474407" y="5656957"/>
            <a:ext cx="529312" cy="923330"/>
          </a:xfrm>
          <a:prstGeom prst="rect">
            <a:avLst/>
          </a:prstGeom>
          <a:noFill/>
        </p:spPr>
        <p:txBody>
          <a:bodyPr wrap="none" lIns="91440" tIns="45720" rIns="91440" bIns="45720">
            <a:spAutoFit/>
          </a:bodyPr>
          <a:lstStyle/>
          <a:p>
            <a:pPr algn="ctr"/>
            <a:r>
              <a:rPr lang="de-DE"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2010072"/>
            <a:ext cx="2300289" cy="2614613"/>
          </a:xfrm>
          <a:prstGeom prst="rect">
            <a:avLst/>
          </a:prstGeom>
        </p:spPr>
      </p:pic>
    </p:spTree>
    <p:extLst>
      <p:ext uri="{BB962C8B-B14F-4D97-AF65-F5344CB8AC3E}">
        <p14:creationId xmlns:p14="http://schemas.microsoft.com/office/powerpoint/2010/main" val="20293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04374"/>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12799"/>
            <a:ext cx="11587162" cy="5845175"/>
          </a:xfrm>
          <a:ln w="57150">
            <a:solidFill>
              <a:srgbClr val="00B0F0"/>
            </a:solidFill>
          </a:ln>
        </p:spPr>
        <p:txBody>
          <a:bodyPr>
            <a:normAutofit/>
          </a:bodyPr>
          <a:lstStyle/>
          <a:p>
            <a:pPr algn="l">
              <a:lnSpc>
                <a:spcPct val="100000"/>
              </a:lnSpc>
              <a:spcBef>
                <a:spcPts val="0"/>
              </a:spcBef>
            </a:pPr>
            <a:r>
              <a:rPr lang="de-DE" sz="2800" b="1" i="1" dirty="0" smtClean="0">
                <a:latin typeface="Arial" panose="020B0604020202020204" pitchFamily="34" charset="0"/>
                <a:cs typeface="Arial" panose="020B0604020202020204" pitchFamily="34" charset="0"/>
              </a:rPr>
              <a:t>Suchen Sie im Text die Verbformen, die zu den entsprechenden Infinitiven passen.</a:t>
            </a:r>
          </a:p>
          <a:p>
            <a:pPr lvl="0" algn="l">
              <a:lnSpc>
                <a:spcPct val="100000"/>
              </a:lnSpc>
              <a:spcBef>
                <a:spcPts val="0"/>
              </a:spcBef>
            </a:pPr>
            <a:r>
              <a:rPr lang="de-DE" sz="3200" b="1" i="1" dirty="0">
                <a:latin typeface="Arial" panose="020B0604020202020204" pitchFamily="34" charset="0"/>
                <a:cs typeface="Arial" panose="020B0604020202020204" pitchFamily="34" charset="0"/>
              </a:rPr>
              <a:t>Hier haben wir im Wasser geplanscht. Wir haben uns in der Wiese versteckt. Wir haben gespielt, gelesen und geträumt.</a:t>
            </a:r>
          </a:p>
          <a:p>
            <a:pPr algn="l">
              <a:lnSpc>
                <a:spcPct val="100000"/>
              </a:lnSpc>
              <a:spcBef>
                <a:spcPts val="0"/>
              </a:spcBef>
            </a:pPr>
            <a:endParaRPr lang="de-DE" sz="2800" b="1" i="1" dirty="0" smtClean="0">
              <a:solidFill>
                <a:srgbClr val="008000"/>
              </a:solidFill>
              <a:latin typeface="Arial" panose="020B0604020202020204" pitchFamily="34" charset="0"/>
              <a:cs typeface="Arial" panose="020B0604020202020204" pitchFamily="34" charset="0"/>
            </a:endParaRPr>
          </a:p>
        </p:txBody>
      </p:sp>
      <p:sp>
        <p:nvSpPr>
          <p:cNvPr id="3" name="Овал 2"/>
          <p:cNvSpPr/>
          <p:nvPr/>
        </p:nvSpPr>
        <p:spPr>
          <a:xfrm>
            <a:off x="10401301" y="154380"/>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prstClr val="black"/>
                </a:solidFill>
                <a:latin typeface="Arial" panose="020B0604020202020204" pitchFamily="34" charset="0"/>
                <a:cs typeface="Arial" panose="020B0604020202020204" pitchFamily="34" charset="0"/>
              </a:rPr>
              <a:t>S.10</a:t>
            </a:r>
            <a:endParaRPr lang="ru-RU" sz="2400" dirty="0">
              <a:solidFill>
                <a:prstClr val="black"/>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920050775"/>
              </p:ext>
            </p:extLst>
          </p:nvPr>
        </p:nvGraphicFramePr>
        <p:xfrm>
          <a:off x="528637" y="3258291"/>
          <a:ext cx="5229225" cy="3357564"/>
        </p:xfrm>
        <a:graphic>
          <a:graphicData uri="http://schemas.openxmlformats.org/drawingml/2006/table">
            <a:tbl>
              <a:tblPr firstRow="1" bandRow="1">
                <a:tableStyleId>{BDBED569-4797-4DF1-A0F4-6AAB3CD982D8}</a:tableStyleId>
              </a:tblPr>
              <a:tblGrid>
                <a:gridCol w="2657475">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559594">
                <a:tc>
                  <a:txBody>
                    <a:bodyPr/>
                    <a:lstStyle/>
                    <a:p>
                      <a:r>
                        <a:rPr lang="de-DE" sz="2800" i="1" dirty="0" smtClean="0">
                          <a:latin typeface="Arial" panose="020B0604020202020204" pitchFamily="34" charset="0"/>
                          <a:cs typeface="Arial" panose="020B0604020202020204" pitchFamily="34" charset="0"/>
                        </a:rPr>
                        <a:t>Infinitiv</a:t>
                      </a:r>
                      <a:endParaRPr lang="ru-RU" sz="2800" i="1" dirty="0">
                        <a:latin typeface="Arial" panose="020B0604020202020204" pitchFamily="34" charset="0"/>
                        <a:cs typeface="Arial" panose="020B0604020202020204" pitchFamily="34" charset="0"/>
                      </a:endParaRPr>
                    </a:p>
                  </a:txBody>
                  <a:tcPr/>
                </a:tc>
                <a:tc>
                  <a:txBody>
                    <a:bodyPr/>
                    <a:lstStyle/>
                    <a:p>
                      <a:r>
                        <a:rPr lang="de-DE" sz="2800" i="1" dirty="0" smtClean="0">
                          <a:latin typeface="Arial" panose="020B0604020202020204" pitchFamily="34" charset="0"/>
                          <a:cs typeface="Arial" panose="020B0604020202020204" pitchFamily="34" charset="0"/>
                        </a:rPr>
                        <a:t>Partizip</a:t>
                      </a:r>
                      <a:endParaRPr lang="ru-RU"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59594">
                <a:tc>
                  <a:txBody>
                    <a:bodyPr/>
                    <a:lstStyle/>
                    <a:p>
                      <a:r>
                        <a:rPr lang="de-DE" sz="2800" b="1" dirty="0" smtClean="0">
                          <a:latin typeface="Arial" panose="020B0604020202020204" pitchFamily="34" charset="0"/>
                          <a:cs typeface="Arial" panose="020B0604020202020204" pitchFamily="34" charset="0"/>
                        </a:rPr>
                        <a:t>planschen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59594">
                <a:tc>
                  <a:txBody>
                    <a:bodyPr/>
                    <a:lstStyle/>
                    <a:p>
                      <a:r>
                        <a:rPr lang="de-DE" sz="2800" b="1" dirty="0" smtClean="0">
                          <a:latin typeface="Arial" panose="020B0604020202020204" pitchFamily="34" charset="0"/>
                          <a:cs typeface="Arial" panose="020B0604020202020204" pitchFamily="34" charset="0"/>
                        </a:rPr>
                        <a:t> verstecken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59594">
                <a:tc>
                  <a:txBody>
                    <a:bodyPr/>
                    <a:lstStyle/>
                    <a:p>
                      <a:r>
                        <a:rPr lang="de-DE" sz="2800" b="1" dirty="0" smtClean="0">
                          <a:latin typeface="Arial" panose="020B0604020202020204" pitchFamily="34" charset="0"/>
                          <a:cs typeface="Arial" panose="020B0604020202020204" pitchFamily="34" charset="0"/>
                        </a:rPr>
                        <a:t>spielen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59594">
                <a:tc>
                  <a:txBody>
                    <a:bodyPr/>
                    <a:lstStyle/>
                    <a:p>
                      <a:r>
                        <a:rPr lang="de-DE" sz="2800" b="1" dirty="0" smtClean="0">
                          <a:latin typeface="Arial" panose="020B0604020202020204" pitchFamily="34" charset="0"/>
                          <a:cs typeface="Arial" panose="020B0604020202020204" pitchFamily="34" charset="0"/>
                        </a:rPr>
                        <a:t>lesen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59594">
                <a:tc>
                  <a:txBody>
                    <a:bodyPr/>
                    <a:lstStyle/>
                    <a:p>
                      <a:r>
                        <a:rPr lang="de-DE" sz="2800" b="1" dirty="0" smtClean="0">
                          <a:latin typeface="Arial" panose="020B0604020202020204" pitchFamily="34" charset="0"/>
                          <a:cs typeface="Arial" panose="020B0604020202020204" pitchFamily="34" charset="0"/>
                        </a:rPr>
                        <a:t>träumen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3351452" y="5480826"/>
            <a:ext cx="1524776" cy="523220"/>
          </a:xfrm>
          <a:prstGeom prst="rect">
            <a:avLst/>
          </a:prstGeom>
          <a:noFill/>
        </p:spPr>
        <p:txBody>
          <a:bodyPr wrap="none" lIns="91440" tIns="45720" rIns="91440" bIns="45720">
            <a:spAutoFit/>
          </a:bodyPr>
          <a:lstStyle/>
          <a:p>
            <a:pPr lvl="0"/>
            <a:r>
              <a:rPr lang="de-DE" sz="2800" b="1" dirty="0">
                <a:solidFill>
                  <a:prstClr val="black"/>
                </a:solidFill>
                <a:latin typeface="Arial" panose="020B0604020202020204" pitchFamily="34" charset="0"/>
                <a:cs typeface="Arial" panose="020B0604020202020204" pitchFamily="34" charset="0"/>
              </a:rPr>
              <a:t>gelesen</a:t>
            </a:r>
            <a:endParaRPr lang="ru-RU" sz="2800" b="1"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3351452" y="6073466"/>
            <a:ext cx="1723549" cy="523220"/>
          </a:xfrm>
          <a:prstGeom prst="rect">
            <a:avLst/>
          </a:prstGeom>
          <a:noFill/>
        </p:spPr>
        <p:txBody>
          <a:bodyPr wrap="none" lIns="91440" tIns="45720" rIns="91440" bIns="45720">
            <a:spAutoFit/>
          </a:bodyPr>
          <a:lstStyle/>
          <a:p>
            <a:pPr lvl="0"/>
            <a:r>
              <a:rPr lang="de-DE" sz="2800" b="1" dirty="0">
                <a:solidFill>
                  <a:prstClr val="black"/>
                </a:solidFill>
                <a:latin typeface="Arial" panose="020B0604020202020204" pitchFamily="34" charset="0"/>
                <a:cs typeface="Arial" panose="020B0604020202020204" pitchFamily="34" charset="0"/>
              </a:rPr>
              <a:t>geträumt</a:t>
            </a:r>
            <a:endParaRPr lang="ru-RU" sz="2800" b="1"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3351452" y="4865243"/>
            <a:ext cx="1544012" cy="523220"/>
          </a:xfrm>
          <a:prstGeom prst="rect">
            <a:avLst/>
          </a:prstGeom>
          <a:noFill/>
        </p:spPr>
        <p:txBody>
          <a:bodyPr wrap="none" lIns="91440" tIns="45720" rIns="91440" bIns="45720">
            <a:spAutoFit/>
          </a:bodyPr>
          <a:lstStyle/>
          <a:p>
            <a:pPr lvl="0"/>
            <a:r>
              <a:rPr lang="de-DE" sz="2800" b="1" dirty="0">
                <a:solidFill>
                  <a:prstClr val="black"/>
                </a:solidFill>
                <a:latin typeface="Arial" panose="020B0604020202020204" pitchFamily="34" charset="0"/>
                <a:cs typeface="Arial" panose="020B0604020202020204" pitchFamily="34" charset="0"/>
              </a:rPr>
              <a:t>gespielt</a:t>
            </a:r>
            <a:endParaRPr lang="ru-RU" sz="2800" b="1"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3351452" y="4325511"/>
            <a:ext cx="1766830" cy="523220"/>
          </a:xfrm>
          <a:prstGeom prst="rect">
            <a:avLst/>
          </a:prstGeom>
          <a:noFill/>
        </p:spPr>
        <p:txBody>
          <a:bodyPr wrap="none" lIns="91440" tIns="45720" rIns="91440" bIns="45720">
            <a:spAutoFit/>
          </a:bodyPr>
          <a:lstStyle/>
          <a:p>
            <a:pPr lvl="0"/>
            <a:r>
              <a:rPr lang="de-DE" sz="2800" b="1" dirty="0">
                <a:solidFill>
                  <a:prstClr val="black"/>
                </a:solidFill>
                <a:latin typeface="Arial" panose="020B0604020202020204" pitchFamily="34" charset="0"/>
                <a:cs typeface="Arial" panose="020B0604020202020204" pitchFamily="34" charset="0"/>
              </a:rPr>
              <a:t>versteckt</a:t>
            </a:r>
            <a:endParaRPr lang="ru-RU" sz="2800" b="1"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3351452" y="3840630"/>
            <a:ext cx="2084225" cy="523220"/>
          </a:xfrm>
          <a:prstGeom prst="rect">
            <a:avLst/>
          </a:prstGeom>
          <a:noFill/>
        </p:spPr>
        <p:txBody>
          <a:bodyPr wrap="none" lIns="91440" tIns="45720" rIns="91440" bIns="45720">
            <a:spAutoFit/>
          </a:bodyPr>
          <a:lstStyle/>
          <a:p>
            <a:pPr lvl="0"/>
            <a:r>
              <a:rPr lang="de-DE" sz="2800" b="1" dirty="0">
                <a:solidFill>
                  <a:prstClr val="black"/>
                </a:solidFill>
                <a:latin typeface="Arial" panose="020B0604020202020204" pitchFamily="34" charset="0"/>
                <a:cs typeface="Arial" panose="020B0604020202020204" pitchFamily="34" charset="0"/>
              </a:rPr>
              <a:t>geplanscht</a:t>
            </a:r>
            <a:endParaRPr lang="ru-RU" sz="2800" b="1" dirty="0">
              <a:solidFill>
                <a:prstClr val="black"/>
              </a:solidFill>
              <a:latin typeface="Arial" panose="020B0604020202020204" pitchFamily="34" charset="0"/>
              <a:cs typeface="Arial" panose="020B0604020202020204" pitchFamily="34" charset="0"/>
            </a:endParaRPr>
          </a:p>
        </p:txBody>
      </p:sp>
      <p:cxnSp>
        <p:nvCxnSpPr>
          <p:cNvPr id="13" name="Прямая соединительная линия 12"/>
          <p:cNvCxnSpPr/>
          <p:nvPr/>
        </p:nvCxnSpPr>
        <p:spPr>
          <a:xfrm>
            <a:off x="5479257" y="2128837"/>
            <a:ext cx="2164556"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477505" y="2628900"/>
            <a:ext cx="17573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561535" y="2628900"/>
            <a:ext cx="1571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8386763" y="2628900"/>
            <a:ext cx="13287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57225" y="3114675"/>
            <a:ext cx="14287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1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77922"/>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69257"/>
            <a:ext cx="11587162" cy="5888718"/>
          </a:xfrm>
          <a:ln w="57150">
            <a:solidFill>
              <a:srgbClr val="00B0F0"/>
            </a:solidFill>
          </a:ln>
        </p:spPr>
        <p:txBody>
          <a:bodyPr>
            <a:normAutofit/>
          </a:bodyPr>
          <a:lstStyle/>
          <a:p>
            <a:pPr algn="l">
              <a:lnSpc>
                <a:spcPct val="100000"/>
              </a:lnSpc>
              <a:spcBef>
                <a:spcPts val="0"/>
              </a:spcBef>
            </a:pPr>
            <a:r>
              <a:rPr lang="de-DE" sz="2800" b="1" i="1" dirty="0" smtClean="0">
                <a:latin typeface="Arial" panose="020B0604020202020204" pitchFamily="34" charset="0"/>
                <a:cs typeface="Arial" panose="020B0604020202020204" pitchFamily="34" charset="0"/>
              </a:rPr>
              <a:t>Suchen Sie im Text die Verbformen, die zu den entsprechenden Infinitiven passen.</a:t>
            </a:r>
          </a:p>
          <a:p>
            <a:pPr lvl="0" algn="l">
              <a:lnSpc>
                <a:spcPct val="100000"/>
              </a:lnSpc>
              <a:spcBef>
                <a:spcPts val="0"/>
              </a:spcBef>
            </a:pPr>
            <a:r>
              <a:rPr lang="de-DE" sz="3200" b="1" i="1" dirty="0">
                <a:latin typeface="Arial" panose="020B0604020202020204" pitchFamily="34" charset="0"/>
                <a:cs typeface="Arial" panose="020B0604020202020204" pitchFamily="34" charset="0"/>
              </a:rPr>
              <a:t>Wir haben uns eine Hütte </a:t>
            </a:r>
            <a:r>
              <a:rPr lang="de-DE" sz="3200" b="1" i="1" dirty="0" smtClean="0">
                <a:latin typeface="Arial" panose="020B0604020202020204" pitchFamily="34" charset="0"/>
                <a:cs typeface="Arial" panose="020B0604020202020204" pitchFamily="34" charset="0"/>
              </a:rPr>
              <a:t>gebaut</a:t>
            </a:r>
            <a:r>
              <a:rPr lang="de-DE" sz="3200" b="1" i="1" dirty="0">
                <a:latin typeface="Arial" panose="020B0604020202020204" pitchFamily="34" charset="0"/>
                <a:cs typeface="Arial" panose="020B0604020202020204" pitchFamily="34" charset="0"/>
              </a:rPr>
              <a:t>. Dazu haben wir lange </a:t>
            </a:r>
          </a:p>
          <a:p>
            <a:pPr lvl="0" algn="l">
              <a:lnSpc>
                <a:spcPct val="100000"/>
              </a:lnSpc>
              <a:spcBef>
                <a:spcPts val="0"/>
              </a:spcBef>
            </a:pPr>
            <a:r>
              <a:rPr lang="de-DE" sz="3200" b="1" i="1" dirty="0">
                <a:latin typeface="Arial" panose="020B0604020202020204" pitchFamily="34" charset="0"/>
                <a:cs typeface="Arial" panose="020B0604020202020204" pitchFamily="34" charset="0"/>
              </a:rPr>
              <a:t>Holzstäbe in die Erde gesteckt. </a:t>
            </a:r>
            <a:r>
              <a:rPr lang="de-DE" sz="3200" b="1" i="1" dirty="0" smtClean="0">
                <a:latin typeface="Arial" panose="020B0604020202020204" pitchFamily="34" charset="0"/>
                <a:cs typeface="Arial" panose="020B0604020202020204" pitchFamily="34" charset="0"/>
              </a:rPr>
              <a:t>Zwischen </a:t>
            </a:r>
            <a:r>
              <a:rPr lang="de-DE" sz="3200" b="1" i="1" dirty="0">
                <a:latin typeface="Arial" panose="020B0604020202020204" pitchFamily="34" charset="0"/>
                <a:cs typeface="Arial" panose="020B0604020202020204" pitchFamily="34" charset="0"/>
              </a:rPr>
              <a:t>die Stäbe haben </a:t>
            </a:r>
            <a:r>
              <a:rPr lang="de-DE" sz="3200" b="1" i="1" dirty="0" smtClean="0">
                <a:latin typeface="Arial" panose="020B0604020202020204" pitchFamily="34" charset="0"/>
                <a:cs typeface="Arial" panose="020B0604020202020204" pitchFamily="34" charset="0"/>
              </a:rPr>
              <a:t>wir </a:t>
            </a:r>
            <a:r>
              <a:rPr lang="de-DE" sz="3200" b="1" i="1" dirty="0">
                <a:latin typeface="Arial" panose="020B0604020202020204" pitchFamily="34" charset="0"/>
                <a:cs typeface="Arial" panose="020B0604020202020204" pitchFamily="34" charset="0"/>
              </a:rPr>
              <a:t>bunte Tücher gehängt</a:t>
            </a:r>
            <a:r>
              <a:rPr lang="de-DE" sz="3200" b="1" i="1" dirty="0" smtClean="0">
                <a:latin typeface="Arial" panose="020B0604020202020204" pitchFamily="34" charset="0"/>
                <a:cs typeface="Arial" panose="020B0604020202020204" pitchFamily="34" charset="0"/>
              </a:rPr>
              <a:t>.</a:t>
            </a:r>
            <a:r>
              <a:rPr lang="de-DE" sz="3200" b="1" i="1" dirty="0">
                <a:latin typeface="Arial" panose="020B0604020202020204" pitchFamily="34" charset="0"/>
                <a:cs typeface="Arial" panose="020B0604020202020204" pitchFamily="34" charset="0"/>
              </a:rPr>
              <a:t> </a:t>
            </a:r>
            <a:endParaRPr lang="de-DE" sz="2800" b="1" i="1" dirty="0" smtClean="0">
              <a:latin typeface="Arial" panose="020B0604020202020204" pitchFamily="34" charset="0"/>
              <a:cs typeface="Arial" panose="020B0604020202020204" pitchFamily="34" charset="0"/>
            </a:endParaRPr>
          </a:p>
        </p:txBody>
      </p:sp>
      <p:sp>
        <p:nvSpPr>
          <p:cNvPr id="3" name="Овал 2"/>
          <p:cNvSpPr/>
          <p:nvPr/>
        </p:nvSpPr>
        <p:spPr>
          <a:xfrm>
            <a:off x="10401301" y="50007"/>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latin typeface="Arial" panose="020B0604020202020204" pitchFamily="34" charset="0"/>
                <a:cs typeface="Arial" panose="020B0604020202020204" pitchFamily="34" charset="0"/>
              </a:rPr>
              <a:t>S.10</a:t>
            </a:r>
            <a:endParaRPr lang="ru-RU" sz="2400" dirty="0">
              <a:solidFill>
                <a:prstClr val="black"/>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86804868"/>
              </p:ext>
            </p:extLst>
          </p:nvPr>
        </p:nvGraphicFramePr>
        <p:xfrm>
          <a:off x="5772150" y="3686175"/>
          <a:ext cx="5229225" cy="2238376"/>
        </p:xfrm>
        <a:graphic>
          <a:graphicData uri="http://schemas.openxmlformats.org/drawingml/2006/table">
            <a:tbl>
              <a:tblPr firstRow="1" bandRow="1">
                <a:tableStyleId>{BDBED569-4797-4DF1-A0F4-6AAB3CD982D8}</a:tableStyleId>
              </a:tblPr>
              <a:tblGrid>
                <a:gridCol w="2657475">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559594">
                <a:tc>
                  <a:txBody>
                    <a:bodyPr/>
                    <a:lstStyle/>
                    <a:p>
                      <a:r>
                        <a:rPr lang="de-DE" sz="2800" i="1" dirty="0" smtClean="0">
                          <a:latin typeface="Arial" panose="020B0604020202020204" pitchFamily="34" charset="0"/>
                          <a:cs typeface="Arial" panose="020B0604020202020204" pitchFamily="34" charset="0"/>
                        </a:rPr>
                        <a:t>Infinitiv</a:t>
                      </a:r>
                      <a:endParaRPr lang="ru-RU" sz="2800" i="1" dirty="0">
                        <a:latin typeface="Arial" panose="020B0604020202020204" pitchFamily="34" charset="0"/>
                        <a:cs typeface="Arial" panose="020B0604020202020204" pitchFamily="34" charset="0"/>
                      </a:endParaRPr>
                    </a:p>
                  </a:txBody>
                  <a:tcPr/>
                </a:tc>
                <a:tc>
                  <a:txBody>
                    <a:bodyPr/>
                    <a:lstStyle/>
                    <a:p>
                      <a:r>
                        <a:rPr lang="de-DE" sz="2800" i="1" dirty="0" smtClean="0">
                          <a:latin typeface="Arial" panose="020B0604020202020204" pitchFamily="34" charset="0"/>
                          <a:cs typeface="Arial" panose="020B0604020202020204" pitchFamily="34" charset="0"/>
                        </a:rPr>
                        <a:t>Partizip</a:t>
                      </a:r>
                      <a:endParaRPr lang="ru-RU"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59594">
                <a:tc>
                  <a:txBody>
                    <a:bodyPr/>
                    <a:lstStyle/>
                    <a:p>
                      <a:r>
                        <a:rPr lang="de-DE" sz="2800" b="1" dirty="0" smtClean="0">
                          <a:latin typeface="Arial" panose="020B0604020202020204" pitchFamily="34" charset="0"/>
                          <a:cs typeface="Arial" panose="020B0604020202020204" pitchFamily="34" charset="0"/>
                        </a:rPr>
                        <a:t>bauen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59594">
                <a:tc>
                  <a:txBody>
                    <a:bodyPr/>
                    <a:lstStyle/>
                    <a:p>
                      <a:r>
                        <a:rPr lang="de-DE" sz="2800" b="1" dirty="0" smtClean="0">
                          <a:latin typeface="Arial" panose="020B0604020202020204" pitchFamily="34" charset="0"/>
                          <a:cs typeface="Arial" panose="020B0604020202020204" pitchFamily="34" charset="0"/>
                        </a:rPr>
                        <a:t> stecken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59594">
                <a:tc>
                  <a:txBody>
                    <a:bodyPr/>
                    <a:lstStyle/>
                    <a:p>
                      <a:r>
                        <a:rPr lang="de-DE" sz="2800" b="1" dirty="0" smtClean="0">
                          <a:latin typeface="Arial" panose="020B0604020202020204" pitchFamily="34" charset="0"/>
                          <a:cs typeface="Arial" panose="020B0604020202020204" pitchFamily="34" charset="0"/>
                        </a:rPr>
                        <a:t>hängen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7" name="Прямоугольник 6"/>
          <p:cNvSpPr/>
          <p:nvPr/>
        </p:nvSpPr>
        <p:spPr>
          <a:xfrm>
            <a:off x="8652114" y="5379005"/>
            <a:ext cx="1584088"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gehängt</a:t>
            </a:r>
            <a:endParaRPr lang="ru-RU" sz="2800" b="1"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8652114" y="4865637"/>
            <a:ext cx="1646605"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gesteckt</a:t>
            </a:r>
            <a:endParaRPr lang="ru-RU" sz="2800" b="1"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8652114" y="4209395"/>
            <a:ext cx="1364476"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gebaut</a:t>
            </a:r>
            <a:endParaRPr lang="ru-RU" sz="2800" b="1" dirty="0">
              <a:solidFill>
                <a:prstClr val="black"/>
              </a:solidFill>
              <a:latin typeface="Arial" panose="020B0604020202020204" pitchFamily="34" charset="0"/>
              <a:cs typeface="Arial" panose="020B0604020202020204" pitchFamily="34" charset="0"/>
            </a:endParaRPr>
          </a:p>
        </p:txBody>
      </p:sp>
      <p:cxnSp>
        <p:nvCxnSpPr>
          <p:cNvPr id="13" name="Прямая соединительная линия 12"/>
          <p:cNvCxnSpPr/>
          <p:nvPr/>
        </p:nvCxnSpPr>
        <p:spPr>
          <a:xfrm flipV="1">
            <a:off x="5479257" y="2114550"/>
            <a:ext cx="1264443" cy="142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600576" y="2628900"/>
            <a:ext cx="17573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3886201" y="3114675"/>
            <a:ext cx="1593056" cy="142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730469" y="3257548"/>
            <a:ext cx="3352701" cy="3294880"/>
          </a:xfrm>
          <a:prstGeom prst="rect">
            <a:avLst/>
          </a:prstGeom>
        </p:spPr>
      </p:pic>
    </p:spTree>
    <p:extLst>
      <p:ext uri="{BB962C8B-B14F-4D97-AF65-F5344CB8AC3E}">
        <p14:creationId xmlns:p14="http://schemas.microsoft.com/office/powerpoint/2010/main" val="30741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88503"/>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12799"/>
            <a:ext cx="11587162" cy="5845175"/>
          </a:xfrm>
          <a:ln w="57150">
            <a:solidFill>
              <a:srgbClr val="00B0F0"/>
            </a:solidFill>
          </a:ln>
        </p:spPr>
        <p:txBody>
          <a:bodyPr>
            <a:normAutofit/>
          </a:bodyPr>
          <a:lstStyle/>
          <a:p>
            <a:pPr algn="l">
              <a:lnSpc>
                <a:spcPct val="100000"/>
              </a:lnSpc>
              <a:spcBef>
                <a:spcPts val="0"/>
              </a:spcBef>
            </a:pPr>
            <a:r>
              <a:rPr lang="de-DE" sz="2800" b="1" i="1" dirty="0" smtClean="0">
                <a:latin typeface="Arial" panose="020B0604020202020204" pitchFamily="34" charset="0"/>
                <a:cs typeface="Arial" panose="020B0604020202020204" pitchFamily="34" charset="0"/>
              </a:rPr>
              <a:t>Suchen Sie im Text die Verbformen, die zu den entsprechenden Infinitiven passen.</a:t>
            </a:r>
          </a:p>
          <a:p>
            <a:pPr lvl="0" algn="l">
              <a:lnSpc>
                <a:spcPct val="100000"/>
              </a:lnSpc>
              <a:spcBef>
                <a:spcPts val="0"/>
              </a:spcBef>
            </a:pPr>
            <a:r>
              <a:rPr lang="de-DE" sz="3200" b="1" i="1" dirty="0">
                <a:latin typeface="Arial" panose="020B0604020202020204" pitchFamily="34" charset="0"/>
                <a:cs typeface="Arial" panose="020B0604020202020204" pitchFamily="34" charset="0"/>
              </a:rPr>
              <a:t>Niklas hat sehr gern mit einem Netz </a:t>
            </a:r>
            <a:r>
              <a:rPr lang="de-DE" sz="3200" b="1" i="1" dirty="0" smtClean="0">
                <a:latin typeface="Arial" panose="020B0604020202020204" pitchFamily="34" charset="0"/>
                <a:cs typeface="Arial" panose="020B0604020202020204" pitchFamily="34" charset="0"/>
              </a:rPr>
              <a:t>kleine </a:t>
            </a:r>
            <a:r>
              <a:rPr lang="de-DE" sz="3200" b="1" i="1" dirty="0">
                <a:latin typeface="Arial" panose="020B0604020202020204" pitchFamily="34" charset="0"/>
                <a:cs typeface="Arial" panose="020B0604020202020204" pitchFamily="34" charset="0"/>
              </a:rPr>
              <a:t>Tiere aus dem Wasser gefischt. Mira </a:t>
            </a:r>
            <a:r>
              <a:rPr lang="de-DE" sz="3200" b="1" i="1" dirty="0" smtClean="0">
                <a:latin typeface="Arial" panose="020B0604020202020204" pitchFamily="34" charset="0"/>
                <a:cs typeface="Arial" panose="020B0604020202020204" pitchFamily="34" charset="0"/>
              </a:rPr>
              <a:t>hat ihm </a:t>
            </a:r>
            <a:r>
              <a:rPr lang="de-DE" sz="3200" b="1" i="1" dirty="0">
                <a:latin typeface="Arial" panose="020B0604020202020204" pitchFamily="34" charset="0"/>
                <a:cs typeface="Arial" panose="020B0604020202020204" pitchFamily="34" charset="0"/>
              </a:rPr>
              <a:t>dabei geholfen. Wir haben diese </a:t>
            </a:r>
            <a:r>
              <a:rPr lang="de-DE" sz="3200" b="1" i="1" dirty="0" smtClean="0">
                <a:latin typeface="Arial" panose="020B0604020202020204" pitchFamily="34" charset="0"/>
                <a:cs typeface="Arial" panose="020B0604020202020204" pitchFamily="34" charset="0"/>
              </a:rPr>
              <a:t>Tiere </a:t>
            </a:r>
            <a:r>
              <a:rPr lang="de-DE" sz="3200" b="1" i="1" dirty="0">
                <a:latin typeface="Arial" panose="020B0604020202020204" pitchFamily="34" charset="0"/>
                <a:cs typeface="Arial" panose="020B0604020202020204" pitchFamily="34" charset="0"/>
              </a:rPr>
              <a:t>in einem Eimer mit Wasser beobachtet.</a:t>
            </a:r>
          </a:p>
          <a:p>
            <a:pPr lvl="0" algn="l">
              <a:lnSpc>
                <a:spcPct val="100000"/>
              </a:lnSpc>
              <a:spcBef>
                <a:spcPts val="0"/>
              </a:spcBef>
            </a:pPr>
            <a:r>
              <a:rPr lang="de-DE" sz="3200" b="1" i="1" dirty="0">
                <a:latin typeface="Arial" panose="020B0604020202020204" pitchFamily="34" charset="0"/>
                <a:cs typeface="Arial" panose="020B0604020202020204" pitchFamily="34" charset="0"/>
              </a:rPr>
              <a:t> Nach einer Weile haben wir sie </a:t>
            </a:r>
            <a:r>
              <a:rPr lang="de-DE" sz="3200" b="1" i="1" dirty="0" smtClean="0">
                <a:latin typeface="Arial" panose="020B0604020202020204" pitchFamily="34" charset="0"/>
                <a:cs typeface="Arial" panose="020B0604020202020204" pitchFamily="34" charset="0"/>
              </a:rPr>
              <a:t>zurück in </a:t>
            </a:r>
            <a:r>
              <a:rPr lang="de-DE" sz="3200" b="1" i="1" dirty="0">
                <a:latin typeface="Arial" panose="020B0604020202020204" pitchFamily="34" charset="0"/>
                <a:cs typeface="Arial" panose="020B0604020202020204" pitchFamily="34" charset="0"/>
              </a:rPr>
              <a:t>den Bach gegossen.</a:t>
            </a:r>
          </a:p>
          <a:p>
            <a:pPr algn="l">
              <a:lnSpc>
                <a:spcPct val="100000"/>
              </a:lnSpc>
              <a:spcBef>
                <a:spcPts val="0"/>
              </a:spcBef>
            </a:pPr>
            <a:endParaRPr lang="de-DE" sz="2800" b="1" i="1" dirty="0" smtClean="0">
              <a:solidFill>
                <a:srgbClr val="008000"/>
              </a:solidFill>
              <a:latin typeface="Arial" panose="020B0604020202020204" pitchFamily="34" charset="0"/>
              <a:cs typeface="Arial" panose="020B0604020202020204" pitchFamily="34" charset="0"/>
            </a:endParaRPr>
          </a:p>
        </p:txBody>
      </p:sp>
      <p:sp>
        <p:nvSpPr>
          <p:cNvPr id="3" name="Овал 2"/>
          <p:cNvSpPr/>
          <p:nvPr/>
        </p:nvSpPr>
        <p:spPr>
          <a:xfrm>
            <a:off x="10401301" y="166409"/>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latin typeface="Arial" panose="020B0604020202020204" pitchFamily="34" charset="0"/>
                <a:cs typeface="Arial" panose="020B0604020202020204" pitchFamily="34" charset="0"/>
              </a:rPr>
              <a:t>S.10</a:t>
            </a:r>
            <a:endParaRPr lang="ru-RU" sz="2400" dirty="0">
              <a:solidFill>
                <a:prstClr val="black"/>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4348177"/>
              </p:ext>
            </p:extLst>
          </p:nvPr>
        </p:nvGraphicFramePr>
        <p:xfrm>
          <a:off x="6136482" y="3718410"/>
          <a:ext cx="5229225" cy="2797970"/>
        </p:xfrm>
        <a:graphic>
          <a:graphicData uri="http://schemas.openxmlformats.org/drawingml/2006/table">
            <a:tbl>
              <a:tblPr firstRow="1" bandRow="1">
                <a:tableStyleId>{BDBED569-4797-4DF1-A0F4-6AAB3CD982D8}</a:tableStyleId>
              </a:tblPr>
              <a:tblGrid>
                <a:gridCol w="2657475">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559594">
                <a:tc>
                  <a:txBody>
                    <a:bodyPr/>
                    <a:lstStyle/>
                    <a:p>
                      <a:r>
                        <a:rPr lang="de-DE" sz="2800" i="1" dirty="0" smtClean="0">
                          <a:latin typeface="Arial" panose="020B0604020202020204" pitchFamily="34" charset="0"/>
                          <a:cs typeface="Arial" panose="020B0604020202020204" pitchFamily="34" charset="0"/>
                        </a:rPr>
                        <a:t>Infinitiv</a:t>
                      </a:r>
                      <a:endParaRPr lang="ru-RU" sz="2800" i="1" dirty="0">
                        <a:latin typeface="Arial" panose="020B0604020202020204" pitchFamily="34" charset="0"/>
                        <a:cs typeface="Arial" panose="020B0604020202020204" pitchFamily="34" charset="0"/>
                      </a:endParaRPr>
                    </a:p>
                  </a:txBody>
                  <a:tcPr/>
                </a:tc>
                <a:tc>
                  <a:txBody>
                    <a:bodyPr/>
                    <a:lstStyle/>
                    <a:p>
                      <a:r>
                        <a:rPr lang="de-DE" sz="2800" i="1" dirty="0" smtClean="0">
                          <a:latin typeface="Arial" panose="020B0604020202020204" pitchFamily="34" charset="0"/>
                          <a:cs typeface="Arial" panose="020B0604020202020204" pitchFamily="34" charset="0"/>
                        </a:rPr>
                        <a:t>Partizip</a:t>
                      </a:r>
                      <a:endParaRPr lang="ru-RU"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59594">
                <a:tc>
                  <a:txBody>
                    <a:bodyPr/>
                    <a:lstStyle/>
                    <a:p>
                      <a:r>
                        <a:rPr lang="de-DE" sz="2800" b="1" dirty="0" smtClean="0">
                          <a:latin typeface="Arial" panose="020B0604020202020204" pitchFamily="34" charset="0"/>
                          <a:cs typeface="Arial" panose="020B0604020202020204" pitchFamily="34" charset="0"/>
                        </a:rPr>
                        <a:t>fischen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59594">
                <a:tc>
                  <a:txBody>
                    <a:bodyPr/>
                    <a:lstStyle/>
                    <a:p>
                      <a:r>
                        <a:rPr lang="de-DE" sz="2800" b="1" dirty="0" smtClean="0">
                          <a:latin typeface="Arial" panose="020B0604020202020204" pitchFamily="34" charset="0"/>
                          <a:cs typeface="Arial" panose="020B0604020202020204" pitchFamily="34" charset="0"/>
                        </a:rPr>
                        <a:t> helfen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59594">
                <a:tc>
                  <a:txBody>
                    <a:bodyPr/>
                    <a:lstStyle/>
                    <a:p>
                      <a:r>
                        <a:rPr lang="de-DE" sz="2800" b="1" dirty="0" smtClean="0">
                          <a:latin typeface="Arial" panose="020B0604020202020204" pitchFamily="34" charset="0"/>
                          <a:cs typeface="Arial" panose="020B0604020202020204" pitchFamily="34" charset="0"/>
                        </a:rPr>
                        <a:t>beobachten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59594">
                <a:tc>
                  <a:txBody>
                    <a:bodyPr/>
                    <a:lstStyle/>
                    <a:p>
                      <a:r>
                        <a:rPr lang="de-DE" sz="2800" b="1" dirty="0" smtClean="0">
                          <a:latin typeface="Arial" panose="020B0604020202020204" pitchFamily="34" charset="0"/>
                          <a:cs typeface="Arial" panose="020B0604020202020204" pitchFamily="34" charset="0"/>
                        </a:rPr>
                        <a:t>gießen</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7" name="Прямоугольник 6"/>
          <p:cNvSpPr/>
          <p:nvPr/>
        </p:nvSpPr>
        <p:spPr>
          <a:xfrm>
            <a:off x="8890989" y="5932287"/>
            <a:ext cx="1864613"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gegossen</a:t>
            </a:r>
            <a:endParaRPr lang="ru-RU" sz="2800" b="1"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8836449" y="5379005"/>
            <a:ext cx="2105063"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beobachtet</a:t>
            </a:r>
            <a:endParaRPr lang="ru-RU" sz="2800" b="1"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8873763" y="4855785"/>
            <a:ext cx="1683474"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geholfen</a:t>
            </a:r>
            <a:endParaRPr lang="ru-RU" sz="2800" b="1"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8836449" y="4209395"/>
            <a:ext cx="1564852" cy="523220"/>
          </a:xfrm>
          <a:prstGeom prst="rect">
            <a:avLst/>
          </a:prstGeom>
          <a:noFill/>
        </p:spPr>
        <p:txBody>
          <a:bodyPr wrap="none" lIns="91440" tIns="45720" rIns="91440" bIns="45720">
            <a:spAutoFit/>
          </a:bodyPr>
          <a:lstStyle/>
          <a:p>
            <a:r>
              <a:rPr lang="de-DE" sz="2800" b="1" dirty="0" smtClean="0">
                <a:solidFill>
                  <a:prstClr val="black"/>
                </a:solidFill>
                <a:latin typeface="Arial" panose="020B0604020202020204" pitchFamily="34" charset="0"/>
                <a:cs typeface="Arial" panose="020B0604020202020204" pitchFamily="34" charset="0"/>
              </a:rPr>
              <a:t>gefischt</a:t>
            </a:r>
            <a:endParaRPr lang="ru-RU" sz="2800" b="1" dirty="0">
              <a:solidFill>
                <a:prstClr val="black"/>
              </a:solidFill>
              <a:latin typeface="Arial" panose="020B0604020202020204" pitchFamily="34" charset="0"/>
              <a:cs typeface="Arial" panose="020B0604020202020204" pitchFamily="34" charset="0"/>
            </a:endParaRPr>
          </a:p>
        </p:txBody>
      </p:sp>
      <p:cxnSp>
        <p:nvCxnSpPr>
          <p:cNvPr id="17" name="Прямая соединительная линия 16"/>
          <p:cNvCxnSpPr/>
          <p:nvPr/>
        </p:nvCxnSpPr>
        <p:spPr>
          <a:xfrm>
            <a:off x="1934580" y="2614612"/>
            <a:ext cx="17573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438430" y="2614612"/>
            <a:ext cx="1571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7975997" y="3114675"/>
            <a:ext cx="20681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505830" y="4043363"/>
            <a:ext cx="1765883" cy="142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820739" y="4694136"/>
            <a:ext cx="2536824" cy="1770241"/>
          </a:xfrm>
          <a:prstGeom prst="rect">
            <a:avLst/>
          </a:prstGeom>
        </p:spPr>
      </p:pic>
    </p:spTree>
    <p:extLst>
      <p:ext uri="{BB962C8B-B14F-4D97-AF65-F5344CB8AC3E}">
        <p14:creationId xmlns:p14="http://schemas.microsoft.com/office/powerpoint/2010/main" val="24322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313" y="217715"/>
            <a:ext cx="11787187" cy="600075"/>
          </a:xfrm>
          <a:solidFill>
            <a:srgbClr val="00B0F0"/>
          </a:solidFill>
        </p:spPr>
        <p:txBody>
          <a:bodyPr>
            <a:normAutofit fontScale="90000"/>
          </a:bodyPr>
          <a:lstStyle/>
          <a:p>
            <a:r>
              <a:rPr lang="de-DE" sz="4000" b="1" dirty="0" smtClean="0">
                <a:latin typeface="Arial" panose="020B0604020202020204" pitchFamily="34" charset="0"/>
                <a:cs typeface="Arial" panose="020B0604020202020204" pitchFamily="34" charset="0"/>
              </a:rPr>
              <a:t>Grammatik. Verben im Perfekt</a:t>
            </a:r>
            <a:endParaRPr lang="ru-RU" sz="40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214313" y="972457"/>
            <a:ext cx="11787187" cy="5631543"/>
          </a:xfrm>
          <a:ln w="57150">
            <a:solidFill>
              <a:srgbClr val="00B0F0"/>
            </a:solidFill>
          </a:ln>
        </p:spPr>
        <p:txBody>
          <a:bodyPr>
            <a:normAutofit/>
          </a:bodyPr>
          <a:lstStyle/>
          <a:p>
            <a:pPr algn="l"/>
            <a:r>
              <a:rPr lang="de-DE" sz="3600" dirty="0" smtClean="0">
                <a:latin typeface="Arial" panose="020B0604020202020204" pitchFamily="34" charset="0"/>
                <a:cs typeface="Arial" panose="020B0604020202020204" pitchFamily="34" charset="0"/>
              </a:rPr>
              <a:t>Das </a:t>
            </a:r>
            <a:r>
              <a:rPr lang="de-DE" sz="3600" u="sng" dirty="0" smtClean="0">
                <a:latin typeface="Arial" panose="020B0604020202020204" pitchFamily="34" charset="0"/>
                <a:cs typeface="Arial" panose="020B0604020202020204" pitchFamily="34" charset="0"/>
              </a:rPr>
              <a:t>Perfekt</a:t>
            </a:r>
            <a:r>
              <a:rPr lang="de-DE" sz="3600" dirty="0" smtClean="0">
                <a:latin typeface="Arial" panose="020B0604020202020204" pitchFamily="34" charset="0"/>
                <a:cs typeface="Arial" panose="020B0604020202020204" pitchFamily="34" charset="0"/>
              </a:rPr>
              <a:t> bezeichnet eine Handlung in der Vergangenheit. Wir gebrauchen es hauptsächlich im Gespräch.</a:t>
            </a:r>
          </a:p>
          <a:p>
            <a:pPr algn="l"/>
            <a:r>
              <a:rPr lang="de-DE" sz="3600" dirty="0" smtClean="0">
                <a:latin typeface="Arial" panose="020B0604020202020204" pitchFamily="34" charset="0"/>
                <a:cs typeface="Arial" panose="020B0604020202020204" pitchFamily="34" charset="0"/>
              </a:rPr>
              <a:t>Wir bilden das </a:t>
            </a:r>
            <a:r>
              <a:rPr lang="de-DE" sz="3600" u="sng" dirty="0" smtClean="0">
                <a:latin typeface="Arial" panose="020B0604020202020204" pitchFamily="34" charset="0"/>
                <a:cs typeface="Arial" panose="020B0604020202020204" pitchFamily="34" charset="0"/>
              </a:rPr>
              <a:t>Perfekt</a:t>
            </a:r>
            <a:r>
              <a:rPr lang="de-DE" sz="3600" dirty="0" smtClean="0">
                <a:latin typeface="Arial" panose="020B0604020202020204" pitchFamily="34" charset="0"/>
                <a:cs typeface="Arial" panose="020B0604020202020204" pitchFamily="34" charset="0"/>
              </a:rPr>
              <a:t> mit den Hilfsverben </a:t>
            </a:r>
            <a:r>
              <a:rPr lang="de-DE" sz="3600" dirty="0" smtClean="0">
                <a:solidFill>
                  <a:srgbClr val="C00000"/>
                </a:solidFill>
                <a:latin typeface="Arial" panose="020B0604020202020204" pitchFamily="34" charset="0"/>
                <a:cs typeface="Arial" panose="020B0604020202020204" pitchFamily="34" charset="0"/>
              </a:rPr>
              <a:t>haben </a:t>
            </a:r>
            <a:r>
              <a:rPr lang="de-DE" sz="3600" dirty="0" smtClean="0">
                <a:latin typeface="Arial" panose="020B0604020202020204" pitchFamily="34" charset="0"/>
                <a:cs typeface="Arial" panose="020B0604020202020204" pitchFamily="34" charset="0"/>
              </a:rPr>
              <a:t>oder </a:t>
            </a:r>
            <a:r>
              <a:rPr lang="de-DE" sz="3600" dirty="0" smtClean="0">
                <a:solidFill>
                  <a:srgbClr val="C00000"/>
                </a:solidFill>
                <a:latin typeface="Arial" panose="020B0604020202020204" pitchFamily="34" charset="0"/>
                <a:cs typeface="Arial" panose="020B0604020202020204" pitchFamily="34" charset="0"/>
              </a:rPr>
              <a:t>sein</a:t>
            </a:r>
            <a:r>
              <a:rPr lang="de-DE" sz="3600" dirty="0" smtClean="0">
                <a:latin typeface="Arial" panose="020B0604020202020204" pitchFamily="34" charset="0"/>
                <a:cs typeface="Arial" panose="020B0604020202020204" pitchFamily="34" charset="0"/>
              </a:rPr>
              <a:t> im Präsens und dem </a:t>
            </a:r>
            <a:r>
              <a:rPr lang="de-DE" sz="3600" dirty="0" smtClean="0">
                <a:solidFill>
                  <a:srgbClr val="C00000"/>
                </a:solidFill>
                <a:latin typeface="Arial" panose="020B0604020202020204" pitchFamily="34" charset="0"/>
                <a:cs typeface="Arial" panose="020B0604020202020204" pitchFamily="34" charset="0"/>
              </a:rPr>
              <a:t>Partizip </a:t>
            </a:r>
            <a:r>
              <a:rPr lang="en-US" sz="3600" dirty="0" smtClean="0">
                <a:solidFill>
                  <a:srgbClr val="C00000"/>
                </a:solidFill>
                <a:latin typeface="Arial" panose="020B0604020202020204" pitchFamily="34" charset="0"/>
                <a:cs typeface="Arial" panose="020B0604020202020204" pitchFamily="34" charset="0"/>
              </a:rPr>
              <a:t>II</a:t>
            </a:r>
            <a:r>
              <a:rPr lang="de-DE" sz="3600" dirty="0" smtClean="0">
                <a:solidFill>
                  <a:srgbClr val="C00000"/>
                </a:solidFill>
                <a:latin typeface="Arial" panose="020B0604020202020204" pitchFamily="34" charset="0"/>
                <a:cs typeface="Arial" panose="020B0604020202020204" pitchFamily="34" charset="0"/>
              </a:rPr>
              <a:t> </a:t>
            </a:r>
            <a:r>
              <a:rPr lang="de-DE" sz="3600" dirty="0" smtClean="0">
                <a:latin typeface="Arial" panose="020B0604020202020204" pitchFamily="34" charset="0"/>
                <a:cs typeface="Arial" panose="020B0604020202020204" pitchFamily="34" charset="0"/>
              </a:rPr>
              <a:t>des Hauptverbs.</a:t>
            </a:r>
          </a:p>
          <a:p>
            <a:r>
              <a:rPr lang="de-DE" sz="3600" u="sng" dirty="0" smtClean="0">
                <a:solidFill>
                  <a:srgbClr val="C00000"/>
                </a:solidFill>
                <a:latin typeface="Arial" panose="020B0604020202020204" pitchFamily="34" charset="0"/>
                <a:cs typeface="Arial" panose="020B0604020202020204" pitchFamily="34" charset="0"/>
              </a:rPr>
              <a:t>haben/ sein </a:t>
            </a:r>
            <a:r>
              <a:rPr lang="de-DE" sz="3600" dirty="0" smtClean="0">
                <a:latin typeface="Arial" panose="020B0604020202020204" pitchFamily="34" charset="0"/>
                <a:cs typeface="Arial" panose="020B0604020202020204" pitchFamily="34" charset="0"/>
              </a:rPr>
              <a:t>(im Präsens) + </a:t>
            </a:r>
            <a:r>
              <a:rPr lang="de-DE" sz="3600" u="sng" dirty="0" smtClean="0">
                <a:solidFill>
                  <a:srgbClr val="C00000"/>
                </a:solidFill>
                <a:latin typeface="Arial" panose="020B0604020202020204" pitchFamily="34" charset="0"/>
                <a:cs typeface="Arial" panose="020B0604020202020204" pitchFamily="34" charset="0"/>
              </a:rPr>
              <a:t>Partizip II </a:t>
            </a:r>
            <a:r>
              <a:rPr lang="de-DE" sz="3600" dirty="0" smtClean="0">
                <a:latin typeface="Arial" panose="020B0604020202020204" pitchFamily="34" charset="0"/>
                <a:cs typeface="Arial" panose="020B0604020202020204" pitchFamily="34" charset="0"/>
              </a:rPr>
              <a:t>des Verbes</a:t>
            </a:r>
          </a:p>
          <a:p>
            <a:pPr algn="l"/>
            <a:endParaRPr lang="de-DE" sz="3600" dirty="0" smtClean="0">
              <a:latin typeface="Arial" panose="020B0604020202020204" pitchFamily="34" charset="0"/>
              <a:cs typeface="Arial" panose="020B0604020202020204" pitchFamily="34" charset="0"/>
            </a:endParaRPr>
          </a:p>
          <a:p>
            <a:pPr algn="l"/>
            <a:endParaRPr lang="de-DE" sz="3600" dirty="0" smtClean="0">
              <a:latin typeface="Arial" panose="020B0604020202020204" pitchFamily="34" charset="0"/>
              <a:cs typeface="Arial" panose="020B0604020202020204" pitchFamily="34" charset="0"/>
            </a:endParaRPr>
          </a:p>
          <a:p>
            <a:r>
              <a:rPr lang="de-DE" sz="4000" dirty="0" smtClean="0">
                <a:latin typeface="Arial" panose="020B0604020202020204" pitchFamily="34" charset="0"/>
                <a:cs typeface="Arial" panose="020B0604020202020204" pitchFamily="34" charset="0"/>
              </a:rPr>
              <a:t>Wir </a:t>
            </a:r>
            <a:r>
              <a:rPr lang="de-DE" sz="4000" dirty="0" smtClean="0">
                <a:solidFill>
                  <a:srgbClr val="C00000"/>
                </a:solidFill>
                <a:latin typeface="Arial" panose="020B0604020202020204" pitchFamily="34" charset="0"/>
                <a:cs typeface="Arial" panose="020B0604020202020204" pitchFamily="34" charset="0"/>
              </a:rPr>
              <a:t>haben </a:t>
            </a:r>
            <a:r>
              <a:rPr lang="de-DE" sz="4000" dirty="0" smtClean="0">
                <a:latin typeface="Arial" panose="020B0604020202020204" pitchFamily="34" charset="0"/>
                <a:cs typeface="Arial" panose="020B0604020202020204" pitchFamily="34" charset="0"/>
              </a:rPr>
              <a:t>im Hof </a:t>
            </a:r>
            <a:r>
              <a:rPr lang="de-DE" sz="4000" dirty="0" smtClean="0">
                <a:solidFill>
                  <a:srgbClr val="C00000"/>
                </a:solidFill>
                <a:latin typeface="Arial" panose="020B0604020202020204" pitchFamily="34" charset="0"/>
                <a:cs typeface="Arial" panose="020B0604020202020204" pitchFamily="34" charset="0"/>
              </a:rPr>
              <a:t>gespielt</a:t>
            </a:r>
            <a:r>
              <a:rPr lang="de-DE" sz="4000" dirty="0" smtClean="0">
                <a:latin typeface="Arial" panose="020B0604020202020204" pitchFamily="34" charset="0"/>
                <a:cs typeface="Arial" panose="020B0604020202020204" pitchFamily="34" charset="0"/>
              </a:rPr>
              <a:t>.</a:t>
            </a:r>
          </a:p>
        </p:txBody>
      </p:sp>
      <p:sp>
        <p:nvSpPr>
          <p:cNvPr id="6" name="Овал 5"/>
          <p:cNvSpPr/>
          <p:nvPr/>
        </p:nvSpPr>
        <p:spPr>
          <a:xfrm>
            <a:off x="3914776" y="4412002"/>
            <a:ext cx="1671638" cy="110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Arial" panose="020B0604020202020204" pitchFamily="34" charset="0"/>
                <a:cs typeface="Arial" panose="020B0604020202020204" pitchFamily="34" charset="0"/>
              </a:rPr>
              <a:t>Position 2</a:t>
            </a:r>
            <a:endParaRPr lang="ru-RU" sz="2000" dirty="0">
              <a:solidFill>
                <a:schemeClr val="tx1"/>
              </a:solidFill>
              <a:latin typeface="Arial" panose="020B0604020202020204" pitchFamily="34" charset="0"/>
              <a:cs typeface="Arial" panose="020B0604020202020204" pitchFamily="34" charset="0"/>
            </a:endParaRPr>
          </a:p>
        </p:txBody>
      </p:sp>
      <p:sp>
        <p:nvSpPr>
          <p:cNvPr id="7" name="Овал 6"/>
          <p:cNvSpPr/>
          <p:nvPr/>
        </p:nvSpPr>
        <p:spPr>
          <a:xfrm>
            <a:off x="6900863" y="4412001"/>
            <a:ext cx="2114550" cy="110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Arial" panose="020B0604020202020204" pitchFamily="34" charset="0"/>
                <a:cs typeface="Arial" panose="020B0604020202020204" pitchFamily="34" charset="0"/>
              </a:rPr>
              <a:t>Am Ende des Satzes</a:t>
            </a:r>
            <a:endParaRPr lang="ru-R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648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313" y="150367"/>
            <a:ext cx="11787187" cy="600075"/>
          </a:xfrm>
          <a:solidFill>
            <a:srgbClr val="00B0F0"/>
          </a:solidFill>
        </p:spPr>
        <p:txBody>
          <a:bodyPr>
            <a:normAutofit fontScale="90000"/>
          </a:bodyPr>
          <a:lstStyle/>
          <a:p>
            <a:r>
              <a:rPr lang="de-DE" sz="4000" b="1" dirty="0" smtClean="0">
                <a:latin typeface="Arial" panose="020B0604020202020204" pitchFamily="34" charset="0"/>
                <a:cs typeface="Arial" panose="020B0604020202020204" pitchFamily="34" charset="0"/>
              </a:rPr>
              <a:t>Grammatik. Verben im Perfekt</a:t>
            </a:r>
            <a:endParaRPr lang="ru-RU" sz="40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214313" y="899886"/>
            <a:ext cx="11787187" cy="5386614"/>
          </a:xfrm>
          <a:ln w="57150">
            <a:solidFill>
              <a:srgbClr val="00B0F0"/>
            </a:solidFill>
          </a:ln>
        </p:spPr>
        <p:txBody>
          <a:bodyPr>
            <a:normAutofit/>
          </a:bodyPr>
          <a:lstStyle/>
          <a:p>
            <a:pPr algn="l"/>
            <a:r>
              <a:rPr lang="de-DE" sz="3600" dirty="0" smtClean="0">
                <a:latin typeface="Arial" panose="020B0604020202020204" pitchFamily="34" charset="0"/>
                <a:cs typeface="Arial" panose="020B0604020202020204" pitchFamily="34" charset="0"/>
              </a:rPr>
              <a:t>Wir bilden das Partizip II von schwachen Verben mit der Vorsilbe </a:t>
            </a:r>
            <a:r>
              <a:rPr lang="de-DE" sz="3600" dirty="0" err="1" smtClean="0">
                <a:solidFill>
                  <a:srgbClr val="C00000"/>
                </a:solidFill>
                <a:latin typeface="Arial" panose="020B0604020202020204" pitchFamily="34" charset="0"/>
                <a:cs typeface="Arial" panose="020B0604020202020204" pitchFamily="34" charset="0"/>
              </a:rPr>
              <a:t>ge</a:t>
            </a:r>
            <a:r>
              <a:rPr lang="de-DE" sz="3600" dirty="0" smtClean="0">
                <a:latin typeface="Arial" panose="020B0604020202020204" pitchFamily="34" charset="0"/>
                <a:cs typeface="Arial" panose="020B0604020202020204" pitchFamily="34" charset="0"/>
              </a:rPr>
              <a:t>- und der Nachsilbe –</a:t>
            </a:r>
            <a:r>
              <a:rPr lang="de-DE" sz="3600" dirty="0" smtClean="0">
                <a:solidFill>
                  <a:srgbClr val="C00000"/>
                </a:solidFill>
                <a:latin typeface="Arial" panose="020B0604020202020204" pitchFamily="34" charset="0"/>
                <a:cs typeface="Arial" panose="020B0604020202020204" pitchFamily="34" charset="0"/>
              </a:rPr>
              <a:t>t </a:t>
            </a:r>
            <a:r>
              <a:rPr lang="de-DE" sz="3600" dirty="0" smtClean="0">
                <a:latin typeface="Arial" panose="020B0604020202020204" pitchFamily="34" charset="0"/>
                <a:cs typeface="Arial" panose="020B0604020202020204" pitchFamily="34" charset="0"/>
              </a:rPr>
              <a:t>(</a:t>
            </a:r>
            <a:r>
              <a:rPr lang="de-DE" sz="3600" dirty="0" smtClean="0">
                <a:solidFill>
                  <a:srgbClr val="C00000"/>
                </a:solidFill>
                <a:latin typeface="Arial" panose="020B0604020202020204" pitchFamily="34" charset="0"/>
                <a:cs typeface="Arial" panose="020B0604020202020204" pitchFamily="34" charset="0"/>
              </a:rPr>
              <a:t>ge</a:t>
            </a:r>
            <a:r>
              <a:rPr lang="de-DE" sz="3600" dirty="0" smtClean="0">
                <a:latin typeface="Arial" panose="020B0604020202020204" pitchFamily="34" charset="0"/>
                <a:cs typeface="Arial" panose="020B0604020202020204" pitchFamily="34" charset="0"/>
              </a:rPr>
              <a:t>sag</a:t>
            </a:r>
            <a:r>
              <a:rPr lang="de-DE" sz="3600" dirty="0" smtClean="0">
                <a:solidFill>
                  <a:srgbClr val="C00000"/>
                </a:solidFill>
                <a:latin typeface="Arial" panose="020B0604020202020204" pitchFamily="34" charset="0"/>
                <a:cs typeface="Arial" panose="020B0604020202020204" pitchFamily="34" charset="0"/>
              </a:rPr>
              <a:t>t</a:t>
            </a:r>
            <a:r>
              <a:rPr lang="de-DE" sz="3600" dirty="0" smtClean="0">
                <a:latin typeface="Arial" panose="020B0604020202020204" pitchFamily="34" charset="0"/>
                <a:cs typeface="Arial" panose="020B0604020202020204" pitchFamily="34" charset="0"/>
              </a:rPr>
              <a:t>, </a:t>
            </a:r>
            <a:r>
              <a:rPr lang="de-DE" sz="3600" dirty="0" smtClean="0">
                <a:solidFill>
                  <a:srgbClr val="C00000"/>
                </a:solidFill>
                <a:latin typeface="Arial" panose="020B0604020202020204" pitchFamily="34" charset="0"/>
                <a:cs typeface="Arial" panose="020B0604020202020204" pitchFamily="34" charset="0"/>
              </a:rPr>
              <a:t>ge</a:t>
            </a:r>
            <a:r>
              <a:rPr lang="de-DE" sz="3600" dirty="0" smtClean="0">
                <a:latin typeface="Arial" panose="020B0604020202020204" pitchFamily="34" charset="0"/>
                <a:cs typeface="Arial" panose="020B0604020202020204" pitchFamily="34" charset="0"/>
              </a:rPr>
              <a:t>lern</a:t>
            </a:r>
            <a:r>
              <a:rPr lang="de-DE" sz="3600" dirty="0" smtClean="0">
                <a:solidFill>
                  <a:srgbClr val="C00000"/>
                </a:solidFill>
                <a:latin typeface="Arial" panose="020B0604020202020204" pitchFamily="34" charset="0"/>
                <a:cs typeface="Arial" panose="020B0604020202020204" pitchFamily="34" charset="0"/>
              </a:rPr>
              <a:t>t</a:t>
            </a:r>
            <a:r>
              <a:rPr lang="de-DE" sz="3600" dirty="0" smtClean="0">
                <a:latin typeface="Arial" panose="020B0604020202020204" pitchFamily="34" charset="0"/>
                <a:cs typeface="Arial" panose="020B0604020202020204" pitchFamily="34" charset="0"/>
              </a:rPr>
              <a:t>).</a:t>
            </a:r>
          </a:p>
          <a:p>
            <a:pPr lvl="0" algn="l"/>
            <a:r>
              <a:rPr lang="de-DE" sz="3600" dirty="0" smtClean="0">
                <a:latin typeface="Arial" panose="020B0604020202020204" pitchFamily="34" charset="0"/>
                <a:cs typeface="Arial" panose="020B0604020202020204" pitchFamily="34" charset="0"/>
              </a:rPr>
              <a:t>Wir bilden das Partizip II von starken Verben </a:t>
            </a:r>
            <a:r>
              <a:rPr lang="de-DE" sz="3600" dirty="0">
                <a:solidFill>
                  <a:prstClr val="black"/>
                </a:solidFill>
                <a:latin typeface="Arial" panose="020B0604020202020204" pitchFamily="34" charset="0"/>
                <a:cs typeface="Arial" panose="020B0604020202020204" pitchFamily="34" charset="0"/>
              </a:rPr>
              <a:t>mit der Vorsilbe </a:t>
            </a:r>
            <a:r>
              <a:rPr lang="de-DE" sz="3600" dirty="0" err="1">
                <a:solidFill>
                  <a:srgbClr val="C00000"/>
                </a:solidFill>
                <a:latin typeface="Arial" panose="020B0604020202020204" pitchFamily="34" charset="0"/>
                <a:cs typeface="Arial" panose="020B0604020202020204" pitchFamily="34" charset="0"/>
              </a:rPr>
              <a:t>ge</a:t>
            </a:r>
            <a:r>
              <a:rPr lang="de-DE" sz="3600" dirty="0">
                <a:solidFill>
                  <a:prstClr val="black"/>
                </a:solidFill>
                <a:latin typeface="Arial" panose="020B0604020202020204" pitchFamily="34" charset="0"/>
                <a:cs typeface="Arial" panose="020B0604020202020204" pitchFamily="34" charset="0"/>
              </a:rPr>
              <a:t>- und der Nachsilbe </a:t>
            </a:r>
            <a:r>
              <a:rPr lang="de-DE" sz="3600" dirty="0" smtClean="0">
                <a:solidFill>
                  <a:prstClr val="black"/>
                </a:solidFill>
                <a:latin typeface="Arial" panose="020B0604020202020204" pitchFamily="34" charset="0"/>
                <a:cs typeface="Arial" panose="020B0604020202020204" pitchFamily="34" charset="0"/>
              </a:rPr>
              <a:t>–</a:t>
            </a:r>
            <a:r>
              <a:rPr lang="de-DE" sz="3600" dirty="0" smtClean="0">
                <a:solidFill>
                  <a:srgbClr val="C00000"/>
                </a:solidFill>
                <a:latin typeface="Arial" panose="020B0604020202020204" pitchFamily="34" charset="0"/>
                <a:cs typeface="Arial" panose="020B0604020202020204" pitchFamily="34" charset="0"/>
              </a:rPr>
              <a:t>en </a:t>
            </a:r>
            <a:r>
              <a:rPr lang="de-DE" sz="3600" dirty="0">
                <a:solidFill>
                  <a:prstClr val="black"/>
                </a:solidFill>
                <a:latin typeface="Arial" panose="020B0604020202020204" pitchFamily="34" charset="0"/>
                <a:cs typeface="Arial" panose="020B0604020202020204" pitchFamily="34" charset="0"/>
              </a:rPr>
              <a:t>(</a:t>
            </a:r>
            <a:r>
              <a:rPr lang="de-DE" sz="3600" dirty="0" smtClean="0">
                <a:solidFill>
                  <a:srgbClr val="C00000"/>
                </a:solidFill>
                <a:latin typeface="Arial" panose="020B0604020202020204" pitchFamily="34" charset="0"/>
                <a:cs typeface="Arial" panose="020B0604020202020204" pitchFamily="34" charset="0"/>
              </a:rPr>
              <a:t>ge</a:t>
            </a:r>
            <a:r>
              <a:rPr lang="de-DE" sz="3600" dirty="0" smtClean="0">
                <a:solidFill>
                  <a:prstClr val="black"/>
                </a:solidFill>
                <a:latin typeface="Arial" panose="020B0604020202020204" pitchFamily="34" charset="0"/>
                <a:cs typeface="Arial" panose="020B0604020202020204" pitchFamily="34" charset="0"/>
              </a:rPr>
              <a:t>les</a:t>
            </a:r>
            <a:r>
              <a:rPr lang="de-DE" sz="3600" dirty="0" smtClean="0">
                <a:solidFill>
                  <a:srgbClr val="C00000"/>
                </a:solidFill>
                <a:latin typeface="Arial" panose="020B0604020202020204" pitchFamily="34" charset="0"/>
                <a:cs typeface="Arial" panose="020B0604020202020204" pitchFamily="34" charset="0"/>
              </a:rPr>
              <a:t>en</a:t>
            </a:r>
            <a:r>
              <a:rPr lang="de-DE" sz="3600" dirty="0" smtClean="0">
                <a:solidFill>
                  <a:prstClr val="black"/>
                </a:solidFill>
                <a:latin typeface="Arial" panose="020B0604020202020204" pitchFamily="34" charset="0"/>
                <a:cs typeface="Arial" panose="020B0604020202020204" pitchFamily="34" charset="0"/>
              </a:rPr>
              <a:t>, </a:t>
            </a:r>
            <a:r>
              <a:rPr lang="de-DE" sz="3600" dirty="0" smtClean="0">
                <a:solidFill>
                  <a:srgbClr val="C00000"/>
                </a:solidFill>
                <a:latin typeface="Arial" panose="020B0604020202020204" pitchFamily="34" charset="0"/>
                <a:cs typeface="Arial" panose="020B0604020202020204" pitchFamily="34" charset="0"/>
              </a:rPr>
              <a:t>ge</a:t>
            </a:r>
            <a:r>
              <a:rPr lang="de-DE" sz="3600" dirty="0" smtClean="0">
                <a:solidFill>
                  <a:prstClr val="black"/>
                </a:solidFill>
                <a:latin typeface="Arial" panose="020B0604020202020204" pitchFamily="34" charset="0"/>
                <a:cs typeface="Arial" panose="020B0604020202020204" pitchFamily="34" charset="0"/>
              </a:rPr>
              <a:t>goss</a:t>
            </a:r>
            <a:r>
              <a:rPr lang="de-DE" sz="3600" dirty="0" smtClean="0">
                <a:solidFill>
                  <a:srgbClr val="C00000"/>
                </a:solidFill>
                <a:latin typeface="Arial" panose="020B0604020202020204" pitchFamily="34" charset="0"/>
                <a:cs typeface="Arial" panose="020B0604020202020204" pitchFamily="34" charset="0"/>
              </a:rPr>
              <a:t>en</a:t>
            </a:r>
            <a:r>
              <a:rPr lang="de-DE" sz="3600" dirty="0" smtClean="0">
                <a:solidFill>
                  <a:prstClr val="black"/>
                </a:solidFill>
                <a:latin typeface="Arial" panose="020B0604020202020204" pitchFamily="34" charset="0"/>
                <a:cs typeface="Arial" panose="020B0604020202020204" pitchFamily="34" charset="0"/>
              </a:rPr>
              <a:t>).</a:t>
            </a:r>
            <a:endParaRPr lang="de-DE" sz="3600" dirty="0">
              <a:solidFill>
                <a:prstClr val="black"/>
              </a:solidFill>
              <a:latin typeface="Arial" panose="020B0604020202020204" pitchFamily="34" charset="0"/>
              <a:cs typeface="Arial" panose="020B0604020202020204" pitchFamily="34" charset="0"/>
            </a:endParaRPr>
          </a:p>
          <a:p>
            <a:pPr algn="l"/>
            <a:endParaRPr lang="de-DE" sz="3600" dirty="0" smtClean="0">
              <a:latin typeface="Arial" panose="020B0604020202020204" pitchFamily="34" charset="0"/>
              <a:cs typeface="Arial" panose="020B0604020202020204" pitchFamily="34" charset="0"/>
            </a:endParaRPr>
          </a:p>
          <a:p>
            <a:pPr algn="l"/>
            <a:endParaRPr lang="de-DE" sz="3600" dirty="0" smtClean="0">
              <a:latin typeface="Arial" panose="020B0604020202020204" pitchFamily="34" charset="0"/>
              <a:cs typeface="Arial" panose="020B0604020202020204" pitchFamily="34" charset="0"/>
            </a:endParaRPr>
          </a:p>
          <a:p>
            <a:pPr algn="l"/>
            <a:endParaRPr lang="de-DE" sz="3600" dirty="0" smtClean="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65979087"/>
              </p:ext>
            </p:extLst>
          </p:nvPr>
        </p:nvGraphicFramePr>
        <p:xfrm>
          <a:off x="960438" y="3106356"/>
          <a:ext cx="8128000" cy="2569462"/>
        </p:xfrm>
        <a:graphic>
          <a:graphicData uri="http://schemas.openxmlformats.org/drawingml/2006/table">
            <a:tbl>
              <a:tblPr firstRow="1" bandRow="1">
                <a:tableStyleId>{C4B1156A-380E-4F78-BDF5-A606A8083BF9}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37650">
                <a:tc gridSpan="2">
                  <a:txBody>
                    <a:bodyPr/>
                    <a:lstStyle/>
                    <a:p>
                      <a:pPr algn="ctr"/>
                      <a:r>
                        <a:rPr lang="de-DE" sz="3200" dirty="0" smtClean="0">
                          <a:latin typeface="Arial" panose="020B0604020202020204" pitchFamily="34" charset="0"/>
                          <a:cs typeface="Arial" panose="020B0604020202020204" pitchFamily="34" charset="0"/>
                        </a:rPr>
                        <a:t>Partizip2</a:t>
                      </a:r>
                      <a:endParaRPr lang="ru-RU" sz="3200" dirty="0">
                        <a:latin typeface="Arial" panose="020B0604020202020204" pitchFamily="34" charset="0"/>
                        <a:cs typeface="Arial" panose="020B0604020202020204" pitchFamily="34" charset="0"/>
                      </a:endParaRPr>
                    </a:p>
                  </a:txBody>
                  <a:tcPr/>
                </a:tc>
                <a:tc hMerge="1">
                  <a:txBody>
                    <a:bodyPr/>
                    <a:lstStyle/>
                    <a:p>
                      <a:endParaRPr lang="ru-RU" dirty="0"/>
                    </a:p>
                  </a:txBody>
                  <a:tcPr/>
                </a:tc>
                <a:extLst>
                  <a:ext uri="{0D108BD9-81ED-4DB2-BD59-A6C34878D82A}">
                    <a16:rowId xmlns:a16="http://schemas.microsoft.com/office/drawing/2014/main" val="10000"/>
                  </a:ext>
                </a:extLst>
              </a:tr>
              <a:tr h="865012">
                <a:tc>
                  <a:txBody>
                    <a:bodyPr/>
                    <a:lstStyle/>
                    <a:p>
                      <a:r>
                        <a:rPr lang="de-DE" sz="3200" dirty="0" smtClean="0">
                          <a:latin typeface="Arial" panose="020B0604020202020204" pitchFamily="34" charset="0"/>
                          <a:cs typeface="Arial" panose="020B0604020202020204" pitchFamily="34" charset="0"/>
                        </a:rPr>
                        <a:t>schwache Verben</a:t>
                      </a:r>
                      <a:endParaRPr lang="ru-RU" sz="3200" dirty="0" smtClean="0">
                        <a:latin typeface="Arial" panose="020B0604020202020204" pitchFamily="34" charset="0"/>
                        <a:cs typeface="Arial" panose="020B0604020202020204" pitchFamily="34" charset="0"/>
                      </a:endParaRPr>
                    </a:p>
                    <a:p>
                      <a:r>
                        <a:rPr lang="de-DE" sz="3200" dirty="0" smtClean="0">
                          <a:latin typeface="Arial" panose="020B0604020202020204" pitchFamily="34" charset="0"/>
                          <a:cs typeface="Arial" panose="020B0604020202020204" pitchFamily="34" charset="0"/>
                        </a:rPr>
                        <a:t>(machen)</a:t>
                      </a:r>
                      <a:endParaRPr lang="ru-RU" sz="3200" dirty="0">
                        <a:latin typeface="Arial" panose="020B0604020202020204" pitchFamily="34" charset="0"/>
                        <a:cs typeface="Arial" panose="020B0604020202020204" pitchFamily="34" charset="0"/>
                      </a:endParaRPr>
                    </a:p>
                  </a:txBody>
                  <a:tcPr/>
                </a:tc>
                <a:tc>
                  <a:txBody>
                    <a:bodyPr/>
                    <a:lstStyle/>
                    <a:p>
                      <a:r>
                        <a:rPr lang="de-DE" sz="3200" dirty="0" smtClean="0">
                          <a:latin typeface="Arial" panose="020B0604020202020204" pitchFamily="34" charset="0"/>
                          <a:cs typeface="Arial" panose="020B0604020202020204" pitchFamily="34" charset="0"/>
                        </a:rPr>
                        <a:t>starke Verben</a:t>
                      </a:r>
                    </a:p>
                    <a:p>
                      <a:r>
                        <a:rPr lang="de-DE" sz="3200" dirty="0" smtClean="0">
                          <a:latin typeface="Arial" panose="020B0604020202020204" pitchFamily="34" charset="0"/>
                          <a:cs typeface="Arial" panose="020B0604020202020204" pitchFamily="34" charset="0"/>
                        </a:rPr>
                        <a:t>(lesen)</a:t>
                      </a:r>
                      <a:endParaRPr lang="ru-RU"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65012">
                <a:tc>
                  <a:txBody>
                    <a:bodyPr/>
                    <a:lstStyle/>
                    <a:p>
                      <a:r>
                        <a:rPr lang="de-DE" sz="4000" b="1" dirty="0" smtClean="0">
                          <a:latin typeface="Arial" panose="020B0604020202020204" pitchFamily="34" charset="0"/>
                          <a:cs typeface="Arial" panose="020B0604020202020204" pitchFamily="34" charset="0"/>
                        </a:rPr>
                        <a:t>         mach</a:t>
                      </a:r>
                      <a:endParaRPr lang="ru-RU" sz="4000" b="1" dirty="0">
                        <a:latin typeface="Arial" panose="020B0604020202020204" pitchFamily="34" charset="0"/>
                        <a:cs typeface="Arial" panose="020B0604020202020204" pitchFamily="34" charset="0"/>
                      </a:endParaRPr>
                    </a:p>
                  </a:txBody>
                  <a:tcPr/>
                </a:tc>
                <a:tc>
                  <a:txBody>
                    <a:bodyPr/>
                    <a:lstStyle/>
                    <a:p>
                      <a:r>
                        <a:rPr lang="de-DE" sz="4000" b="1" dirty="0" smtClean="0">
                          <a:latin typeface="Arial" panose="020B0604020202020204" pitchFamily="34" charset="0"/>
                          <a:cs typeface="Arial" panose="020B0604020202020204" pitchFamily="34" charset="0"/>
                        </a:rPr>
                        <a:t>           les</a:t>
                      </a:r>
                      <a:endParaRPr lang="ru-RU" sz="4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3" name="Прямоугольник 2"/>
          <p:cNvSpPr/>
          <p:nvPr/>
        </p:nvSpPr>
        <p:spPr>
          <a:xfrm>
            <a:off x="1632988" y="4745884"/>
            <a:ext cx="782587" cy="707886"/>
          </a:xfrm>
          <a:prstGeom prst="rect">
            <a:avLst/>
          </a:prstGeom>
          <a:noFill/>
        </p:spPr>
        <p:txBody>
          <a:bodyPr wrap="none" lIns="91440" tIns="45720" rIns="91440" bIns="45720">
            <a:spAutoFit/>
          </a:bodyPr>
          <a:lstStyle/>
          <a:p>
            <a:pPr algn="ctr"/>
            <a:r>
              <a:rPr lang="de-DE" sz="4000" b="1" cap="none" spc="0" dirty="0" err="1"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a:t>
            </a:r>
            <a:endParaRPr lang="ru-RU" sz="40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5956744" y="4758144"/>
            <a:ext cx="782587" cy="707886"/>
          </a:xfrm>
          <a:prstGeom prst="rect">
            <a:avLst/>
          </a:prstGeom>
          <a:noFill/>
        </p:spPr>
        <p:txBody>
          <a:bodyPr wrap="none" lIns="91440" tIns="45720" rIns="91440" bIns="45720">
            <a:spAutoFit/>
          </a:bodyPr>
          <a:lstStyle/>
          <a:p>
            <a:pPr algn="ctr"/>
            <a:r>
              <a:rPr lang="de-DE" sz="4000" b="1" cap="none" spc="0" dirty="0" err="1"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a:t>
            </a:r>
            <a:endParaRPr lang="ru-RU" sz="40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3555087" y="4745884"/>
            <a:ext cx="356188" cy="707886"/>
          </a:xfrm>
          <a:prstGeom prst="rect">
            <a:avLst/>
          </a:prstGeom>
          <a:noFill/>
        </p:spPr>
        <p:txBody>
          <a:bodyPr wrap="none" lIns="91440" tIns="45720" rIns="91440" bIns="45720">
            <a:spAutoFit/>
          </a:bodyPr>
          <a:lstStyle/>
          <a:p>
            <a:pPr algn="ctr"/>
            <a:r>
              <a:rPr lang="de-DE" sz="40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t>
            </a:r>
            <a:endParaRPr lang="ru-RU" sz="40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7289102" y="4745884"/>
            <a:ext cx="782587" cy="707886"/>
          </a:xfrm>
          <a:prstGeom prst="rect">
            <a:avLst/>
          </a:prstGeom>
          <a:noFill/>
        </p:spPr>
        <p:txBody>
          <a:bodyPr wrap="none" lIns="91440" tIns="45720" rIns="91440" bIns="45720">
            <a:spAutoFit/>
          </a:bodyPr>
          <a:lstStyle/>
          <a:p>
            <a:pPr algn="ctr"/>
            <a:r>
              <a:rPr lang="de-DE" sz="40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a:t>
            </a:r>
            <a:endParaRPr lang="ru-RU" sz="40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9567389" y="3924444"/>
            <a:ext cx="2115495" cy="1999661"/>
          </a:xfrm>
          <a:prstGeom prst="rect">
            <a:avLst/>
          </a:prstGeom>
        </p:spPr>
      </p:pic>
    </p:spTree>
    <p:extLst>
      <p:ext uri="{BB962C8B-B14F-4D97-AF65-F5344CB8AC3E}">
        <p14:creationId xmlns:p14="http://schemas.microsoft.com/office/powerpoint/2010/main" val="316088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34257"/>
            <a:ext cx="11215687" cy="457200"/>
          </a:xfrm>
          <a:solidFill>
            <a:srgbClr val="00B0F0"/>
          </a:solidFill>
        </p:spPr>
        <p:txBody>
          <a:bodyPr>
            <a:normAutofit fontScale="90000"/>
          </a:bodyPr>
          <a:lstStyle/>
          <a:p>
            <a:r>
              <a:rPr lang="de-DE" sz="3200" b="1" dirty="0" smtClean="0">
                <a:latin typeface="Arial" panose="020B0604020202020204" pitchFamily="34" charset="0"/>
                <a:cs typeface="Arial" panose="020B0604020202020204" pitchFamily="34" charset="0"/>
              </a:rPr>
              <a:t>Wir bilden die Sätze</a:t>
            </a:r>
            <a:endParaRPr lang="ru-RU" sz="32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725714"/>
            <a:ext cx="11215687" cy="5863772"/>
          </a:xfrm>
          <a:ln w="57150">
            <a:solidFill>
              <a:srgbClr val="00B0F0"/>
            </a:solidFill>
          </a:ln>
        </p:spPr>
        <p:txBody>
          <a:bodyPr>
            <a:normAutofit fontScale="92500" lnSpcReduction="10000"/>
          </a:bodyPr>
          <a:lstStyle/>
          <a:p>
            <a:pPr algn="l"/>
            <a:r>
              <a:rPr lang="de-DE" sz="2800" dirty="0" smtClean="0">
                <a:latin typeface="Arial" panose="020B0604020202020204" pitchFamily="34" charset="0"/>
                <a:cs typeface="Arial" panose="020B0604020202020204" pitchFamily="34" charset="0"/>
              </a:rPr>
              <a:t>1</a:t>
            </a:r>
            <a:r>
              <a:rPr lang="de-DE" sz="2800" i="1" dirty="0" smtClean="0">
                <a:latin typeface="Arial" panose="020B0604020202020204" pitchFamily="34" charset="0"/>
                <a:cs typeface="Arial" panose="020B0604020202020204" pitchFamily="34" charset="0"/>
              </a:rPr>
              <a:t>.-haben-Franziska-und Mira-im Bach-geplanscht</a:t>
            </a:r>
          </a:p>
          <a:p>
            <a:pPr algn="l"/>
            <a:r>
              <a:rPr lang="de-DE" sz="3200" b="1" dirty="0" smtClean="0">
                <a:latin typeface="Arial" panose="020B0604020202020204" pitchFamily="34" charset="0"/>
                <a:cs typeface="Arial" panose="020B0604020202020204" pitchFamily="34" charset="0"/>
              </a:rPr>
              <a:t>Franziska und Mira </a:t>
            </a:r>
            <a:r>
              <a:rPr lang="de-DE" sz="3200" b="1" dirty="0" smtClean="0">
                <a:solidFill>
                  <a:srgbClr val="FF0000"/>
                </a:solidFill>
                <a:latin typeface="Arial" panose="020B0604020202020204" pitchFamily="34" charset="0"/>
                <a:cs typeface="Arial" panose="020B0604020202020204" pitchFamily="34" charset="0"/>
              </a:rPr>
              <a:t>haben</a:t>
            </a:r>
            <a:r>
              <a:rPr lang="de-DE" sz="3200" b="1" dirty="0" smtClean="0">
                <a:latin typeface="Arial" panose="020B0604020202020204" pitchFamily="34" charset="0"/>
                <a:cs typeface="Arial" panose="020B0604020202020204" pitchFamily="34" charset="0"/>
              </a:rPr>
              <a:t> im Bach </a:t>
            </a:r>
            <a:r>
              <a:rPr lang="de-DE" sz="3200" b="1" dirty="0" smtClean="0">
                <a:solidFill>
                  <a:srgbClr val="FF0000"/>
                </a:solidFill>
                <a:latin typeface="Arial" panose="020B0604020202020204" pitchFamily="34" charset="0"/>
                <a:cs typeface="Arial" panose="020B0604020202020204" pitchFamily="34" charset="0"/>
              </a:rPr>
              <a:t>geplanscht</a:t>
            </a:r>
            <a:r>
              <a:rPr lang="de-DE" sz="3200" b="1" dirty="0" smtClean="0">
                <a:latin typeface="Arial" panose="020B0604020202020204" pitchFamily="34" charset="0"/>
                <a:cs typeface="Arial" panose="020B0604020202020204" pitchFamily="34" charset="0"/>
              </a:rPr>
              <a:t>.</a:t>
            </a:r>
          </a:p>
          <a:p>
            <a:pPr algn="l"/>
            <a:r>
              <a:rPr lang="de-DE" sz="2800" i="1" dirty="0" smtClean="0">
                <a:latin typeface="Arial" panose="020B0604020202020204" pitchFamily="34" charset="0"/>
                <a:cs typeface="Arial" panose="020B0604020202020204" pitchFamily="34" charset="0"/>
              </a:rPr>
              <a:t>2.-gelesen-in der Hütte-haben-wir</a:t>
            </a:r>
          </a:p>
          <a:p>
            <a:pPr lvl="0" algn="l"/>
            <a:r>
              <a:rPr lang="de-DE" sz="3200" b="1" dirty="0" smtClean="0">
                <a:solidFill>
                  <a:prstClr val="black"/>
                </a:solidFill>
                <a:latin typeface="Arial" panose="020B0604020202020204" pitchFamily="34" charset="0"/>
                <a:cs typeface="Arial" panose="020B0604020202020204" pitchFamily="34" charset="0"/>
              </a:rPr>
              <a:t>Wir </a:t>
            </a:r>
            <a:r>
              <a:rPr lang="de-DE" sz="3200" b="1" dirty="0" smtClean="0">
                <a:solidFill>
                  <a:srgbClr val="FF0000"/>
                </a:solidFill>
                <a:latin typeface="Arial" panose="020B0604020202020204" pitchFamily="34" charset="0"/>
                <a:cs typeface="Arial" panose="020B0604020202020204" pitchFamily="34" charset="0"/>
              </a:rPr>
              <a:t>haben</a:t>
            </a:r>
            <a:r>
              <a:rPr lang="de-DE" sz="3200" b="1" dirty="0" smtClean="0">
                <a:solidFill>
                  <a:prstClr val="black"/>
                </a:solidFill>
                <a:latin typeface="Arial" panose="020B0604020202020204" pitchFamily="34" charset="0"/>
                <a:cs typeface="Arial" panose="020B0604020202020204" pitchFamily="34" charset="0"/>
              </a:rPr>
              <a:t> in der Hütte </a:t>
            </a:r>
            <a:r>
              <a:rPr lang="de-DE" sz="3200" b="1" dirty="0" smtClean="0">
                <a:solidFill>
                  <a:srgbClr val="FF0000"/>
                </a:solidFill>
                <a:latin typeface="Arial" panose="020B0604020202020204" pitchFamily="34" charset="0"/>
                <a:cs typeface="Arial" panose="020B0604020202020204" pitchFamily="34" charset="0"/>
              </a:rPr>
              <a:t>gelesen</a:t>
            </a:r>
            <a:r>
              <a:rPr lang="de-DE" sz="3200" b="1" dirty="0" smtClean="0">
                <a:solidFill>
                  <a:prstClr val="black"/>
                </a:solidFill>
                <a:latin typeface="Arial" panose="020B0604020202020204" pitchFamily="34" charset="0"/>
                <a:cs typeface="Arial" panose="020B0604020202020204" pitchFamily="34" charset="0"/>
              </a:rPr>
              <a:t>.</a:t>
            </a:r>
          </a:p>
          <a:p>
            <a:pPr lvl="0" algn="l"/>
            <a:r>
              <a:rPr lang="de-DE" sz="2800" i="1" dirty="0" smtClean="0">
                <a:solidFill>
                  <a:prstClr val="black"/>
                </a:solidFill>
                <a:latin typeface="Arial" panose="020B0604020202020204" pitchFamily="34" charset="0"/>
                <a:cs typeface="Arial" panose="020B0604020202020204" pitchFamily="34" charset="0"/>
              </a:rPr>
              <a:t>3.-Indianer-haben-gespielt-Wir</a:t>
            </a:r>
          </a:p>
          <a:p>
            <a:pPr lvl="0" algn="l"/>
            <a:r>
              <a:rPr lang="de-DE" sz="3200" b="1" dirty="0" smtClean="0">
                <a:solidFill>
                  <a:prstClr val="black"/>
                </a:solidFill>
                <a:latin typeface="Arial" panose="020B0604020202020204" pitchFamily="34" charset="0"/>
                <a:cs typeface="Arial" panose="020B0604020202020204" pitchFamily="34" charset="0"/>
              </a:rPr>
              <a:t>Wir </a:t>
            </a:r>
            <a:r>
              <a:rPr lang="de-DE" sz="3200" b="1" dirty="0" smtClean="0">
                <a:solidFill>
                  <a:srgbClr val="FF0000"/>
                </a:solidFill>
                <a:latin typeface="Arial" panose="020B0604020202020204" pitchFamily="34" charset="0"/>
                <a:cs typeface="Arial" panose="020B0604020202020204" pitchFamily="34" charset="0"/>
              </a:rPr>
              <a:t>haben</a:t>
            </a:r>
            <a:r>
              <a:rPr lang="de-DE" sz="3200" b="1" dirty="0" smtClean="0">
                <a:solidFill>
                  <a:prstClr val="black"/>
                </a:solidFill>
                <a:latin typeface="Arial" panose="020B0604020202020204" pitchFamily="34" charset="0"/>
                <a:cs typeface="Arial" panose="020B0604020202020204" pitchFamily="34" charset="0"/>
              </a:rPr>
              <a:t> Indianer </a:t>
            </a:r>
            <a:r>
              <a:rPr lang="de-DE" sz="3200" b="1" dirty="0" smtClean="0">
                <a:solidFill>
                  <a:srgbClr val="FF0000"/>
                </a:solidFill>
                <a:latin typeface="Arial" panose="020B0604020202020204" pitchFamily="34" charset="0"/>
                <a:cs typeface="Arial" panose="020B0604020202020204" pitchFamily="34" charset="0"/>
              </a:rPr>
              <a:t>gespielt.</a:t>
            </a:r>
          </a:p>
          <a:p>
            <a:pPr lvl="0" algn="l"/>
            <a:r>
              <a:rPr lang="de-DE" sz="2800" i="1" dirty="0" smtClean="0">
                <a:solidFill>
                  <a:prstClr val="black"/>
                </a:solidFill>
                <a:latin typeface="Arial" panose="020B0604020202020204" pitchFamily="34" charset="0"/>
                <a:cs typeface="Arial" panose="020B0604020202020204" pitchFamily="34" charset="0"/>
              </a:rPr>
              <a:t>4.-Niklas-Tiere-im Wasser-gefischt-hat</a:t>
            </a:r>
          </a:p>
          <a:p>
            <a:pPr lvl="0" algn="l"/>
            <a:r>
              <a:rPr lang="de-DE" sz="3200" b="1" dirty="0" smtClean="0">
                <a:solidFill>
                  <a:prstClr val="black"/>
                </a:solidFill>
                <a:latin typeface="Arial" panose="020B0604020202020204" pitchFamily="34" charset="0"/>
                <a:cs typeface="Arial" panose="020B0604020202020204" pitchFamily="34" charset="0"/>
              </a:rPr>
              <a:t>Niklas </a:t>
            </a:r>
            <a:r>
              <a:rPr lang="de-DE" sz="3200" b="1" dirty="0" smtClean="0">
                <a:solidFill>
                  <a:srgbClr val="FF0000"/>
                </a:solidFill>
                <a:latin typeface="Arial" panose="020B0604020202020204" pitchFamily="34" charset="0"/>
                <a:cs typeface="Arial" panose="020B0604020202020204" pitchFamily="34" charset="0"/>
              </a:rPr>
              <a:t>hat</a:t>
            </a:r>
            <a:r>
              <a:rPr lang="de-DE" sz="3200" b="1" dirty="0" smtClean="0">
                <a:solidFill>
                  <a:prstClr val="black"/>
                </a:solidFill>
                <a:latin typeface="Arial" panose="020B0604020202020204" pitchFamily="34" charset="0"/>
                <a:cs typeface="Arial" panose="020B0604020202020204" pitchFamily="34" charset="0"/>
              </a:rPr>
              <a:t> Tiere im Wasser </a:t>
            </a:r>
            <a:r>
              <a:rPr lang="de-DE" sz="3200" b="1" dirty="0" smtClean="0">
                <a:solidFill>
                  <a:srgbClr val="FF0000"/>
                </a:solidFill>
                <a:latin typeface="Arial" panose="020B0604020202020204" pitchFamily="34" charset="0"/>
                <a:cs typeface="Arial" panose="020B0604020202020204" pitchFamily="34" charset="0"/>
              </a:rPr>
              <a:t>gefischt</a:t>
            </a:r>
            <a:r>
              <a:rPr lang="de-DE" sz="3200" b="1" dirty="0" smtClean="0">
                <a:solidFill>
                  <a:prstClr val="black"/>
                </a:solidFill>
                <a:latin typeface="Arial" panose="020B0604020202020204" pitchFamily="34" charset="0"/>
                <a:cs typeface="Arial" panose="020B0604020202020204" pitchFamily="34" charset="0"/>
              </a:rPr>
              <a:t>.</a:t>
            </a:r>
          </a:p>
          <a:p>
            <a:pPr lvl="0" algn="l"/>
            <a:r>
              <a:rPr lang="de-DE" sz="2800" i="1" dirty="0" smtClean="0">
                <a:solidFill>
                  <a:prstClr val="black"/>
                </a:solidFill>
                <a:latin typeface="Arial" panose="020B0604020202020204" pitchFamily="34" charset="0"/>
                <a:cs typeface="Arial" panose="020B0604020202020204" pitchFamily="34" charset="0"/>
              </a:rPr>
              <a:t>5.-auf dem Hochsitz-geträumt-habe-ich</a:t>
            </a:r>
          </a:p>
          <a:p>
            <a:pPr lvl="0" algn="l"/>
            <a:r>
              <a:rPr lang="de-DE" sz="3200" b="1" dirty="0" smtClean="0">
                <a:solidFill>
                  <a:prstClr val="black"/>
                </a:solidFill>
                <a:latin typeface="Arial" panose="020B0604020202020204" pitchFamily="34" charset="0"/>
                <a:cs typeface="Arial" panose="020B0604020202020204" pitchFamily="34" charset="0"/>
              </a:rPr>
              <a:t>Ich </a:t>
            </a:r>
            <a:r>
              <a:rPr lang="de-DE" sz="3200" b="1" dirty="0" smtClean="0">
                <a:solidFill>
                  <a:srgbClr val="FF0000"/>
                </a:solidFill>
                <a:latin typeface="Arial" panose="020B0604020202020204" pitchFamily="34" charset="0"/>
                <a:cs typeface="Arial" panose="020B0604020202020204" pitchFamily="34" charset="0"/>
              </a:rPr>
              <a:t>habe</a:t>
            </a:r>
            <a:r>
              <a:rPr lang="de-DE" sz="3200" b="1" dirty="0" smtClean="0">
                <a:solidFill>
                  <a:prstClr val="black"/>
                </a:solidFill>
                <a:latin typeface="Arial" panose="020B0604020202020204" pitchFamily="34" charset="0"/>
                <a:cs typeface="Arial" panose="020B0604020202020204" pitchFamily="34" charset="0"/>
              </a:rPr>
              <a:t> auf dem Hochsitz </a:t>
            </a:r>
            <a:r>
              <a:rPr lang="de-DE" sz="3200" b="1" dirty="0" smtClean="0">
                <a:solidFill>
                  <a:srgbClr val="FF0000"/>
                </a:solidFill>
                <a:latin typeface="Arial" panose="020B0604020202020204" pitchFamily="34" charset="0"/>
                <a:cs typeface="Arial" panose="020B0604020202020204" pitchFamily="34" charset="0"/>
              </a:rPr>
              <a:t>geträumt</a:t>
            </a:r>
            <a:r>
              <a:rPr lang="de-DE" sz="3200" b="1" dirty="0" smtClean="0">
                <a:solidFill>
                  <a:prstClr val="black"/>
                </a:solidFill>
                <a:latin typeface="Arial" panose="020B0604020202020204" pitchFamily="34" charset="0"/>
                <a:cs typeface="Arial" panose="020B0604020202020204" pitchFamily="34" charset="0"/>
              </a:rPr>
              <a:t>.</a:t>
            </a:r>
          </a:p>
          <a:p>
            <a:pPr lvl="0" algn="l"/>
            <a:r>
              <a:rPr lang="de-DE" sz="3200" i="1" dirty="0" smtClean="0">
                <a:solidFill>
                  <a:prstClr val="black"/>
                </a:solidFill>
                <a:latin typeface="Arial" panose="020B0604020202020204" pitchFamily="34" charset="0"/>
                <a:cs typeface="Arial" panose="020B0604020202020204" pitchFamily="34" charset="0"/>
              </a:rPr>
              <a:t>6.-ihr-Habt-versteckt-euch-?</a:t>
            </a:r>
          </a:p>
          <a:p>
            <a:pPr lvl="0" algn="l"/>
            <a:r>
              <a:rPr lang="de-DE" sz="3200" b="1" dirty="0" smtClean="0">
                <a:solidFill>
                  <a:srgbClr val="FF0000"/>
                </a:solidFill>
                <a:latin typeface="Arial" panose="020B0604020202020204" pitchFamily="34" charset="0"/>
                <a:cs typeface="Arial" panose="020B0604020202020204" pitchFamily="34" charset="0"/>
              </a:rPr>
              <a:t>Habt</a:t>
            </a:r>
            <a:r>
              <a:rPr lang="de-DE" sz="3200" b="1" dirty="0" smtClean="0">
                <a:solidFill>
                  <a:prstClr val="black"/>
                </a:solidFill>
                <a:latin typeface="Arial" panose="020B0604020202020204" pitchFamily="34" charset="0"/>
                <a:cs typeface="Arial" panose="020B0604020202020204" pitchFamily="34" charset="0"/>
              </a:rPr>
              <a:t> ihr euch </a:t>
            </a:r>
            <a:r>
              <a:rPr lang="de-DE" sz="3200" b="1" dirty="0" smtClean="0">
                <a:solidFill>
                  <a:srgbClr val="FF0000"/>
                </a:solidFill>
                <a:latin typeface="Arial" panose="020B0604020202020204" pitchFamily="34" charset="0"/>
                <a:cs typeface="Arial" panose="020B0604020202020204" pitchFamily="34" charset="0"/>
              </a:rPr>
              <a:t>versteckt</a:t>
            </a:r>
            <a:r>
              <a:rPr lang="de-DE" sz="3200" b="1" dirty="0" smtClean="0">
                <a:solidFill>
                  <a:prstClr val="black"/>
                </a:solidFill>
                <a:latin typeface="Arial" panose="020B0604020202020204" pitchFamily="34" charset="0"/>
                <a:cs typeface="Arial" panose="020B0604020202020204" pitchFamily="34" charset="0"/>
              </a:rPr>
              <a:t>?</a:t>
            </a:r>
          </a:p>
          <a:p>
            <a:pPr lvl="0" algn="l"/>
            <a:endParaRPr lang="de-DE" sz="3200" i="1" dirty="0">
              <a:solidFill>
                <a:prstClr val="black"/>
              </a:solidFill>
              <a:latin typeface="Arial" panose="020B0604020202020204" pitchFamily="34" charset="0"/>
              <a:cs typeface="Arial" panose="020B0604020202020204" pitchFamily="34" charset="0"/>
            </a:endParaRPr>
          </a:p>
          <a:p>
            <a:pPr algn="l"/>
            <a:endParaRPr lang="de-DE" sz="3600" i="1" dirty="0" smtClean="0">
              <a:latin typeface="Arial" panose="020B0604020202020204" pitchFamily="34" charset="0"/>
              <a:cs typeface="Arial" panose="020B0604020202020204" pitchFamily="34" charset="0"/>
            </a:endParaRPr>
          </a:p>
        </p:txBody>
      </p:sp>
      <p:sp>
        <p:nvSpPr>
          <p:cNvPr id="3" name="Овал 2"/>
          <p:cNvSpPr/>
          <p:nvPr/>
        </p:nvSpPr>
        <p:spPr>
          <a:xfrm>
            <a:off x="9715954" y="134257"/>
            <a:ext cx="1185863" cy="414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S. 10</a:t>
            </a:r>
            <a:endParaRPr lang="ru-RU" sz="2400" dirty="0">
              <a:solidFill>
                <a:schemeClr val="tx1"/>
              </a:solidFill>
            </a:endParaRPr>
          </a:p>
        </p:txBody>
      </p:sp>
      <p:sp>
        <p:nvSpPr>
          <p:cNvPr id="6" name="Овал 5"/>
          <p:cNvSpPr/>
          <p:nvPr/>
        </p:nvSpPr>
        <p:spPr>
          <a:xfrm>
            <a:off x="771526" y="682852"/>
            <a:ext cx="1257300" cy="5000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079330" y="725714"/>
            <a:ext cx="2228851" cy="4572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662" y="2357438"/>
            <a:ext cx="2543176" cy="3186112"/>
          </a:xfrm>
          <a:prstGeom prst="rect">
            <a:avLst/>
          </a:prstGeom>
        </p:spPr>
      </p:pic>
    </p:spTree>
    <p:extLst>
      <p:ext uri="{BB962C8B-B14F-4D97-AF65-F5344CB8AC3E}">
        <p14:creationId xmlns:p14="http://schemas.microsoft.com/office/powerpoint/2010/main" val="4631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down)">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ipe(down)">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217715"/>
            <a:ext cx="11587162" cy="585788"/>
          </a:xfrm>
          <a:solidFill>
            <a:srgbClr val="00B0F0"/>
          </a:solidFill>
        </p:spPr>
        <p:txBody>
          <a:bodyPr>
            <a:normAutofit fontScale="90000"/>
          </a:bodyPr>
          <a:lstStyle/>
          <a:p>
            <a:r>
              <a:rPr lang="de-DE" sz="4000" b="1" dirty="0" smtClean="0">
                <a:solidFill>
                  <a:prstClr val="black"/>
                </a:solidFill>
                <a:latin typeface="Arial" panose="020B0604020202020204" pitchFamily="34" charset="0"/>
                <a:cs typeface="Arial" panose="020B0604020202020204" pitchFamily="34" charset="0"/>
              </a:rPr>
              <a:t>Hausaufgabe</a:t>
            </a:r>
            <a:endParaRPr lang="ru-RU" sz="40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001486"/>
            <a:ext cx="11587162" cy="5627914"/>
          </a:xfrm>
          <a:ln w="57150">
            <a:solidFill>
              <a:srgbClr val="00B0F0"/>
            </a:solidFill>
          </a:ln>
        </p:spPr>
        <p:txBody>
          <a:bodyPr>
            <a:normAutofit/>
          </a:bodyPr>
          <a:lstStyle/>
          <a:p>
            <a:pPr algn="l">
              <a:lnSpc>
                <a:spcPct val="100000"/>
              </a:lnSpc>
              <a:spcBef>
                <a:spcPts val="0"/>
              </a:spcBef>
            </a:pPr>
            <a:r>
              <a:rPr lang="de-DE" sz="4000" i="1" dirty="0" smtClean="0">
                <a:latin typeface="Arial" panose="020B0604020202020204" pitchFamily="34" charset="0"/>
                <a:cs typeface="Arial" panose="020B0604020202020204" pitchFamily="34" charset="0"/>
              </a:rPr>
              <a:t>Übung 11, Seite 92, (Bilden Sie das Partizip2)</a:t>
            </a:r>
          </a:p>
          <a:p>
            <a:pPr marL="514350" indent="-514350" algn="l">
              <a:lnSpc>
                <a:spcPct val="100000"/>
              </a:lnSpc>
              <a:spcBef>
                <a:spcPts val="0"/>
              </a:spcBef>
              <a:buAutoNum type="arabicPeriod"/>
            </a:pPr>
            <a:r>
              <a:rPr lang="de-DE" sz="3200" b="1" i="1" dirty="0" smtClean="0">
                <a:solidFill>
                  <a:srgbClr val="002060"/>
                </a:solidFill>
                <a:latin typeface="Arial" panose="020B0604020202020204" pitchFamily="34" charset="0"/>
                <a:cs typeface="Arial" panose="020B0604020202020204" pitchFamily="34" charset="0"/>
              </a:rPr>
              <a:t>Wir </a:t>
            </a:r>
            <a:r>
              <a:rPr lang="de-DE" sz="3200" b="1" i="1" dirty="0">
                <a:solidFill>
                  <a:srgbClr val="002060"/>
                </a:solidFill>
                <a:latin typeface="Arial" panose="020B0604020202020204" pitchFamily="34" charset="0"/>
                <a:cs typeface="Arial" panose="020B0604020202020204" pitchFamily="34" charset="0"/>
              </a:rPr>
              <a:t>haben Ferien im Gebirge </a:t>
            </a:r>
            <a:r>
              <a:rPr lang="de-DE" sz="3200" b="1" i="1" dirty="0" smtClean="0">
                <a:solidFill>
                  <a:srgbClr val="002060"/>
                </a:solidFill>
                <a:latin typeface="Arial" panose="020B0604020202020204" pitchFamily="34" charset="0"/>
                <a:cs typeface="Arial" panose="020B0604020202020204" pitchFamily="34" charset="0"/>
              </a:rPr>
              <a:t>____________ </a:t>
            </a:r>
            <a:r>
              <a:rPr lang="de-DE" sz="3200" b="1" i="1" dirty="0">
                <a:solidFill>
                  <a:srgbClr val="002060"/>
                </a:solidFill>
                <a:latin typeface="Arial" panose="020B0604020202020204" pitchFamily="34" charset="0"/>
                <a:cs typeface="Arial" panose="020B0604020202020204" pitchFamily="34" charset="0"/>
              </a:rPr>
              <a:t>(machen). </a:t>
            </a:r>
            <a:endParaRPr lang="de-DE" sz="3200" b="1" i="1" dirty="0" smtClean="0">
              <a:solidFill>
                <a:srgbClr val="002060"/>
              </a:solidFill>
              <a:latin typeface="Arial" panose="020B0604020202020204" pitchFamily="34" charset="0"/>
              <a:cs typeface="Arial" panose="020B0604020202020204" pitchFamily="34" charset="0"/>
            </a:endParaRPr>
          </a:p>
          <a:p>
            <a:pPr algn="l">
              <a:lnSpc>
                <a:spcPct val="100000"/>
              </a:lnSpc>
              <a:spcBef>
                <a:spcPts val="0"/>
              </a:spcBef>
            </a:pPr>
            <a:endParaRPr lang="de-DE" sz="3200" b="1" i="1" dirty="0" smtClean="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de-DE" sz="3200" b="1" i="1" dirty="0" smtClean="0">
                <a:solidFill>
                  <a:srgbClr val="002060"/>
                </a:solidFill>
                <a:latin typeface="Arial" panose="020B0604020202020204" pitchFamily="34" charset="0"/>
                <a:cs typeface="Arial" panose="020B0604020202020204" pitchFamily="34" charset="0"/>
              </a:rPr>
              <a:t>2. Die  </a:t>
            </a:r>
            <a:r>
              <a:rPr lang="de-DE" sz="3200" b="1" i="1" dirty="0">
                <a:solidFill>
                  <a:srgbClr val="002060"/>
                </a:solidFill>
                <a:latin typeface="Arial" panose="020B0604020202020204" pitchFamily="34" charset="0"/>
                <a:cs typeface="Arial" panose="020B0604020202020204" pitchFamily="34" charset="0"/>
              </a:rPr>
              <a:t>Kinder  haben  gerne  Indianer </a:t>
            </a:r>
            <a:r>
              <a:rPr lang="de-DE" sz="3200" b="1" i="1" dirty="0" smtClean="0">
                <a:solidFill>
                  <a:srgbClr val="002060"/>
                </a:solidFill>
                <a:latin typeface="Arial" panose="020B0604020202020204" pitchFamily="34" charset="0"/>
                <a:cs typeface="Arial" panose="020B0604020202020204" pitchFamily="34" charset="0"/>
              </a:rPr>
              <a:t>________ </a:t>
            </a:r>
            <a:r>
              <a:rPr lang="de-DE" sz="3200" b="1" i="1" dirty="0">
                <a:solidFill>
                  <a:srgbClr val="002060"/>
                </a:solidFill>
                <a:latin typeface="Arial" panose="020B0604020202020204" pitchFamily="34" charset="0"/>
                <a:cs typeface="Arial" panose="020B0604020202020204" pitchFamily="34" charset="0"/>
              </a:rPr>
              <a:t>(spielen). </a:t>
            </a:r>
            <a:endParaRPr lang="de-DE" sz="3200" b="1" i="1" dirty="0" smtClean="0">
              <a:solidFill>
                <a:srgbClr val="002060"/>
              </a:solidFill>
              <a:latin typeface="Arial" panose="020B0604020202020204" pitchFamily="34" charset="0"/>
              <a:cs typeface="Arial" panose="020B0604020202020204" pitchFamily="34" charset="0"/>
            </a:endParaRPr>
          </a:p>
          <a:p>
            <a:pPr algn="l">
              <a:lnSpc>
                <a:spcPct val="100000"/>
              </a:lnSpc>
              <a:spcBef>
                <a:spcPts val="0"/>
              </a:spcBef>
            </a:pPr>
            <a:endParaRPr lang="de-DE" sz="3200" b="1" i="1"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de-DE" sz="3200" b="1" i="1" dirty="0" smtClean="0">
                <a:solidFill>
                  <a:srgbClr val="002060"/>
                </a:solidFill>
                <a:latin typeface="Arial" panose="020B0604020202020204" pitchFamily="34" charset="0"/>
                <a:cs typeface="Arial" panose="020B0604020202020204" pitchFamily="34" charset="0"/>
              </a:rPr>
              <a:t>   machen= </a:t>
            </a:r>
            <a:r>
              <a:rPr lang="de-DE" sz="3200" b="1" i="1" dirty="0" err="1" smtClean="0">
                <a:solidFill>
                  <a:srgbClr val="C00000"/>
                </a:solidFill>
                <a:latin typeface="Arial" panose="020B0604020202020204" pitchFamily="34" charset="0"/>
                <a:cs typeface="Arial" panose="020B0604020202020204" pitchFamily="34" charset="0"/>
              </a:rPr>
              <a:t>ge</a:t>
            </a:r>
            <a:r>
              <a:rPr lang="de-DE" sz="3200" b="1" i="1" dirty="0" err="1" smtClean="0">
                <a:solidFill>
                  <a:srgbClr val="002060"/>
                </a:solidFill>
                <a:latin typeface="Arial" panose="020B0604020202020204" pitchFamily="34" charset="0"/>
                <a:cs typeface="Arial" panose="020B0604020202020204" pitchFamily="34" charset="0"/>
              </a:rPr>
              <a:t>+mach+</a:t>
            </a:r>
            <a:r>
              <a:rPr lang="de-DE" sz="3200" b="1" i="1" dirty="0" err="1" smtClean="0">
                <a:solidFill>
                  <a:srgbClr val="C00000"/>
                </a:solidFill>
                <a:latin typeface="Arial" panose="020B0604020202020204" pitchFamily="34" charset="0"/>
                <a:cs typeface="Arial" panose="020B0604020202020204" pitchFamily="34" charset="0"/>
              </a:rPr>
              <a:t>t</a:t>
            </a:r>
            <a:r>
              <a:rPr lang="de-DE" sz="3200" b="1" i="1" dirty="0" smtClean="0">
                <a:solidFill>
                  <a:srgbClr val="C00000"/>
                </a:solidFill>
                <a:latin typeface="Arial" panose="020B0604020202020204" pitchFamily="34" charset="0"/>
                <a:cs typeface="Arial" panose="020B0604020202020204" pitchFamily="34" charset="0"/>
              </a:rPr>
              <a:t>  </a:t>
            </a:r>
          </a:p>
          <a:p>
            <a:pPr algn="l">
              <a:lnSpc>
                <a:spcPct val="100000"/>
              </a:lnSpc>
              <a:spcBef>
                <a:spcPts val="0"/>
              </a:spcBef>
            </a:pPr>
            <a:endParaRPr lang="de-DE" sz="3200" b="1" i="1" dirty="0">
              <a:solidFill>
                <a:srgbClr val="C00000"/>
              </a:solidFill>
              <a:latin typeface="Arial" panose="020B0604020202020204" pitchFamily="34" charset="0"/>
              <a:cs typeface="Arial" panose="020B0604020202020204" pitchFamily="34" charset="0"/>
            </a:endParaRPr>
          </a:p>
          <a:p>
            <a:pPr algn="l">
              <a:lnSpc>
                <a:spcPct val="100000"/>
              </a:lnSpc>
              <a:spcBef>
                <a:spcPts val="0"/>
              </a:spcBef>
            </a:pPr>
            <a:r>
              <a:rPr lang="de-DE" sz="3200" b="1" i="1" dirty="0" smtClean="0">
                <a:solidFill>
                  <a:srgbClr val="002060"/>
                </a:solidFill>
                <a:latin typeface="Arial" panose="020B0604020202020204" pitchFamily="34" charset="0"/>
                <a:cs typeface="Arial" panose="020B0604020202020204" pitchFamily="34" charset="0"/>
              </a:rPr>
              <a:t>   spielen</a:t>
            </a:r>
            <a:r>
              <a:rPr lang="de-DE" sz="3200" b="1" i="1" dirty="0">
                <a:solidFill>
                  <a:srgbClr val="002060"/>
                </a:solidFill>
                <a:latin typeface="Arial" panose="020B0604020202020204" pitchFamily="34" charset="0"/>
                <a:cs typeface="Arial" panose="020B0604020202020204" pitchFamily="34" charset="0"/>
              </a:rPr>
              <a:t>= </a:t>
            </a:r>
            <a:r>
              <a:rPr lang="de-DE" sz="3200" b="1" i="1" dirty="0" err="1" smtClean="0">
                <a:solidFill>
                  <a:srgbClr val="C00000"/>
                </a:solidFill>
                <a:latin typeface="Arial" panose="020B0604020202020204" pitchFamily="34" charset="0"/>
                <a:cs typeface="Arial" panose="020B0604020202020204" pitchFamily="34" charset="0"/>
              </a:rPr>
              <a:t>ge</a:t>
            </a:r>
            <a:r>
              <a:rPr lang="de-DE" sz="3200" b="1" i="1" dirty="0" err="1" smtClean="0">
                <a:solidFill>
                  <a:srgbClr val="002060"/>
                </a:solidFill>
                <a:latin typeface="Arial" panose="020B0604020202020204" pitchFamily="34" charset="0"/>
                <a:cs typeface="Arial" panose="020B0604020202020204" pitchFamily="34" charset="0"/>
              </a:rPr>
              <a:t>+spiel+</a:t>
            </a:r>
            <a:r>
              <a:rPr lang="de-DE" sz="3200" b="1" i="1" dirty="0" err="1" smtClean="0">
                <a:solidFill>
                  <a:srgbClr val="C00000"/>
                </a:solidFill>
                <a:latin typeface="Arial" panose="020B0604020202020204" pitchFamily="34" charset="0"/>
                <a:cs typeface="Arial" panose="020B0604020202020204" pitchFamily="34" charset="0"/>
              </a:rPr>
              <a:t>t</a:t>
            </a:r>
            <a:r>
              <a:rPr lang="de-DE" sz="3200" b="1" i="1" dirty="0" smtClean="0">
                <a:solidFill>
                  <a:srgbClr val="C00000"/>
                </a:solidFill>
                <a:latin typeface="Arial" panose="020B0604020202020204" pitchFamily="34" charset="0"/>
                <a:cs typeface="Arial" panose="020B0604020202020204" pitchFamily="34" charset="0"/>
              </a:rPr>
              <a:t>               </a:t>
            </a:r>
          </a:p>
          <a:p>
            <a:pPr algn="l">
              <a:lnSpc>
                <a:spcPct val="100000"/>
              </a:lnSpc>
              <a:spcBef>
                <a:spcPts val="0"/>
              </a:spcBef>
            </a:pPr>
            <a:r>
              <a:rPr lang="de-DE" sz="4000" i="1" dirty="0" smtClean="0">
                <a:latin typeface="Arial" panose="020B0604020202020204" pitchFamily="34" charset="0"/>
                <a:cs typeface="Arial" panose="020B0604020202020204" pitchFamily="34" charset="0"/>
              </a:rPr>
              <a:t>  </a:t>
            </a:r>
          </a:p>
          <a:p>
            <a:pPr algn="l">
              <a:lnSpc>
                <a:spcPct val="100000"/>
              </a:lnSpc>
              <a:spcBef>
                <a:spcPts val="0"/>
              </a:spcBef>
            </a:pPr>
            <a:r>
              <a:rPr lang="de-DE" sz="4000" i="1" dirty="0">
                <a:latin typeface="Arial" panose="020B0604020202020204" pitchFamily="34" charset="0"/>
                <a:cs typeface="Arial" panose="020B0604020202020204" pitchFamily="34" charset="0"/>
              </a:rPr>
              <a:t> </a:t>
            </a:r>
            <a:r>
              <a:rPr lang="de-DE" sz="4000" i="1" dirty="0" smtClean="0">
                <a:latin typeface="Arial" panose="020B0604020202020204" pitchFamily="34" charset="0"/>
                <a:cs typeface="Arial" panose="020B0604020202020204" pitchFamily="34" charset="0"/>
              </a:rPr>
              <a:t>  </a:t>
            </a:r>
          </a:p>
        </p:txBody>
      </p:sp>
      <p:sp>
        <p:nvSpPr>
          <p:cNvPr id="6" name="Прямоугольник 5"/>
          <p:cNvSpPr/>
          <p:nvPr/>
        </p:nvSpPr>
        <p:spPr>
          <a:xfrm>
            <a:off x="6933205" y="1581903"/>
            <a:ext cx="1869423" cy="584775"/>
          </a:xfrm>
          <a:prstGeom prst="rect">
            <a:avLst/>
          </a:prstGeom>
          <a:noFill/>
        </p:spPr>
        <p:txBody>
          <a:bodyPr wrap="none" lIns="91440" tIns="45720" rIns="91440" bIns="45720">
            <a:spAutoFit/>
          </a:bodyPr>
          <a:lstStyle/>
          <a:p>
            <a:pPr algn="ctr"/>
            <a:r>
              <a:rPr lang="en-US" sz="3200" b="1" dirty="0" err="1"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gemacht</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7708417" y="2564101"/>
            <a:ext cx="1731564" cy="584775"/>
          </a:xfrm>
          <a:prstGeom prst="rect">
            <a:avLst/>
          </a:prstGeom>
          <a:noFill/>
        </p:spPr>
        <p:txBody>
          <a:bodyPr wrap="none" lIns="91440" tIns="45720" rIns="91440" bIns="45720">
            <a:spAutoFit/>
          </a:bodyPr>
          <a:lstStyle/>
          <a:p>
            <a:pPr algn="ctr"/>
            <a:r>
              <a:rPr lang="en-US" sz="3200" b="1" dirty="0" err="1"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gespielt</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Дуга 7"/>
          <p:cNvSpPr/>
          <p:nvPr/>
        </p:nvSpPr>
        <p:spPr>
          <a:xfrm rot="18909921">
            <a:off x="1074057" y="3409042"/>
            <a:ext cx="725715" cy="1074057"/>
          </a:xfrm>
          <a:prstGeom prst="arc">
            <a:avLst>
              <a:gd name="adj1" fmla="val 14587838"/>
              <a:gd name="adj2" fmla="val 1026383"/>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C00000"/>
              </a:solidFill>
            </a:endParaRPr>
          </a:p>
        </p:txBody>
      </p:sp>
      <p:sp>
        <p:nvSpPr>
          <p:cNvPr id="9" name="Дуга 8"/>
          <p:cNvSpPr/>
          <p:nvPr/>
        </p:nvSpPr>
        <p:spPr>
          <a:xfrm rot="18909921">
            <a:off x="936171" y="4243693"/>
            <a:ext cx="725715" cy="1074057"/>
          </a:xfrm>
          <a:prstGeom prst="arc">
            <a:avLst>
              <a:gd name="adj1" fmla="val 14587838"/>
              <a:gd name="adj2" fmla="val 1026383"/>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C00000"/>
              </a:solidFill>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417" y="3729293"/>
            <a:ext cx="3739016" cy="2571523"/>
          </a:xfrm>
          <a:prstGeom prst="rect">
            <a:avLst/>
          </a:prstGeom>
        </p:spPr>
      </p:pic>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417" y="3757002"/>
            <a:ext cx="3739016" cy="2571523"/>
          </a:xfrm>
          <a:prstGeom prst="rect">
            <a:avLst/>
          </a:prstGeom>
        </p:spPr>
      </p:pic>
    </p:spTree>
    <p:extLst>
      <p:ext uri="{BB962C8B-B14F-4D97-AF65-F5344CB8AC3E}">
        <p14:creationId xmlns:p14="http://schemas.microsoft.com/office/powerpoint/2010/main" val="32980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arn(inVertical)">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arn(inVertic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84150"/>
            <a:ext cx="11215687" cy="977900"/>
          </a:xfrm>
          <a:solidFill>
            <a:srgbClr val="00B0F0"/>
          </a:solidFill>
        </p:spPr>
        <p:txBody>
          <a:bodyPr/>
          <a:lstStyle/>
          <a:p>
            <a:r>
              <a:rPr lang="de-DE" dirty="0" smtClean="0">
                <a:latin typeface="Arial" panose="020B0604020202020204" pitchFamily="34" charset="0"/>
                <a:cs typeface="Arial" panose="020B0604020202020204" pitchFamily="34" charset="0"/>
              </a:rPr>
              <a:t>Plan der Stunde</a:t>
            </a:r>
            <a:endParaRPr lang="ru-RU"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473200"/>
            <a:ext cx="11215687" cy="4813300"/>
          </a:xfrm>
          <a:ln w="57150">
            <a:solidFill>
              <a:srgbClr val="00B0F0"/>
            </a:solidFill>
          </a:ln>
        </p:spPr>
        <p:txBody>
          <a:bodyPr>
            <a:normAutofit/>
          </a:bodyPr>
          <a:lstStyle/>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Kontrolle der Hausaufgabe</a:t>
            </a:r>
            <a:endParaRPr lang="ru-RU" sz="4000" dirty="0" smtClean="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Wir lernen neue Wörter</a:t>
            </a: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Wir lesen den Text</a:t>
            </a:r>
          </a:p>
          <a:p>
            <a:pPr marL="342900" lvl="0" indent="-342900" algn="l">
              <a:buFont typeface="Wingdings" panose="05000000000000000000" pitchFamily="2" charset="2"/>
              <a:buChar char="v"/>
            </a:pPr>
            <a:r>
              <a:rPr lang="de-DE" sz="4000" dirty="0">
                <a:solidFill>
                  <a:prstClr val="black"/>
                </a:solidFill>
                <a:latin typeface="Arial" panose="020B0604020202020204" pitchFamily="34" charset="0"/>
                <a:cs typeface="Arial" panose="020B0604020202020204" pitchFamily="34" charset="0"/>
              </a:rPr>
              <a:t>Wir machen </a:t>
            </a:r>
            <a:r>
              <a:rPr lang="de-DE" sz="4000" dirty="0" smtClean="0">
                <a:solidFill>
                  <a:prstClr val="black"/>
                </a:solidFill>
                <a:latin typeface="Arial" panose="020B0604020202020204" pitchFamily="34" charset="0"/>
                <a:cs typeface="Arial" panose="020B0604020202020204" pitchFamily="34" charset="0"/>
              </a:rPr>
              <a:t>Übung</a:t>
            </a:r>
            <a:endParaRPr lang="de-DE" sz="4000" dirty="0">
              <a:solidFill>
                <a:prstClr val="black"/>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Grammatik</a:t>
            </a: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Wir ergänzen Sätze</a:t>
            </a: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Hausaufgabe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613" y="1828800"/>
            <a:ext cx="4343400" cy="4257675"/>
          </a:xfrm>
          <a:prstGeom prst="rect">
            <a:avLst/>
          </a:prstGeom>
        </p:spPr>
      </p:pic>
    </p:spTree>
    <p:extLst>
      <p:ext uri="{BB962C8B-B14F-4D97-AF65-F5344CB8AC3E}">
        <p14:creationId xmlns:p14="http://schemas.microsoft.com/office/powerpoint/2010/main" val="112775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217715"/>
            <a:ext cx="11587162" cy="585788"/>
          </a:xfrm>
          <a:solidFill>
            <a:srgbClr val="00B0F0"/>
          </a:solidFill>
        </p:spPr>
        <p:txBody>
          <a:bodyPr>
            <a:normAutofit fontScale="90000"/>
          </a:bodyPr>
          <a:lstStyle/>
          <a:p>
            <a:r>
              <a:rPr lang="de-DE" sz="4000" b="1" smtClean="0">
                <a:solidFill>
                  <a:prstClr val="black"/>
                </a:solidFill>
                <a:latin typeface="Arial" panose="020B0604020202020204" pitchFamily="34" charset="0"/>
                <a:cs typeface="Arial" panose="020B0604020202020204" pitchFamily="34" charset="0"/>
              </a:rPr>
              <a:t>Hausaufgabe</a:t>
            </a:r>
            <a:endParaRPr lang="ru-RU" sz="40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001486"/>
            <a:ext cx="11587162" cy="5627914"/>
          </a:xfrm>
          <a:ln w="57150">
            <a:solidFill>
              <a:srgbClr val="00B0F0"/>
            </a:solidFill>
          </a:ln>
        </p:spPr>
        <p:txBody>
          <a:bodyPr>
            <a:normAutofit/>
          </a:bodyPr>
          <a:lstStyle/>
          <a:p>
            <a:pPr algn="l">
              <a:lnSpc>
                <a:spcPct val="100000"/>
              </a:lnSpc>
              <a:spcBef>
                <a:spcPts val="0"/>
              </a:spcBef>
            </a:pPr>
            <a:r>
              <a:rPr lang="de-DE" sz="4000" i="1" smtClean="0">
                <a:latin typeface="Arial" panose="020B0604020202020204" pitchFamily="34" charset="0"/>
                <a:cs typeface="Arial" panose="020B0604020202020204" pitchFamily="34" charset="0"/>
              </a:rPr>
              <a:t>Übung13,  Seite 93 (Bilden Sie Sätze im Perfekt)</a:t>
            </a:r>
          </a:p>
          <a:p>
            <a:pPr algn="l">
              <a:lnSpc>
                <a:spcPct val="100000"/>
              </a:lnSpc>
              <a:spcBef>
                <a:spcPts val="0"/>
              </a:spcBef>
            </a:pPr>
            <a:endParaRPr lang="de-DE" sz="4000" i="1" smtClean="0">
              <a:latin typeface="Arial" panose="020B0604020202020204" pitchFamily="34" charset="0"/>
              <a:cs typeface="Arial" panose="020B0604020202020204" pitchFamily="34" charset="0"/>
            </a:endParaRPr>
          </a:p>
          <a:p>
            <a:pPr algn="l">
              <a:lnSpc>
                <a:spcPct val="100000"/>
              </a:lnSpc>
              <a:spcBef>
                <a:spcPts val="0"/>
              </a:spcBef>
            </a:pPr>
            <a:r>
              <a:rPr lang="de-DE" sz="4000" i="1" smtClean="0">
                <a:latin typeface="Arial" panose="020B0604020202020204" pitchFamily="34" charset="0"/>
                <a:cs typeface="Arial" panose="020B0604020202020204" pitchFamily="34" charset="0"/>
              </a:rPr>
              <a:t> Wir </a:t>
            </a:r>
            <a:r>
              <a:rPr lang="de-DE" sz="4000" i="1" smtClean="0">
                <a:solidFill>
                  <a:srgbClr val="C00000"/>
                </a:solidFill>
                <a:latin typeface="Arial" panose="020B0604020202020204" pitchFamily="34" charset="0"/>
                <a:cs typeface="Arial" panose="020B0604020202020204" pitchFamily="34" charset="0"/>
              </a:rPr>
              <a:t>haben</a:t>
            </a:r>
            <a:r>
              <a:rPr lang="de-DE" sz="4000" i="1" smtClean="0">
                <a:latin typeface="Arial" panose="020B0604020202020204" pitchFamily="34" charset="0"/>
                <a:cs typeface="Arial" panose="020B0604020202020204" pitchFamily="34" charset="0"/>
              </a:rPr>
              <a:t> auf der Wiese </a:t>
            </a:r>
            <a:r>
              <a:rPr lang="de-DE" sz="4000" i="1" smtClean="0">
                <a:solidFill>
                  <a:srgbClr val="C00000"/>
                </a:solidFill>
                <a:latin typeface="Arial" panose="020B0604020202020204" pitchFamily="34" charset="0"/>
                <a:cs typeface="Arial" panose="020B0604020202020204" pitchFamily="34" charset="0"/>
              </a:rPr>
              <a:t>gespielt</a:t>
            </a:r>
            <a:endParaRPr lang="de-DE" sz="4000" i="1" dirty="0" smtClean="0">
              <a:solidFill>
                <a:srgbClr val="C00000"/>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417" y="3172692"/>
            <a:ext cx="3739016" cy="3020290"/>
          </a:xfrm>
          <a:prstGeom prst="rect">
            <a:avLst/>
          </a:prstGeom>
        </p:spPr>
      </p:pic>
    </p:spTree>
    <p:extLst>
      <p:ext uri="{BB962C8B-B14F-4D97-AF65-F5344CB8AC3E}">
        <p14:creationId xmlns:p14="http://schemas.microsoft.com/office/powerpoint/2010/main" val="1567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57164"/>
            <a:ext cx="11215687" cy="844322"/>
          </a:xfrm>
          <a:solidFill>
            <a:srgbClr val="00B0F0"/>
          </a:solidFill>
        </p:spPr>
        <p:txBody>
          <a:bodyPr>
            <a:normAutofit/>
          </a:bodyPr>
          <a:lstStyle/>
          <a:p>
            <a:r>
              <a:rPr lang="de-DE" sz="4800" b="1" dirty="0" smtClean="0">
                <a:solidFill>
                  <a:prstClr val="black"/>
                </a:solidFill>
                <a:latin typeface="Arial" panose="020B0604020202020204" pitchFamily="34" charset="0"/>
                <a:cs typeface="Arial" panose="020B0604020202020204" pitchFamily="34" charset="0"/>
              </a:rPr>
              <a:t>Ende der Stunde</a:t>
            </a:r>
            <a:endParaRPr lang="ru-RU" sz="48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00B0F0"/>
            </a:solidFill>
          </a:ln>
        </p:spPr>
        <p:txBody>
          <a:bodyPr>
            <a:normAutofit/>
          </a:bodyPr>
          <a:lstStyle/>
          <a:p>
            <a:r>
              <a:rPr lang="de-DE" sz="5400" b="1" dirty="0" smtClean="0">
                <a:solidFill>
                  <a:srgbClr val="FF0000"/>
                </a:solidFill>
                <a:latin typeface="Arial" panose="020B0604020202020204" pitchFamily="34" charset="0"/>
                <a:cs typeface="Arial" panose="020B0604020202020204" pitchFamily="34" charset="0"/>
              </a:rPr>
              <a:t>Unsere Stunde ist zu Ende.</a:t>
            </a:r>
          </a:p>
          <a:p>
            <a:endParaRPr lang="de-DE" sz="5400" b="1" dirty="0" smtClean="0">
              <a:solidFill>
                <a:srgbClr val="FF0000"/>
              </a:solidFill>
              <a:latin typeface="Arial" panose="020B0604020202020204" pitchFamily="34" charset="0"/>
              <a:cs typeface="Arial" panose="020B0604020202020204" pitchFamily="34" charset="0"/>
            </a:endParaRPr>
          </a:p>
          <a:p>
            <a:r>
              <a:rPr lang="de-DE" sz="5400" b="1" dirty="0" smtClean="0">
                <a:solidFill>
                  <a:srgbClr val="FF0000"/>
                </a:solidFill>
                <a:latin typeface="Arial" panose="020B0604020202020204" pitchFamily="34" charset="0"/>
                <a:cs typeface="Arial" panose="020B0604020202020204" pitchFamily="34" charset="0"/>
              </a:rPr>
              <a:t>Danke für Aufmerksamkeit!</a:t>
            </a:r>
          </a:p>
          <a:p>
            <a:endParaRPr lang="de-DE" sz="5400" b="1" dirty="0" smtClean="0">
              <a:solidFill>
                <a:srgbClr val="FF0000"/>
              </a:solidFill>
              <a:latin typeface="Arial" panose="020B0604020202020204" pitchFamily="34" charset="0"/>
              <a:cs typeface="Arial" panose="020B0604020202020204" pitchFamily="34" charset="0"/>
            </a:endParaRPr>
          </a:p>
          <a:p>
            <a:r>
              <a:rPr lang="de-DE" sz="5400" b="1" dirty="0" smtClean="0">
                <a:solidFill>
                  <a:srgbClr val="FF0000"/>
                </a:solidFill>
                <a:latin typeface="Arial" panose="020B0604020202020204" pitchFamily="34" charset="0"/>
                <a:cs typeface="Arial" panose="020B0604020202020204" pitchFamily="34" charset="0"/>
              </a:rPr>
              <a:t>Auf Wiedersehen!</a:t>
            </a:r>
          </a:p>
        </p:txBody>
      </p:sp>
      <p:pic>
        <p:nvPicPr>
          <p:cNvPr id="3" name="Рисунок 2"/>
          <p:cNvPicPr>
            <a:picLocks noChangeAspect="1"/>
          </p:cNvPicPr>
          <p:nvPr/>
        </p:nvPicPr>
        <p:blipFill>
          <a:blip r:embed="rId2"/>
          <a:stretch>
            <a:fillRect/>
          </a:stretch>
        </p:blipFill>
        <p:spPr>
          <a:xfrm>
            <a:off x="9258300" y="3900488"/>
            <a:ext cx="2318122" cy="2218682"/>
          </a:xfrm>
          <a:prstGeom prst="rect">
            <a:avLst/>
          </a:prstGeom>
        </p:spPr>
      </p:pic>
    </p:spTree>
    <p:extLst>
      <p:ext uri="{BB962C8B-B14F-4D97-AF65-F5344CB8AC3E}">
        <p14:creationId xmlns:p14="http://schemas.microsoft.com/office/powerpoint/2010/main" val="157946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95443"/>
            <a:ext cx="11587162" cy="714375"/>
          </a:xfrm>
          <a:solidFill>
            <a:srgbClr val="00B0F0"/>
          </a:solidFill>
        </p:spPr>
        <p:txBody>
          <a:bodyPr>
            <a:normAutofit fontScale="90000"/>
          </a:bodyPr>
          <a:lstStyle/>
          <a:p>
            <a:r>
              <a:rPr lang="de-DE" sz="4800" b="1" dirty="0" smtClean="0">
                <a:solidFill>
                  <a:prstClr val="black"/>
                </a:solidFill>
                <a:latin typeface="Arial" panose="020B0604020202020204" pitchFamily="34" charset="0"/>
                <a:cs typeface="Arial" panose="020B0604020202020204" pitchFamily="34" charset="0"/>
              </a:rPr>
              <a:t>Kontrolle der Hausaufgabe</a:t>
            </a:r>
            <a:endParaRPr lang="ru-RU" sz="48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943429"/>
            <a:ext cx="11587162" cy="5685971"/>
          </a:xfrm>
          <a:ln w="57150">
            <a:solidFill>
              <a:srgbClr val="00B0F0"/>
            </a:solidFill>
          </a:ln>
        </p:spPr>
        <p:txBody>
          <a:bodyPr>
            <a:normAutofit/>
          </a:bodyPr>
          <a:lstStyle/>
          <a:p>
            <a:pPr algn="l">
              <a:lnSpc>
                <a:spcPct val="100000"/>
              </a:lnSpc>
              <a:spcBef>
                <a:spcPts val="0"/>
              </a:spcBef>
            </a:pPr>
            <a:r>
              <a:rPr lang="de-DE" sz="2800" i="1" dirty="0" smtClean="0">
                <a:latin typeface="Arial" panose="020B0604020202020204" pitchFamily="34" charset="0"/>
                <a:cs typeface="Arial" panose="020B0604020202020204" pitchFamily="34" charset="0"/>
              </a:rPr>
              <a:t>Übung 3, Seite 90. Hier sind zwei Briefe. Schreiben Sie die passenden Wörter in die Lücken.</a:t>
            </a:r>
          </a:p>
          <a:p>
            <a:pPr algn="l">
              <a:lnSpc>
                <a:spcPct val="100000"/>
              </a:lnSpc>
              <a:spcBef>
                <a:spcPts val="0"/>
              </a:spcBef>
            </a:pPr>
            <a:r>
              <a:rPr lang="de-DE" sz="3200" b="1" i="1" dirty="0" smtClean="0">
                <a:solidFill>
                  <a:srgbClr val="7030A0"/>
                </a:solidFill>
                <a:latin typeface="Arial" panose="020B0604020202020204" pitchFamily="34" charset="0"/>
                <a:cs typeface="Arial" panose="020B0604020202020204" pitchFamily="34" charset="0"/>
              </a:rPr>
              <a:t>Berge  Rad  See  Dorf  Fische  Fotos  Natur  Bergfluss</a:t>
            </a:r>
          </a:p>
          <a:p>
            <a:pPr algn="l">
              <a:lnSpc>
                <a:spcPct val="100000"/>
              </a:lnSpc>
              <a:spcBef>
                <a:spcPts val="0"/>
              </a:spcBef>
            </a:pPr>
            <a:r>
              <a:rPr lang="de-DE" sz="3200" b="1" dirty="0" smtClean="0">
                <a:latin typeface="Arial" panose="020B0604020202020204" pitchFamily="34" charset="0"/>
                <a:cs typeface="Arial" panose="020B0604020202020204" pitchFamily="34" charset="0"/>
              </a:rPr>
              <a:t>Lieber Markus,</a:t>
            </a:r>
          </a:p>
          <a:p>
            <a:pPr algn="l">
              <a:lnSpc>
                <a:spcPct val="100000"/>
              </a:lnSpc>
              <a:spcBef>
                <a:spcPts val="0"/>
              </a:spcBef>
            </a:pPr>
            <a:r>
              <a:rPr lang="de-DE" sz="3200" b="1" dirty="0" smtClean="0">
                <a:latin typeface="Arial" panose="020B0604020202020204" pitchFamily="34" charset="0"/>
                <a:cs typeface="Arial" panose="020B0604020202020204" pitchFamily="34" charset="0"/>
              </a:rPr>
              <a:t>Ich bin jetzt mit meinen Eltern in </a:t>
            </a:r>
            <a:r>
              <a:rPr lang="de-DE" sz="3200" b="1" dirty="0" err="1" smtClean="0">
                <a:latin typeface="Arial" panose="020B0604020202020204" pitchFamily="34" charset="0"/>
                <a:cs typeface="Arial" panose="020B0604020202020204" pitchFamily="34" charset="0"/>
              </a:rPr>
              <a:t>Seeshaupt</a:t>
            </a:r>
            <a:r>
              <a:rPr lang="de-DE" sz="3200" b="1" dirty="0" smtClean="0">
                <a:latin typeface="Arial" panose="020B0604020202020204" pitchFamily="34" charset="0"/>
                <a:cs typeface="Arial" panose="020B0604020202020204" pitchFamily="34" charset="0"/>
              </a:rPr>
              <a:t>. Das ____ liegt an einem kleinen ____.</a:t>
            </a:r>
          </a:p>
          <a:p>
            <a:pPr algn="l">
              <a:lnSpc>
                <a:spcPct val="100000"/>
              </a:lnSpc>
              <a:spcBef>
                <a:spcPts val="0"/>
              </a:spcBef>
            </a:pPr>
            <a:r>
              <a:rPr lang="de-DE" sz="3200" b="1" dirty="0" smtClean="0">
                <a:latin typeface="Arial" panose="020B0604020202020204" pitchFamily="34" charset="0"/>
                <a:cs typeface="Arial" panose="020B0604020202020204" pitchFamily="34" charset="0"/>
              </a:rPr>
              <a:t>Dort schwimmen viele  ______. Ich angle hier. Jeden Tag kann ich auch ____ fahren. Und was machst du?</a:t>
            </a:r>
          </a:p>
          <a:p>
            <a:pPr algn="l">
              <a:lnSpc>
                <a:spcPct val="100000"/>
              </a:lnSpc>
              <a:spcBef>
                <a:spcPts val="0"/>
              </a:spcBef>
            </a:pPr>
            <a:r>
              <a:rPr lang="de-DE" sz="3200" b="1" dirty="0" smtClean="0">
                <a:latin typeface="Arial" panose="020B0604020202020204" pitchFamily="34" charset="0"/>
                <a:cs typeface="Arial" panose="020B0604020202020204" pitchFamily="34" charset="0"/>
              </a:rPr>
              <a:t>Schreib bald!</a:t>
            </a:r>
          </a:p>
          <a:p>
            <a:pPr algn="l">
              <a:lnSpc>
                <a:spcPct val="100000"/>
              </a:lnSpc>
              <a:spcBef>
                <a:spcPts val="0"/>
              </a:spcBef>
            </a:pPr>
            <a:r>
              <a:rPr lang="de-DE" sz="3200" b="1" dirty="0" smtClean="0">
                <a:latin typeface="Arial" panose="020B0604020202020204" pitchFamily="34" charset="0"/>
                <a:cs typeface="Arial" panose="020B0604020202020204" pitchFamily="34" charset="0"/>
              </a:rPr>
              <a:t>Machmud</a:t>
            </a:r>
          </a:p>
        </p:txBody>
      </p:sp>
      <p:sp>
        <p:nvSpPr>
          <p:cNvPr id="6" name="Прямоугольник 5"/>
          <p:cNvSpPr/>
          <p:nvPr/>
        </p:nvSpPr>
        <p:spPr>
          <a:xfrm>
            <a:off x="9782601" y="2751861"/>
            <a:ext cx="1027846"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Dorf</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3824471" y="3218883"/>
            <a:ext cx="914032"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See</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4869477" y="3758623"/>
            <a:ext cx="1481496"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Fische</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3223282" y="4241860"/>
            <a:ext cx="958917"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Rad</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Овал 9"/>
          <p:cNvSpPr/>
          <p:nvPr/>
        </p:nvSpPr>
        <p:spPr>
          <a:xfrm>
            <a:off x="3702741" y="1746703"/>
            <a:ext cx="1035762" cy="7143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666979" y="1700209"/>
            <a:ext cx="914400" cy="7143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738503" y="1741792"/>
            <a:ext cx="1409678" cy="7192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752579" y="1746703"/>
            <a:ext cx="914400" cy="7192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233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01476"/>
            <a:ext cx="11587162" cy="714375"/>
          </a:xfrm>
          <a:solidFill>
            <a:srgbClr val="00B0F0"/>
          </a:solidFill>
        </p:spPr>
        <p:txBody>
          <a:bodyPr>
            <a:normAutofit fontScale="90000"/>
          </a:bodyPr>
          <a:lstStyle/>
          <a:p>
            <a:r>
              <a:rPr lang="de-DE" sz="4800" b="1" dirty="0" smtClean="0">
                <a:solidFill>
                  <a:prstClr val="black"/>
                </a:solidFill>
                <a:latin typeface="Arial" panose="020B0604020202020204" pitchFamily="34" charset="0"/>
                <a:cs typeface="Arial" panose="020B0604020202020204" pitchFamily="34" charset="0"/>
              </a:rPr>
              <a:t>Kontrolle der Hausaufgabe</a:t>
            </a:r>
            <a:endParaRPr lang="ru-RU" sz="48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965647"/>
            <a:ext cx="11587162" cy="5685971"/>
          </a:xfrm>
          <a:ln w="57150">
            <a:solidFill>
              <a:srgbClr val="00B0F0"/>
            </a:solidFill>
          </a:ln>
        </p:spPr>
        <p:txBody>
          <a:bodyPr>
            <a:normAutofit/>
          </a:bodyPr>
          <a:lstStyle/>
          <a:p>
            <a:pPr algn="l">
              <a:lnSpc>
                <a:spcPct val="100000"/>
              </a:lnSpc>
              <a:spcBef>
                <a:spcPts val="0"/>
              </a:spcBef>
            </a:pPr>
            <a:r>
              <a:rPr lang="de-DE" sz="2800" i="1" dirty="0" smtClean="0">
                <a:latin typeface="Arial" panose="020B0604020202020204" pitchFamily="34" charset="0"/>
                <a:cs typeface="Arial" panose="020B0604020202020204" pitchFamily="34" charset="0"/>
              </a:rPr>
              <a:t>Übung 3, Seite 90. Hier sind zwei Briefe. Schreiben Sie die passenden Wörter in die Lücken.</a:t>
            </a:r>
          </a:p>
          <a:p>
            <a:pPr algn="l">
              <a:lnSpc>
                <a:spcPct val="100000"/>
              </a:lnSpc>
              <a:spcBef>
                <a:spcPts val="0"/>
              </a:spcBef>
            </a:pPr>
            <a:r>
              <a:rPr lang="de-DE" sz="3200" b="1" i="1" dirty="0" smtClean="0">
                <a:solidFill>
                  <a:srgbClr val="7030A0"/>
                </a:solidFill>
                <a:latin typeface="Arial" panose="020B0604020202020204" pitchFamily="34" charset="0"/>
                <a:cs typeface="Arial" panose="020B0604020202020204" pitchFamily="34" charset="0"/>
              </a:rPr>
              <a:t>Berge  Rad  See  Dorf  Fische  Fotos  Natur  Bergfluss</a:t>
            </a:r>
          </a:p>
          <a:p>
            <a:pPr algn="l">
              <a:lnSpc>
                <a:spcPct val="100000"/>
              </a:lnSpc>
              <a:spcBef>
                <a:spcPts val="0"/>
              </a:spcBef>
            </a:pPr>
            <a:r>
              <a:rPr lang="de-DE" sz="3200" b="1" dirty="0" smtClean="0">
                <a:latin typeface="Arial" panose="020B0604020202020204" pitchFamily="34" charset="0"/>
                <a:cs typeface="Arial" panose="020B0604020202020204" pitchFamily="34" charset="0"/>
              </a:rPr>
              <a:t>Hallo </a:t>
            </a:r>
            <a:r>
              <a:rPr lang="de-DE" sz="3200" b="1" dirty="0">
                <a:latin typeface="Arial" panose="020B0604020202020204" pitchFamily="34" charset="0"/>
                <a:cs typeface="Arial" panose="020B0604020202020204" pitchFamily="34" charset="0"/>
              </a:rPr>
              <a:t>M</a:t>
            </a:r>
            <a:r>
              <a:rPr lang="de-DE" sz="3200" b="1" dirty="0" smtClean="0">
                <a:latin typeface="Arial" panose="020B0604020202020204" pitchFamily="34" charset="0"/>
                <a:cs typeface="Arial" panose="020B0604020202020204" pitchFamily="34" charset="0"/>
              </a:rPr>
              <a:t>achmud!</a:t>
            </a:r>
          </a:p>
          <a:p>
            <a:pPr algn="l">
              <a:lnSpc>
                <a:spcPct val="100000"/>
              </a:lnSpc>
              <a:spcBef>
                <a:spcPts val="0"/>
              </a:spcBef>
            </a:pPr>
            <a:r>
              <a:rPr lang="de-DE" sz="3200" b="1" dirty="0" smtClean="0">
                <a:latin typeface="Arial" panose="020B0604020202020204" pitchFamily="34" charset="0"/>
                <a:cs typeface="Arial" panose="020B0604020202020204" pitchFamily="34" charset="0"/>
              </a:rPr>
              <a:t>Ich bin zu Hause. Bei uns gibt es eine „Aktion Ferienspaß“. Jedes Jahr fahren wir in die ______. Wir baden im _________. Besonders schön ist dort die _____. In den Bergen machen wir viele  _____. Ich schicke dir einige.</a:t>
            </a:r>
          </a:p>
          <a:p>
            <a:pPr algn="l">
              <a:lnSpc>
                <a:spcPct val="100000"/>
              </a:lnSpc>
              <a:spcBef>
                <a:spcPts val="0"/>
              </a:spcBef>
            </a:pPr>
            <a:r>
              <a:rPr lang="de-DE" sz="3200" b="1" dirty="0" smtClean="0">
                <a:latin typeface="Arial" panose="020B0604020202020204" pitchFamily="34" charset="0"/>
                <a:cs typeface="Arial" panose="020B0604020202020204" pitchFamily="34" charset="0"/>
              </a:rPr>
              <a:t>Tschüss!</a:t>
            </a:r>
          </a:p>
          <a:p>
            <a:pPr algn="l">
              <a:lnSpc>
                <a:spcPct val="100000"/>
              </a:lnSpc>
              <a:spcBef>
                <a:spcPts val="0"/>
              </a:spcBef>
            </a:pPr>
            <a:r>
              <a:rPr lang="de-DE" sz="3200" b="1" dirty="0" smtClean="0">
                <a:latin typeface="Arial" panose="020B0604020202020204" pitchFamily="34" charset="0"/>
                <a:cs typeface="Arial" panose="020B0604020202020204" pitchFamily="34" charset="0"/>
              </a:rPr>
              <a:t>Markus</a:t>
            </a:r>
          </a:p>
          <a:p>
            <a:pPr algn="l">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sp>
        <p:nvSpPr>
          <p:cNvPr id="2" name="Овал 1"/>
          <p:cNvSpPr/>
          <p:nvPr/>
        </p:nvSpPr>
        <p:spPr>
          <a:xfrm>
            <a:off x="3657600" y="1758571"/>
            <a:ext cx="1049767" cy="6429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2712322" y="1763329"/>
            <a:ext cx="830978" cy="6429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4821667" y="1758571"/>
            <a:ext cx="1314815" cy="6429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740772" y="1763330"/>
            <a:ext cx="914400" cy="6429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437240" y="3262008"/>
            <a:ext cx="1346844"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Berge</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Прямоугольник 12"/>
          <p:cNvSpPr/>
          <p:nvPr/>
        </p:nvSpPr>
        <p:spPr>
          <a:xfrm>
            <a:off x="2262266" y="3808632"/>
            <a:ext cx="2074607"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Bergfluss</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Прямоугольник 13"/>
          <p:cNvSpPr/>
          <p:nvPr/>
        </p:nvSpPr>
        <p:spPr>
          <a:xfrm>
            <a:off x="10128480" y="3703596"/>
            <a:ext cx="1255472" cy="584775"/>
          </a:xfrm>
          <a:prstGeom prst="rect">
            <a:avLst/>
          </a:prstGeom>
          <a:noFill/>
        </p:spPr>
        <p:txBody>
          <a:bodyPr wrap="none" lIns="91440" tIns="45720" rIns="91440" bIns="45720">
            <a:spAutoFit/>
          </a:bodyPr>
          <a:lstStyle/>
          <a:p>
            <a:pPr algn="ctr"/>
            <a:r>
              <a:rPr lang="de-DE" sz="3200" b="1"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t>
            </a: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atur</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Прямоугольник 14"/>
          <p:cNvSpPr/>
          <p:nvPr/>
        </p:nvSpPr>
        <p:spPr>
          <a:xfrm>
            <a:off x="6583300" y="4255623"/>
            <a:ext cx="1298753" cy="584775"/>
          </a:xfrm>
          <a:prstGeom prst="rect">
            <a:avLst/>
          </a:prstGeom>
          <a:noFill/>
        </p:spPr>
        <p:txBody>
          <a:bodyPr wrap="none" lIns="91440" tIns="45720" rIns="91440" bIns="45720">
            <a:spAutoFit/>
          </a:bodyPr>
          <a:lstStyle/>
          <a:p>
            <a:pPr algn="ctr"/>
            <a:r>
              <a:rPr lang="de-DE" sz="3200" b="1" cap="none" spc="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Fotos</a:t>
            </a:r>
            <a:endParaRPr lang="ru-RU" sz="3200" b="1" cap="none" spc="0" dirty="0">
              <a:ln w="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Овал 15"/>
          <p:cNvSpPr/>
          <p:nvPr/>
        </p:nvSpPr>
        <p:spPr>
          <a:xfrm>
            <a:off x="458502" y="1850227"/>
            <a:ext cx="1166670" cy="6429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6250782" y="1777844"/>
            <a:ext cx="1246918" cy="6429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7612000" y="1792359"/>
            <a:ext cx="1231964" cy="6429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8908963" y="1773669"/>
            <a:ext cx="1961359" cy="6429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20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17425"/>
            <a:ext cx="11587162" cy="714375"/>
          </a:xfrm>
          <a:solidFill>
            <a:srgbClr val="00B0F0"/>
          </a:solidFill>
        </p:spPr>
        <p:txBody>
          <a:bodyPr>
            <a:normAutofit fontScale="90000"/>
          </a:bodyPr>
          <a:lstStyle/>
          <a:p>
            <a:r>
              <a:rPr lang="de-DE" sz="4800" b="1" dirty="0" smtClean="0">
                <a:solidFill>
                  <a:prstClr val="black"/>
                </a:solidFill>
                <a:latin typeface="Arial" panose="020B0604020202020204" pitchFamily="34" charset="0"/>
                <a:cs typeface="Arial" panose="020B0604020202020204" pitchFamily="34" charset="0"/>
              </a:rPr>
              <a:t>Kontrolle der Hausaufgabe</a:t>
            </a:r>
            <a:endParaRPr lang="ru-RU" sz="48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943429"/>
            <a:ext cx="11587162" cy="5685971"/>
          </a:xfrm>
          <a:ln w="57150">
            <a:solidFill>
              <a:srgbClr val="00B0F0"/>
            </a:solidFill>
          </a:ln>
        </p:spPr>
        <p:txBody>
          <a:bodyPr>
            <a:normAutofit/>
          </a:bodyPr>
          <a:lstStyle/>
          <a:p>
            <a:pPr algn="l">
              <a:lnSpc>
                <a:spcPct val="100000"/>
              </a:lnSpc>
              <a:spcBef>
                <a:spcPts val="0"/>
              </a:spcBef>
            </a:pPr>
            <a:r>
              <a:rPr lang="de-DE" sz="3200" i="1" dirty="0" smtClean="0">
                <a:latin typeface="Arial" panose="020B0604020202020204" pitchFamily="34" charset="0"/>
                <a:cs typeface="Arial" panose="020B0604020202020204" pitchFamily="34" charset="0"/>
              </a:rPr>
              <a:t>Übung 6, Seite 91. Setzen Sie das Verb „sein“ im Präteritum ein.</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Ich </a:t>
            </a:r>
            <a:r>
              <a:rPr lang="en-US" sz="3200" b="1" dirty="0" smtClean="0">
                <a:latin typeface="Arial" panose="020B0604020202020204" pitchFamily="34" charset="0"/>
                <a:cs typeface="Arial" panose="020B0604020202020204" pitchFamily="34" charset="0"/>
              </a:rPr>
              <a:t>___</a:t>
            </a:r>
            <a:r>
              <a:rPr lang="de-DE" sz="3200" b="1" dirty="0" smtClean="0">
                <a:latin typeface="Arial" panose="020B0604020202020204" pitchFamily="34" charset="0"/>
                <a:cs typeface="Arial" panose="020B0604020202020204" pitchFamily="34" charset="0"/>
              </a:rPr>
              <a:t> bei meiner Tante. Und du?</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Meine Eltern und ich ______ in Urgentsch.</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Und wie ___  es da?</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Es  ___</a:t>
            </a:r>
            <a:r>
              <a:rPr lang="de-DE" sz="3200" b="1" dirty="0" smtClean="0">
                <a:solidFill>
                  <a:srgbClr val="C00000"/>
                </a:solidFill>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 ganz toll!</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Und ihr, wo  ____ ihr?</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Wir  ______ in den Bergen.</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Wo  _____ </a:t>
            </a:r>
            <a:r>
              <a:rPr lang="de-DE" sz="3200" b="1" dirty="0" err="1" smtClean="0">
                <a:latin typeface="Arial" panose="020B0604020202020204" pitchFamily="34" charset="0"/>
                <a:cs typeface="Arial" panose="020B0604020202020204" pitchFamily="34" charset="0"/>
              </a:rPr>
              <a:t>Gulja</a:t>
            </a:r>
            <a:r>
              <a:rPr lang="de-DE" sz="3200" b="1" dirty="0" smtClean="0">
                <a:latin typeface="Arial" panose="020B0604020202020204" pitchFamily="34" charset="0"/>
                <a:cs typeface="Arial" panose="020B0604020202020204" pitchFamily="34" charset="0"/>
              </a:rPr>
              <a:t> und Machmud?</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Sie  _____ im Ferienlager.</a:t>
            </a:r>
          </a:p>
        </p:txBody>
      </p:sp>
      <p:sp>
        <p:nvSpPr>
          <p:cNvPr id="2" name="Прямоугольник 1"/>
          <p:cNvSpPr/>
          <p:nvPr/>
        </p:nvSpPr>
        <p:spPr>
          <a:xfrm>
            <a:off x="1578265" y="1896353"/>
            <a:ext cx="891591"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Прямоугольник 2"/>
          <p:cNvSpPr/>
          <p:nvPr/>
        </p:nvSpPr>
        <p:spPr>
          <a:xfrm>
            <a:off x="4963105" y="2392384"/>
            <a:ext cx="1369286"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waren</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2549528" y="2872620"/>
            <a:ext cx="891591"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1578265" y="3340552"/>
            <a:ext cx="891591"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3191297" y="3826490"/>
            <a:ext cx="1027846"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wart</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1626037" y="4828140"/>
            <a:ext cx="1369286"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waren</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1626037" y="5366504"/>
            <a:ext cx="1369286"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waren</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Прямоугольник 11"/>
          <p:cNvSpPr/>
          <p:nvPr/>
        </p:nvSpPr>
        <p:spPr>
          <a:xfrm>
            <a:off x="1785213" y="4289775"/>
            <a:ext cx="1369286" cy="584775"/>
          </a:xfrm>
          <a:prstGeom prst="rect">
            <a:avLst/>
          </a:prstGeom>
          <a:noFill/>
        </p:spPr>
        <p:txBody>
          <a:bodyPr wrap="none" lIns="91440" tIns="45720" rIns="91440" bIns="45720">
            <a:spAutoFit/>
          </a:bodyPr>
          <a:lstStyle/>
          <a:p>
            <a:pPr algn="ctr"/>
            <a:r>
              <a:rPr lang="de-DE" sz="3200" b="1"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waren</a:t>
            </a:r>
            <a:endParaRPr lang="ru-RU" sz="3200" b="1"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4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22623"/>
            <a:ext cx="11587162" cy="714375"/>
          </a:xfrm>
          <a:solidFill>
            <a:srgbClr val="00B0F0"/>
          </a:solidFill>
        </p:spPr>
        <p:txBody>
          <a:bodyPr>
            <a:normAutofit fontScale="90000"/>
          </a:bodyPr>
          <a:lstStyle/>
          <a:p>
            <a:r>
              <a:rPr lang="de-DE" sz="4800" b="1" dirty="0" smtClean="0">
                <a:solidFill>
                  <a:prstClr val="black"/>
                </a:solidFill>
                <a:latin typeface="Arial" panose="020B0604020202020204" pitchFamily="34" charset="0"/>
                <a:cs typeface="Arial" panose="020B0604020202020204" pitchFamily="34" charset="0"/>
              </a:rPr>
              <a:t>Kontrolle der Hausaufgabe</a:t>
            </a:r>
            <a:endParaRPr lang="ru-RU" sz="48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103086"/>
            <a:ext cx="11587162" cy="5526314"/>
          </a:xfrm>
          <a:ln w="57150">
            <a:solidFill>
              <a:srgbClr val="00B0F0"/>
            </a:solidFill>
          </a:ln>
        </p:spPr>
        <p:txBody>
          <a:bodyPr>
            <a:normAutofit/>
          </a:bodyPr>
          <a:lstStyle/>
          <a:p>
            <a:pPr algn="l">
              <a:lnSpc>
                <a:spcPct val="100000"/>
              </a:lnSpc>
              <a:spcBef>
                <a:spcPts val="0"/>
              </a:spcBef>
            </a:pPr>
            <a:r>
              <a:rPr lang="de-DE" sz="3200" i="1" dirty="0" smtClean="0">
                <a:latin typeface="Arial" panose="020B0604020202020204" pitchFamily="34" charset="0"/>
                <a:cs typeface="Arial" panose="020B0604020202020204" pitchFamily="34" charset="0"/>
              </a:rPr>
              <a:t>Übung 6, Seite 91. Setzen Sie das Verb „haben“ im Präteritum ein.</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Im Sommer ______ die Kinder zwei Monate Ferien.</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______  du genug Zeit zum Lesen?</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Petra _____ im Ferienlager viele Freunde.</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Ich </a:t>
            </a:r>
            <a:r>
              <a:rPr lang="de-DE" sz="3200" b="1" dirty="0" smtClean="0">
                <a:solidFill>
                  <a:srgbClr val="C00000"/>
                </a:solidFill>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_____</a:t>
            </a:r>
            <a:r>
              <a:rPr lang="de-DE" sz="3200" b="1" dirty="0" smtClean="0">
                <a:solidFill>
                  <a:srgbClr val="C00000"/>
                </a:solidFill>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am See viel Spaß.</a:t>
            </a:r>
          </a:p>
          <a:p>
            <a:pPr marL="514350" indent="-514350" algn="l">
              <a:lnSpc>
                <a:spcPct val="100000"/>
              </a:lnSpc>
              <a:spcBef>
                <a:spcPts val="0"/>
              </a:spcBef>
              <a:buAutoNum type="arabicPeriod"/>
            </a:pPr>
            <a:r>
              <a:rPr lang="de-DE" sz="3200" b="1" dirty="0" smtClean="0">
                <a:latin typeface="Arial" panose="020B0604020202020204" pitchFamily="34" charset="0"/>
                <a:cs typeface="Arial" panose="020B0604020202020204" pitchFamily="34" charset="0"/>
              </a:rPr>
              <a:t>Wir  ______ dort gewöhnlich viel zu tun.</a:t>
            </a:r>
          </a:p>
          <a:p>
            <a:pPr marL="514350" indent="-514350" algn="l">
              <a:lnSpc>
                <a:spcPct val="100000"/>
              </a:lnSpc>
              <a:spcBef>
                <a:spcPts val="0"/>
              </a:spcBef>
              <a:buAutoNum type="arabicPeriod"/>
            </a:pPr>
            <a:r>
              <a:rPr lang="de-DE" sz="3200" b="1" dirty="0">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_____  ihr auf dem Hof viel Platz zum Spielen?</a:t>
            </a:r>
          </a:p>
          <a:p>
            <a:pPr marL="514350" indent="-514350" algn="l">
              <a:lnSpc>
                <a:spcPct val="100000"/>
              </a:lnSpc>
              <a:spcBef>
                <a:spcPts val="0"/>
              </a:spcBef>
              <a:buAutoNum type="arabicPeriod"/>
            </a:pPr>
            <a:r>
              <a:rPr lang="de-DE" sz="3200" b="1" dirty="0" err="1" smtClean="0">
                <a:latin typeface="Arial" panose="020B0604020202020204" pitchFamily="34" charset="0"/>
                <a:cs typeface="Arial" panose="020B0604020202020204" pitchFamily="34" charset="0"/>
              </a:rPr>
              <a:t>Dschinn</a:t>
            </a:r>
            <a:r>
              <a:rPr lang="de-DE" sz="3200" b="1" dirty="0" smtClean="0">
                <a:latin typeface="Arial" panose="020B0604020202020204" pitchFamily="34" charset="0"/>
                <a:cs typeface="Arial" panose="020B0604020202020204" pitchFamily="34" charset="0"/>
              </a:rPr>
              <a:t>  _____ immer gute Ideen.</a:t>
            </a:r>
          </a:p>
        </p:txBody>
      </p:sp>
      <p:sp>
        <p:nvSpPr>
          <p:cNvPr id="3" name="Прямоугольник 2"/>
          <p:cNvSpPr/>
          <p:nvPr/>
        </p:nvSpPr>
        <p:spPr>
          <a:xfrm>
            <a:off x="854797" y="2580231"/>
            <a:ext cx="1572867" cy="584775"/>
          </a:xfrm>
          <a:prstGeom prst="rect">
            <a:avLst/>
          </a:prstGeom>
          <a:noFill/>
        </p:spPr>
        <p:txBody>
          <a:bodyPr wrap="none" lIns="91440" tIns="45720" rIns="91440" bIns="45720">
            <a:spAutoFit/>
          </a:bodyPr>
          <a:lstStyle/>
          <a:p>
            <a:pPr algn="ctr"/>
            <a:r>
              <a:rPr lang="de-DE"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
            </a: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attest</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1641229" y="3553548"/>
            <a:ext cx="1162498" cy="584775"/>
          </a:xfrm>
          <a:prstGeom prst="rect">
            <a:avLst/>
          </a:prstGeom>
          <a:noFill/>
        </p:spPr>
        <p:txBody>
          <a:bodyPr wrap="none" lIns="91440" tIns="45720" rIns="91440" bIns="45720">
            <a:spAutoFit/>
          </a:bodyPr>
          <a:lstStyle/>
          <a:p>
            <a:pPr algn="ct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hatte</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2728504" y="4888447"/>
            <a:ext cx="1162498" cy="584775"/>
          </a:xfrm>
          <a:prstGeom prst="rect">
            <a:avLst/>
          </a:prstGeom>
          <a:noFill/>
        </p:spPr>
        <p:txBody>
          <a:bodyPr wrap="none" lIns="91440" tIns="45720" rIns="91440" bIns="45720">
            <a:spAutoFit/>
          </a:bodyPr>
          <a:lstStyle/>
          <a:p>
            <a:pPr algn="ct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hatte</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968609" y="4507863"/>
            <a:ext cx="1345241" cy="584775"/>
          </a:xfrm>
          <a:prstGeom prst="rect">
            <a:avLst/>
          </a:prstGeom>
          <a:noFill/>
        </p:spPr>
        <p:txBody>
          <a:bodyPr wrap="none" lIns="91440" tIns="45720" rIns="91440" bIns="45720">
            <a:spAutoFit/>
          </a:bodyPr>
          <a:lstStyle/>
          <a:p>
            <a:pPr algn="ctr"/>
            <a:r>
              <a:rPr lang="de-DE"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
            </a: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attet</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2034448" y="3089346"/>
            <a:ext cx="1162498" cy="584775"/>
          </a:xfrm>
          <a:prstGeom prst="rect">
            <a:avLst/>
          </a:prstGeom>
          <a:noFill/>
        </p:spPr>
        <p:txBody>
          <a:bodyPr wrap="none" lIns="91440" tIns="45720" rIns="91440" bIns="45720">
            <a:spAutoFit/>
          </a:bodyPr>
          <a:lstStyle/>
          <a:p>
            <a:pPr algn="ct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hatte</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3184719" y="2104417"/>
            <a:ext cx="1412566" cy="584775"/>
          </a:xfrm>
          <a:prstGeom prst="rect">
            <a:avLst/>
          </a:prstGeom>
          <a:noFill/>
        </p:spPr>
        <p:txBody>
          <a:bodyPr wrap="none" lIns="91440" tIns="45720" rIns="91440" bIns="45720">
            <a:spAutoFit/>
          </a:bodyPr>
          <a:lstStyle/>
          <a:p>
            <a:pPr algn="ct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hatten</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2" name="Прямоугольник 11"/>
          <p:cNvSpPr/>
          <p:nvPr/>
        </p:nvSpPr>
        <p:spPr>
          <a:xfrm>
            <a:off x="1772153" y="3998514"/>
            <a:ext cx="1412566" cy="584775"/>
          </a:xfrm>
          <a:prstGeom prst="rect">
            <a:avLst/>
          </a:prstGeom>
          <a:noFill/>
        </p:spPr>
        <p:txBody>
          <a:bodyPr wrap="none" lIns="91440" tIns="45720" rIns="91440" bIns="45720">
            <a:spAutoFit/>
          </a:bodyPr>
          <a:lstStyle/>
          <a:p>
            <a:pPr algn="ctr"/>
            <a:r>
              <a:rPr lang="de-DE" sz="3200" b="1" dirty="0" smtClean="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hatten</a:t>
            </a:r>
            <a:endParaRPr lang="ru-RU" sz="3200" b="1" dirty="0">
              <a:ln w="0"/>
              <a:solidFill>
                <a:srgbClr val="C000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5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57199" y="142648"/>
            <a:ext cx="11387138" cy="585788"/>
          </a:xfrm>
          <a:solidFill>
            <a:srgbClr val="00B0F0"/>
          </a:solidFill>
        </p:spPr>
        <p:txBody>
          <a:bodyPr>
            <a:normAutofit/>
          </a:bodyPr>
          <a:lstStyle/>
          <a:p>
            <a:r>
              <a:rPr lang="de-DE" sz="3600" b="1" dirty="0" smtClean="0">
                <a:latin typeface="Arial" panose="020B0604020202020204" pitchFamily="34" charset="0"/>
                <a:cs typeface="Arial" panose="020B0604020202020204" pitchFamily="34" charset="0"/>
              </a:rPr>
              <a:t>Wir lernen  Wörter</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57200" y="1071564"/>
            <a:ext cx="11387138" cy="5300662"/>
          </a:xfrm>
          <a:ln w="38100">
            <a:solidFill>
              <a:srgbClr val="00B0F0"/>
            </a:solidFill>
          </a:ln>
        </p:spPr>
        <p:txBody>
          <a:bodyPr/>
          <a:lstStyle/>
          <a:p>
            <a:pPr algn="l"/>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253174624"/>
              </p:ext>
            </p:extLst>
          </p:nvPr>
        </p:nvGraphicFramePr>
        <p:xfrm>
          <a:off x="580571" y="1190171"/>
          <a:ext cx="11132458" cy="5189870"/>
        </p:xfrm>
        <a:graphic>
          <a:graphicData uri="http://schemas.openxmlformats.org/drawingml/2006/table">
            <a:tbl>
              <a:tblPr firstRow="1" bandRow="1">
                <a:tableStyleId>{5C22544A-7EE6-4342-B048-85BDC9FD1C3A}</a:tableStyleId>
              </a:tblPr>
              <a:tblGrid>
                <a:gridCol w="5566229">
                  <a:extLst>
                    <a:ext uri="{9D8B030D-6E8A-4147-A177-3AD203B41FA5}">
                      <a16:colId xmlns:a16="http://schemas.microsoft.com/office/drawing/2014/main" val="20000"/>
                    </a:ext>
                  </a:extLst>
                </a:gridCol>
                <a:gridCol w="5566229">
                  <a:extLst>
                    <a:ext uri="{9D8B030D-6E8A-4147-A177-3AD203B41FA5}">
                      <a16:colId xmlns:a16="http://schemas.microsoft.com/office/drawing/2014/main" val="20001"/>
                    </a:ext>
                  </a:extLst>
                </a:gridCol>
              </a:tblGrid>
              <a:tr h="454596">
                <a:tc>
                  <a:txBody>
                    <a:bodyPr/>
                    <a:lstStyle/>
                    <a:p>
                      <a:pPr algn="ctr"/>
                      <a:r>
                        <a:rPr lang="de-DE" sz="2400" b="1" dirty="0" smtClean="0">
                          <a:solidFill>
                            <a:schemeClr val="tx1"/>
                          </a:solidFill>
                          <a:latin typeface="Arial" panose="020B0604020202020204" pitchFamily="34" charset="0"/>
                          <a:cs typeface="Arial" panose="020B0604020202020204" pitchFamily="34" charset="0"/>
                        </a:rPr>
                        <a:t>das Ferien-Tagebuch</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ta’til</a:t>
                      </a:r>
                      <a:r>
                        <a:rPr lang="en-US" sz="2400" b="1" baseline="0" dirty="0" smtClean="0">
                          <a:solidFill>
                            <a:schemeClr val="tx1"/>
                          </a:solidFill>
                          <a:latin typeface="Arial" panose="020B0604020202020204" pitchFamily="34" charset="0"/>
                          <a:cs typeface="Arial" panose="020B0604020202020204" pitchFamily="34" charset="0"/>
                        </a:rPr>
                        <a:t> </a:t>
                      </a:r>
                      <a:r>
                        <a:rPr lang="en-US" sz="2400" b="1" baseline="0" dirty="0" err="1" smtClean="0">
                          <a:solidFill>
                            <a:schemeClr val="tx1"/>
                          </a:solidFill>
                          <a:latin typeface="Arial" panose="020B0604020202020204" pitchFamily="34" charset="0"/>
                          <a:cs typeface="Arial" panose="020B0604020202020204" pitchFamily="34" charset="0"/>
                        </a:rPr>
                        <a:t>kundaligi</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0"/>
                  </a:ext>
                </a:extLst>
              </a:tr>
              <a:tr h="468413">
                <a:tc>
                  <a:txBody>
                    <a:bodyPr/>
                    <a:lstStyle/>
                    <a:p>
                      <a:pPr algn="ctr"/>
                      <a:r>
                        <a:rPr lang="de-DE" sz="2400" b="1" dirty="0" smtClean="0">
                          <a:solidFill>
                            <a:schemeClr val="tx1"/>
                          </a:solidFill>
                          <a:latin typeface="Arial" panose="020B0604020202020204" pitchFamily="34" charset="0"/>
                          <a:cs typeface="Arial" panose="020B0604020202020204" pitchFamily="34" charset="0"/>
                        </a:rPr>
                        <a:t>auf dem Land sein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shahar</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tashqarisida</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bo‘lmoq</a:t>
                      </a:r>
                      <a:r>
                        <a:rPr lang="en-US" sz="2400" b="1" baseline="0" dirty="0" smtClean="0">
                          <a:solidFill>
                            <a:schemeClr val="tx1"/>
                          </a:solidFill>
                          <a:latin typeface="Arial" panose="020B0604020202020204" pitchFamily="34" charset="0"/>
                          <a:cs typeface="Arial" panose="020B0604020202020204" pitchFamily="34" charset="0"/>
                        </a:rPr>
                        <a:t> </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1"/>
                  </a:ext>
                </a:extLst>
              </a:tr>
              <a:tr h="454596">
                <a:tc>
                  <a:txBody>
                    <a:bodyPr/>
                    <a:lstStyle/>
                    <a:p>
                      <a:pPr algn="ctr"/>
                      <a:r>
                        <a:rPr lang="de-DE" sz="2400" b="1" dirty="0" smtClean="0">
                          <a:solidFill>
                            <a:schemeClr val="tx1"/>
                          </a:solidFill>
                          <a:latin typeface="Arial" panose="020B0604020202020204" pitchFamily="34" charset="0"/>
                          <a:cs typeface="Arial" panose="020B0604020202020204" pitchFamily="34" charset="0"/>
                        </a:rPr>
                        <a:t>der Bach</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soy,</a:t>
                      </a:r>
                      <a:r>
                        <a:rPr lang="en-US" sz="2400" b="1" baseline="0" dirty="0" smtClean="0">
                          <a:solidFill>
                            <a:schemeClr val="tx1"/>
                          </a:solidFill>
                          <a:latin typeface="Arial" panose="020B0604020202020204" pitchFamily="34" charset="0"/>
                          <a:cs typeface="Arial" panose="020B0604020202020204" pitchFamily="34" charset="0"/>
                        </a:rPr>
                        <a:t> </a:t>
                      </a:r>
                      <a:r>
                        <a:rPr lang="en-US" sz="2400" b="1" baseline="0" dirty="0" err="1" smtClean="0">
                          <a:solidFill>
                            <a:schemeClr val="tx1"/>
                          </a:solidFill>
                          <a:latin typeface="Arial" panose="020B0604020202020204" pitchFamily="34" charset="0"/>
                          <a:cs typeface="Arial" panose="020B0604020202020204" pitchFamily="34" charset="0"/>
                        </a:rPr>
                        <a:t>ariq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2"/>
                  </a:ext>
                </a:extLst>
              </a:tr>
              <a:tr h="482606">
                <a:tc>
                  <a:txBody>
                    <a:bodyPr/>
                    <a:lstStyle/>
                    <a:p>
                      <a:pPr algn="ctr"/>
                      <a:r>
                        <a:rPr lang="de-DE" sz="2400" b="1" dirty="0" smtClean="0">
                          <a:solidFill>
                            <a:schemeClr val="tx1"/>
                          </a:solidFill>
                          <a:latin typeface="Arial" panose="020B0604020202020204" pitchFamily="34" charset="0"/>
                          <a:cs typeface="Arial" panose="020B0604020202020204" pitchFamily="34" charset="0"/>
                        </a:rPr>
                        <a:t>die Holzstäbe</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yog‘ochli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tayoq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3"/>
                  </a:ext>
                </a:extLst>
              </a:tr>
              <a:tr h="468412">
                <a:tc>
                  <a:txBody>
                    <a:bodyPr/>
                    <a:lstStyle/>
                    <a:p>
                      <a:pPr algn="ctr"/>
                      <a:r>
                        <a:rPr lang="de-DE" sz="2400" b="1" dirty="0" smtClean="0">
                          <a:solidFill>
                            <a:schemeClr val="tx1"/>
                          </a:solidFill>
                          <a:latin typeface="Arial" panose="020B0604020202020204" pitchFamily="34" charset="0"/>
                          <a:cs typeface="Arial" panose="020B0604020202020204" pitchFamily="34" charset="0"/>
                        </a:rPr>
                        <a:t>sich verstecken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yashirinmoq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4"/>
                  </a:ext>
                </a:extLst>
              </a:tr>
              <a:tr h="482606">
                <a:tc>
                  <a:txBody>
                    <a:bodyPr/>
                    <a:lstStyle/>
                    <a:p>
                      <a:pPr algn="ctr"/>
                      <a:r>
                        <a:rPr lang="de-DE" sz="2400" b="1" dirty="0" smtClean="0">
                          <a:solidFill>
                            <a:schemeClr val="tx1"/>
                          </a:solidFill>
                          <a:latin typeface="Arial" panose="020B0604020202020204" pitchFamily="34" charset="0"/>
                          <a:cs typeface="Arial" panose="020B0604020202020204" pitchFamily="34" charset="0"/>
                        </a:rPr>
                        <a:t>bauen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qurmoq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5"/>
                  </a:ext>
                </a:extLst>
              </a:tr>
              <a:tr h="454596">
                <a:tc>
                  <a:txBody>
                    <a:bodyPr/>
                    <a:lstStyle/>
                    <a:p>
                      <a:pPr algn="ctr"/>
                      <a:r>
                        <a:rPr lang="de-DE" sz="2400" b="1" dirty="0" smtClean="0">
                          <a:solidFill>
                            <a:schemeClr val="tx1"/>
                          </a:solidFill>
                          <a:latin typeface="Arial" panose="020B0604020202020204" pitchFamily="34" charset="0"/>
                          <a:cs typeface="Arial" panose="020B0604020202020204" pitchFamily="34" charset="0"/>
                        </a:rPr>
                        <a:t>träumen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orzu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qilmoq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6"/>
                  </a:ext>
                </a:extLst>
              </a:tr>
              <a:tr h="468412">
                <a:tc>
                  <a:txBody>
                    <a:bodyPr/>
                    <a:lstStyle/>
                    <a:p>
                      <a:pPr algn="ctr"/>
                      <a:r>
                        <a:rPr lang="de-DE" sz="2400" b="1" dirty="0" smtClean="0">
                          <a:solidFill>
                            <a:schemeClr val="tx1"/>
                          </a:solidFill>
                          <a:latin typeface="Arial" panose="020B0604020202020204" pitchFamily="34" charset="0"/>
                          <a:cs typeface="Arial" panose="020B0604020202020204" pitchFamily="34" charset="0"/>
                        </a:rPr>
                        <a:t>die Hütte</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chayla</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kapa</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7"/>
                  </a:ext>
                </a:extLst>
              </a:tr>
              <a:tr h="468413">
                <a:tc>
                  <a:txBody>
                    <a:bodyPr/>
                    <a:lstStyle/>
                    <a:p>
                      <a:pPr algn="ctr"/>
                      <a:r>
                        <a:rPr lang="de-DE" sz="2400" b="1" dirty="0" smtClean="0">
                          <a:solidFill>
                            <a:schemeClr val="tx1"/>
                          </a:solidFill>
                          <a:latin typeface="Arial" panose="020B0604020202020204" pitchFamily="34" charset="0"/>
                          <a:cs typeface="Arial" panose="020B0604020202020204" pitchFamily="34" charset="0"/>
                        </a:rPr>
                        <a:t>hängen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osmoq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8"/>
                  </a:ext>
                </a:extLst>
              </a:tr>
              <a:tr h="510996">
                <a:tc>
                  <a:txBody>
                    <a:bodyPr/>
                    <a:lstStyle/>
                    <a:p>
                      <a:pPr algn="ctr"/>
                      <a:r>
                        <a:rPr lang="de-DE" sz="2400" b="1" dirty="0" smtClean="0">
                          <a:solidFill>
                            <a:schemeClr val="tx1"/>
                          </a:solidFill>
                          <a:latin typeface="Arial" panose="020B0604020202020204" pitchFamily="34" charset="0"/>
                          <a:cs typeface="Arial" panose="020B0604020202020204" pitchFamily="34" charset="0"/>
                        </a:rPr>
                        <a:t>beobachten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kuzatmoq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09"/>
                  </a:ext>
                </a:extLst>
              </a:tr>
              <a:tr h="468412">
                <a:tc>
                  <a:txBody>
                    <a:bodyPr/>
                    <a:lstStyle/>
                    <a:p>
                      <a:pPr algn="ctr"/>
                      <a:r>
                        <a:rPr lang="de-DE" sz="2400" b="1" dirty="0" smtClean="0">
                          <a:solidFill>
                            <a:schemeClr val="tx1"/>
                          </a:solidFill>
                          <a:latin typeface="Arial" panose="020B0604020202020204" pitchFamily="34" charset="0"/>
                          <a:cs typeface="Arial" panose="020B0604020202020204" pitchFamily="34" charset="0"/>
                        </a:rPr>
                        <a:t>gießen</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pPr algn="ctr"/>
                      <a:r>
                        <a:rPr lang="en-US" sz="2400" b="1" dirty="0" err="1" smtClean="0">
                          <a:solidFill>
                            <a:schemeClr val="tx1"/>
                          </a:solidFill>
                          <a:latin typeface="Arial" panose="020B0604020202020204" pitchFamily="34" charset="0"/>
                          <a:cs typeface="Arial" panose="020B0604020202020204" pitchFamily="34" charset="0"/>
                        </a:rPr>
                        <a:t>quymoq</a:t>
                      </a:r>
                      <a:endParaRPr lang="ru-RU" sz="2400" b="1" dirty="0">
                        <a:solidFill>
                          <a:schemeClr val="tx1"/>
                        </a:solidFill>
                        <a:latin typeface="Arial" panose="020B0604020202020204" pitchFamily="34" charset="0"/>
                        <a:cs typeface="Arial" panose="020B0604020202020204" pitchFamily="34" charset="0"/>
                      </a:endParaRPr>
                    </a:p>
                  </a:txBody>
                  <a:tcPr>
                    <a:solidFill>
                      <a:srgbClr val="FFCCFF"/>
                    </a:solidFill>
                  </a:tcPr>
                </a:tc>
                <a:extLst>
                  <a:ext uri="{0D108BD9-81ED-4DB2-BD59-A6C34878D82A}">
                    <a16:rowId xmlns:a16="http://schemas.microsoft.com/office/drawing/2014/main" val="10010"/>
                  </a:ext>
                </a:extLst>
              </a:tr>
            </a:tbl>
          </a:graphicData>
        </a:graphic>
      </p:graphicFrame>
      <p:sp>
        <p:nvSpPr>
          <p:cNvPr id="2" name="Овал 1"/>
          <p:cNvSpPr/>
          <p:nvPr/>
        </p:nvSpPr>
        <p:spPr>
          <a:xfrm>
            <a:off x="10144125" y="177782"/>
            <a:ext cx="1257300" cy="515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prstClr val="black"/>
                </a:solidFill>
                <a:latin typeface="Arial" panose="020B0604020202020204" pitchFamily="34" charset="0"/>
                <a:cs typeface="Arial" panose="020B0604020202020204" pitchFamily="34" charset="0"/>
              </a:rPr>
              <a:t>S.9</a:t>
            </a:r>
            <a:endParaRPr lang="ru-RU"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359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72583"/>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99885"/>
            <a:ext cx="11587162" cy="5758089"/>
          </a:xfrm>
          <a:ln w="57150">
            <a:solidFill>
              <a:srgbClr val="00B0F0"/>
            </a:solidFill>
          </a:ln>
        </p:spPr>
        <p:txBody>
          <a:bodyPr>
            <a:normAutofit/>
          </a:bodyPr>
          <a:lstStyle/>
          <a:p>
            <a:pPr>
              <a:lnSpc>
                <a:spcPct val="100000"/>
              </a:lnSpc>
              <a:spcBef>
                <a:spcPts val="0"/>
              </a:spcBef>
            </a:pPr>
            <a:r>
              <a:rPr lang="de-DE" sz="3200" b="1" dirty="0" smtClean="0">
                <a:latin typeface="Arial" panose="020B0604020202020204" pitchFamily="34" charset="0"/>
                <a:cs typeface="Arial" panose="020B0604020202020204" pitchFamily="34" charset="0"/>
              </a:rPr>
              <a:t>Otto erzählt:</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Jetzt sind die Ferien vorbei. Hier ist mein Ferien-Tagebuch mit Fotos. Im Sommer war ich auf dem Land. Gleich hinter dem Hof waren Wiesen, Felder, ein Wäldchen und ein Bach. Hier haben wir im Wasser geplanscht. Wir haben uns in der Wiese versteckt. Wir haben gespielt, gelesen und geträumt.</a:t>
            </a:r>
          </a:p>
        </p:txBody>
      </p:sp>
      <p:sp>
        <p:nvSpPr>
          <p:cNvPr id="3" name="Овал 2"/>
          <p:cNvSpPr/>
          <p:nvPr/>
        </p:nvSpPr>
        <p:spPr>
          <a:xfrm>
            <a:off x="10401301" y="222589"/>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prstClr val="black"/>
                </a:solidFill>
                <a:latin typeface="Arial" panose="020B0604020202020204" pitchFamily="34" charset="0"/>
                <a:cs typeface="Arial" panose="020B0604020202020204" pitchFamily="34" charset="0"/>
              </a:rPr>
              <a:t>S.9</a:t>
            </a:r>
            <a:endParaRPr lang="ru-RU" sz="2400" dirty="0">
              <a:solidFill>
                <a:prstClr val="black"/>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24" y="3829049"/>
            <a:ext cx="4310857" cy="2701925"/>
          </a:xfrm>
          <a:prstGeom prst="rect">
            <a:avLst/>
          </a:prstGeom>
        </p:spPr>
      </p:pic>
    </p:spTree>
    <p:extLst>
      <p:ext uri="{BB962C8B-B14F-4D97-AF65-F5344CB8AC3E}">
        <p14:creationId xmlns:p14="http://schemas.microsoft.com/office/powerpoint/2010/main" val="912936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14979"/>
            <a:ext cx="11587162" cy="585788"/>
          </a:xfrm>
          <a:solidFill>
            <a:srgbClr val="00B0F0"/>
          </a:solidFill>
        </p:spPr>
        <p:txBody>
          <a:bodyPr>
            <a:normAutofit/>
          </a:bodyPr>
          <a:lstStyle/>
          <a:p>
            <a:r>
              <a:rPr lang="de-DE" sz="3600" b="1" dirty="0">
                <a:solidFill>
                  <a:prstClr val="black"/>
                </a:solidFill>
                <a:latin typeface="Arial" panose="020B0604020202020204" pitchFamily="34" charset="0"/>
                <a:cs typeface="Arial" panose="020B0604020202020204" pitchFamily="34" charset="0"/>
              </a:rPr>
              <a:t>Wir </a:t>
            </a:r>
            <a:r>
              <a:rPr lang="de-DE" sz="3600" b="1" dirty="0" smtClean="0">
                <a:solidFill>
                  <a:prstClr val="black"/>
                </a:solidFill>
                <a:latin typeface="Arial" panose="020B0604020202020204" pitchFamily="34" charset="0"/>
                <a:cs typeface="Arial" panose="020B0604020202020204" pitchFamily="34" charset="0"/>
              </a:rPr>
              <a:t>lesen den Text</a:t>
            </a:r>
            <a:endParaRPr lang="ru-RU" sz="3600" b="1"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071561"/>
            <a:ext cx="11587162" cy="5586413"/>
          </a:xfrm>
          <a:ln w="57150">
            <a:solidFill>
              <a:srgbClr val="00B0F0"/>
            </a:solidFill>
          </a:ln>
        </p:spPr>
        <p:txBody>
          <a:bodyPr>
            <a:normAutofit/>
          </a:bodyPr>
          <a:lstStyle/>
          <a:p>
            <a:pPr algn="l">
              <a:lnSpc>
                <a:spcPct val="100000"/>
              </a:lnSpc>
              <a:spcBef>
                <a:spcPts val="0"/>
              </a:spcBef>
            </a:pPr>
            <a:r>
              <a:rPr lang="de-DE" sz="3200" b="1" i="1" dirty="0" smtClean="0">
                <a:latin typeface="Arial" panose="020B0604020202020204" pitchFamily="34" charset="0"/>
                <a:cs typeface="Arial" panose="020B0604020202020204" pitchFamily="34" charset="0"/>
              </a:rPr>
              <a:t>In der Mittagszeit war es oft sehr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heiß. Wir haben uns eine Hütte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gebaut. Dazu haben wir lange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Holzstäbe in die Erde gesteckt.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Zwischen die Stäbe haben wir</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 bunte Tücher gehängt. Das war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ein prima Sonnenschutz. Manchmal </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haben wir im hohen Gras Indianer</a:t>
            </a:r>
          </a:p>
          <a:p>
            <a:pPr algn="l">
              <a:lnSpc>
                <a:spcPct val="100000"/>
              </a:lnSpc>
              <a:spcBef>
                <a:spcPts val="0"/>
              </a:spcBef>
            </a:pPr>
            <a:r>
              <a:rPr lang="de-DE" sz="3200" b="1" i="1" dirty="0" smtClean="0">
                <a:latin typeface="Arial" panose="020B0604020202020204" pitchFamily="34" charset="0"/>
                <a:cs typeface="Arial" panose="020B0604020202020204" pitchFamily="34" charset="0"/>
              </a:rPr>
              <a:t> gespielt.</a:t>
            </a:r>
          </a:p>
        </p:txBody>
      </p:sp>
      <p:sp>
        <p:nvSpPr>
          <p:cNvPr id="3" name="Овал 2"/>
          <p:cNvSpPr/>
          <p:nvPr/>
        </p:nvSpPr>
        <p:spPr>
          <a:xfrm>
            <a:off x="10401301" y="179273"/>
            <a:ext cx="1271588" cy="485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latin typeface="Arial" panose="020B0604020202020204" pitchFamily="34" charset="0"/>
                <a:cs typeface="Arial" panose="020B0604020202020204" pitchFamily="34" charset="0"/>
              </a:rPr>
              <a:t>S.9</a:t>
            </a:r>
            <a:endParaRPr lang="ru-RU" sz="2400" dirty="0">
              <a:solidFill>
                <a:prstClr val="black"/>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526" y="1071562"/>
            <a:ext cx="3814762" cy="5172075"/>
          </a:xfrm>
          <a:prstGeom prst="rect">
            <a:avLst/>
          </a:prstGeom>
        </p:spPr>
      </p:pic>
    </p:spTree>
    <p:extLst>
      <p:ext uri="{BB962C8B-B14F-4D97-AF65-F5344CB8AC3E}">
        <p14:creationId xmlns:p14="http://schemas.microsoft.com/office/powerpoint/2010/main" val="1852015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1151</Words>
  <Application>Microsoft Office PowerPoint</Application>
  <PresentationFormat>Широкоэкранный</PresentationFormat>
  <Paragraphs>251</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21</vt:i4>
      </vt:variant>
    </vt:vector>
  </HeadingPairs>
  <TitlesOfParts>
    <vt:vector size="27" baseType="lpstr">
      <vt:lpstr>Arial</vt:lpstr>
      <vt:lpstr>Calibri</vt:lpstr>
      <vt:lpstr>Calibri Light</vt:lpstr>
      <vt:lpstr>Wingdings</vt:lpstr>
      <vt:lpstr>Тема Office</vt:lpstr>
      <vt:lpstr>1_Тема Office</vt:lpstr>
      <vt:lpstr>Deutsch</vt:lpstr>
      <vt:lpstr>Plan der Stunde</vt:lpstr>
      <vt:lpstr>Kontrolle der Hausaufgabe</vt:lpstr>
      <vt:lpstr>Kontrolle der Hausaufgabe</vt:lpstr>
      <vt:lpstr>Kontrolle der Hausaufgabe</vt:lpstr>
      <vt:lpstr>Kontrolle der Hausaufgabe</vt:lpstr>
      <vt:lpstr>Wir lernen  Wörter</vt:lpstr>
      <vt:lpstr>Wir lesen den Text</vt:lpstr>
      <vt:lpstr>Wir lesen den Text</vt:lpstr>
      <vt:lpstr>Wir lesen den Text</vt:lpstr>
      <vt:lpstr>Wir lesen den Text</vt:lpstr>
      <vt:lpstr>Wir machen Übung</vt:lpstr>
      <vt:lpstr>Wir lesen den Text</vt:lpstr>
      <vt:lpstr>Wir lesen den Text</vt:lpstr>
      <vt:lpstr>Wir lesen den Text</vt:lpstr>
      <vt:lpstr>Grammatik. Verben im Perfekt</vt:lpstr>
      <vt:lpstr>Grammatik. Verben im Perfekt</vt:lpstr>
      <vt:lpstr>Wir bilden die Sätze</vt:lpstr>
      <vt:lpstr>Hausaufgabe</vt:lpstr>
      <vt:lpstr>Hausaufgabe</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Пользователь</cp:lastModifiedBy>
  <cp:revision>41</cp:revision>
  <dcterms:created xsi:type="dcterms:W3CDTF">2020-09-09T18:47:31Z</dcterms:created>
  <dcterms:modified xsi:type="dcterms:W3CDTF">2020-09-12T12:03:29Z</dcterms:modified>
</cp:coreProperties>
</file>