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84" r:id="rId2"/>
    <p:sldId id="381" r:id="rId3"/>
    <p:sldId id="382" r:id="rId4"/>
    <p:sldId id="370" r:id="rId5"/>
    <p:sldId id="376" r:id="rId6"/>
    <p:sldId id="386" r:id="rId7"/>
    <p:sldId id="379" r:id="rId8"/>
    <p:sldId id="388" r:id="rId9"/>
    <p:sldId id="389" r:id="rId10"/>
    <p:sldId id="317" r:id="rId11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3" autoAdjust="0"/>
    <p:restoredTop sz="91316" autoAdjust="0"/>
  </p:normalViewPr>
  <p:slideViewPr>
    <p:cSldViewPr>
      <p:cViewPr varScale="1">
        <p:scale>
          <a:sx n="67" d="100"/>
          <a:sy n="67" d="100"/>
        </p:scale>
        <p:origin x="486" y="78"/>
      </p:cViewPr>
      <p:guideLst>
        <p:guide orient="horz" pos="2880"/>
        <p:guide pos="2327"/>
        <p:guide orient="horz" pos="6391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0D9A4-C2EF-4B1B-8DB5-85EC06DD3650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C081-F56F-466E-9CDC-774CD6595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9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C081-F56F-466E-9CDC-774CD659513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4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07" y="238364"/>
            <a:ext cx="10467975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68938" y="1678545"/>
            <a:ext cx="5062855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5151" y="1678545"/>
            <a:ext cx="5065078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jpe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912" y="0"/>
            <a:ext cx="12788910" cy="202861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270311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1589763" y="2752526"/>
            <a:ext cx="8051397" cy="1693313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marL="40888" algn="ctr">
              <a:spcBef>
                <a:spcPts val="245"/>
              </a:spcBef>
            </a:pPr>
            <a:r>
              <a:rPr sz="5400" b="1" dirty="0" smtClean="0">
                <a:solidFill>
                  <a:schemeClr val="tx2"/>
                </a:solidFill>
                <a:latin typeface="Arial"/>
                <a:cs typeface="Arial"/>
              </a:rPr>
              <a:t>M</a:t>
            </a:r>
            <a:r>
              <a:rPr lang="en-US" sz="5400" b="1" dirty="0">
                <a:solidFill>
                  <a:schemeClr val="tx2"/>
                </a:solidFill>
                <a:latin typeface="Arial"/>
                <a:cs typeface="Arial"/>
              </a:rPr>
              <a:t>AVZU</a:t>
            </a:r>
            <a:r>
              <a:rPr sz="5400" b="1" dirty="0">
                <a:solidFill>
                  <a:schemeClr val="tx2"/>
                </a:solidFill>
                <a:latin typeface="Arial"/>
                <a:cs typeface="Arial"/>
              </a:rPr>
              <a:t>:</a:t>
            </a:r>
            <a:r>
              <a:rPr lang="en-US" sz="5400" b="1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5400" b="1" dirty="0" smtClean="0">
                <a:solidFill>
                  <a:schemeClr val="tx2"/>
                </a:solidFill>
                <a:latin typeface="Arial"/>
                <a:cs typeface="Arial"/>
              </a:rPr>
              <a:t>SONNING QISMINI TOPISH</a:t>
            </a:r>
            <a:endParaRPr lang="en-US" sz="8800" dirty="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95035" y="454530"/>
            <a:ext cx="11069728" cy="1201703"/>
            <a:chOff x="439458" y="322808"/>
            <a:chExt cx="4985770" cy="541243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  <a:ln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5" y="339820"/>
              <a:ext cx="838783" cy="52423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57150"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object 11"/>
          <p:cNvSpPr/>
          <p:nvPr/>
        </p:nvSpPr>
        <p:spPr>
          <a:xfrm>
            <a:off x="9484237" y="2752526"/>
            <a:ext cx="2580526" cy="23781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9" name="object 5"/>
          <p:cNvSpPr/>
          <p:nvPr/>
        </p:nvSpPr>
        <p:spPr>
          <a:xfrm>
            <a:off x="612961" y="2364543"/>
            <a:ext cx="764148" cy="169560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659"/>
          </a:p>
        </p:txBody>
      </p:sp>
      <p:sp>
        <p:nvSpPr>
          <p:cNvPr id="13" name="object 5"/>
          <p:cNvSpPr/>
          <p:nvPr/>
        </p:nvSpPr>
        <p:spPr>
          <a:xfrm>
            <a:off x="612961" y="4394423"/>
            <a:ext cx="764148" cy="168476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659"/>
          </a:p>
        </p:txBody>
      </p:sp>
      <p:sp>
        <p:nvSpPr>
          <p:cNvPr id="5" name="Прямоугольник 4"/>
          <p:cNvSpPr/>
          <p:nvPr/>
        </p:nvSpPr>
        <p:spPr>
          <a:xfrm>
            <a:off x="10285454" y="777741"/>
            <a:ext cx="16962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en-US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8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0120" y="288082"/>
            <a:ext cx="12498064" cy="720080"/>
          </a:xfrm>
        </p:spPr>
        <p:txBody>
          <a:bodyPr/>
          <a:lstStyle/>
          <a:p>
            <a:pPr algn="ctr"/>
            <a:r>
              <a:rPr lang="en-US" sz="3879" b="1" dirty="0"/>
              <a:t>MUSTAQIL  BAJARISH  UCHUN  TOPSHIRIQLAR:</a:t>
            </a:r>
            <a:endParaRPr lang="ru-RU" sz="3879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666241" y="1693113"/>
            <a:ext cx="11109078" cy="1477328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  </a:t>
            </a:r>
            <a:r>
              <a:rPr lang="en-US" sz="4800" b="1" dirty="0" err="1" smtClean="0">
                <a:solidFill>
                  <a:schemeClr val="tx1"/>
                </a:solidFill>
              </a:rPr>
              <a:t>Darslikning</a:t>
            </a:r>
            <a:r>
              <a:rPr lang="en-US" sz="4800" b="1" dirty="0" smtClean="0">
                <a:solidFill>
                  <a:schemeClr val="tx1"/>
                </a:solidFill>
              </a:rPr>
              <a:t> 67-betidagi</a:t>
            </a:r>
            <a:r>
              <a:rPr lang="ru-RU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                   374-,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37</a:t>
            </a:r>
            <a:r>
              <a:rPr lang="ru-RU" sz="4800" b="1" dirty="0" smtClean="0">
                <a:solidFill>
                  <a:schemeClr val="tx1"/>
                </a:solidFill>
              </a:rPr>
              <a:t>5</a:t>
            </a:r>
            <a:r>
              <a:rPr lang="en-US" sz="4800" b="1" dirty="0" smtClean="0">
                <a:solidFill>
                  <a:schemeClr val="tx1"/>
                </a:solidFill>
              </a:rPr>
              <a:t>-,</a:t>
            </a:r>
            <a:r>
              <a:rPr lang="ru-RU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37</a:t>
            </a:r>
            <a:r>
              <a:rPr lang="ru-RU" sz="4800" b="1" dirty="0" smtClean="0">
                <a:solidFill>
                  <a:schemeClr val="tx1"/>
                </a:solidFill>
              </a:rPr>
              <a:t>6-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</a:rPr>
              <a:t>masalalarni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</a:rPr>
              <a:t>yechish</a:t>
            </a:r>
            <a:r>
              <a:rPr lang="ru-RU" sz="4800" b="1" dirty="0" smtClean="0">
                <a:solidFill>
                  <a:schemeClr val="tx1"/>
                </a:solidFill>
              </a:rPr>
              <a:t>.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f20090918141730-studen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32648" y="3888482"/>
            <a:ext cx="2376264" cy="25659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2730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0" y="360090"/>
            <a:ext cx="12521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535112" y="1257316"/>
                <a:ext cx="12025336" cy="15822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5 km li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yo‘lning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qismiga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asfalt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yotqizildi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Necha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kilometr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yo‘lga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asfalt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yotqizilgan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ru-RU" sz="40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112" y="1257316"/>
                <a:ext cx="12025336" cy="1582228"/>
              </a:xfrm>
              <a:prstGeom prst="rect">
                <a:avLst/>
              </a:prstGeom>
              <a:blipFill rotWithShape="0">
                <a:blip r:embed="rId2"/>
                <a:stretch>
                  <a:fillRect l="-1826" b="-146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63055" y="2969321"/>
            <a:ext cx="345638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3055" y="3692651"/>
                <a:ext cx="8904931" cy="1927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5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ning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qismi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 5 : 5 = 1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4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44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qismi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esa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 1 ∙ 2 = 2</a:t>
                </a:r>
                <a:endParaRPr lang="ru-RU" sz="40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055" y="3692651"/>
                <a:ext cx="8904931" cy="1927066"/>
              </a:xfrm>
              <a:prstGeom prst="rect">
                <a:avLst/>
              </a:prstGeom>
              <a:blipFill rotWithShape="0">
                <a:blip r:embed="rId3"/>
                <a:stretch>
                  <a:fillRect l="-2464" b="-37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216224" y="5919311"/>
            <a:ext cx="59847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Javob: 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km</a:t>
            </a:r>
            <a:endParaRPr lang="ru-RU" sz="4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5056" y="2950430"/>
            <a:ext cx="3657077" cy="2663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28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0" y="360090"/>
            <a:ext cx="12521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SONNING QISMINI TOPISH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84176" y="1368202"/>
                <a:ext cx="8904931" cy="11414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5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ning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48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qismi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2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ekan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ru-RU" sz="40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176" y="1368202"/>
                <a:ext cx="8904931" cy="1141403"/>
              </a:xfrm>
              <a:prstGeom prst="rect">
                <a:avLst/>
              </a:prstGeom>
              <a:blipFill rotWithShape="0">
                <a:blip r:embed="rId2"/>
                <a:stretch>
                  <a:fillRect l="-2466" b="-42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012488" y="2715826"/>
                <a:ext cx="1344406" cy="13644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5</m:t>
                      </m:r>
                      <m:r>
                        <a:rPr lang="en-US" sz="4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44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4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44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488" y="2715826"/>
                <a:ext cx="1344406" cy="136441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2368352" y="2721956"/>
                <a:ext cx="1922706" cy="13781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4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5∙</m:t>
                          </m:r>
                          <m:r>
                            <a:rPr lang="en-US" sz="4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4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8352" y="2721956"/>
                <a:ext cx="1922706" cy="137819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/>
          <p:cNvCxnSpPr/>
          <p:nvPr/>
        </p:nvCxnSpPr>
        <p:spPr>
          <a:xfrm flipV="1">
            <a:off x="2944416" y="2759374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3304456" y="3614489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 flipH="1">
            <a:off x="3899783" y="3638292"/>
            <a:ext cx="3008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1</a:t>
            </a: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 flipH="1">
            <a:off x="2742021" y="2512057"/>
            <a:ext cx="3008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1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4307134" y="2965152"/>
                <a:ext cx="1237839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5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r>
                      <a:rPr lang="en-US" sz="54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2</m:t>
                    </m:r>
                  </m:oMath>
                </a14:m>
                <a:endParaRPr lang="ru-RU" sz="5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7134" y="2965152"/>
                <a:ext cx="1237839" cy="923330"/>
              </a:xfrm>
              <a:prstGeom prst="rect">
                <a:avLst/>
              </a:prstGeom>
              <a:blipFill rotWithShape="0">
                <a:blip r:embed="rId5"/>
                <a:stretch>
                  <a:fillRect l="-26601" t="-18421" b="-388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596514" y="4310053"/>
                <a:ext cx="10089132" cy="24006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6000"/>
                  </a:lnSpc>
                </a:pPr>
                <a:r>
                  <a:rPr lang="en-US" sz="4000" smtClean="0">
                    <a:latin typeface="Arial" panose="020B0604020202020204" pitchFamily="34" charset="0"/>
                    <a:cs typeface="Arial" panose="020B0604020202020204" pitchFamily="34" charset="0"/>
                  </a:rPr>
                  <a:t> Bu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masalada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5 –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son, </a:t>
                </a:r>
              </a:p>
              <a:p>
                <a:pPr>
                  <a:lnSpc>
                    <a:spcPts val="6000"/>
                  </a:lnSpc>
                </a:pP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44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izlanayotgan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qismni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ifodalovchi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kasr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</a:p>
              <a:p>
                <a:pPr>
                  <a:lnSpc>
                    <a:spcPts val="6000"/>
                  </a:lnSpc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 –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sonning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izlanayotgan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qismi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ru-RU" sz="40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514" y="4310053"/>
                <a:ext cx="10089132" cy="2400657"/>
              </a:xfrm>
              <a:prstGeom prst="rect">
                <a:avLst/>
              </a:prstGeom>
              <a:blipFill rotWithShape="0">
                <a:blip r:embed="rId6"/>
                <a:stretch>
                  <a:fillRect l="-785" t="-1269" b="-68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125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4" grpId="0"/>
      <p:bldP spid="15" grpId="0"/>
      <p:bldP spid="17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0" y="360090"/>
            <a:ext cx="12521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SONNING QISMINI TOPISH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5829" y="1304728"/>
            <a:ext cx="1194962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qismini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qismini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ifodalovchi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297818" y="3222134"/>
                <a:ext cx="1757212" cy="16707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𝒂</m:t>
                      </m:r>
                      <m:r>
                        <a:rPr lang="en-US" sz="5400" b="1" i="1" dirty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5400" b="1" i="1" dirty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5400" b="1" i="1" dirty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𝒌</m:t>
                          </m:r>
                        </m:num>
                        <m:den>
                          <m:r>
                            <a:rPr lang="en-US" sz="5400" b="1" i="1" dirty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𝒏</m:t>
                          </m:r>
                        </m:den>
                      </m:f>
                    </m:oMath>
                  </m:oMathPara>
                </a14:m>
                <a:endParaRPr lang="en-US" sz="72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7818" y="3222134"/>
                <a:ext cx="1757212" cy="167077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5250597" y="3096394"/>
                <a:ext cx="2433680" cy="17768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7200" b="1" dirty="0" smtClean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7500" b="1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75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𝒂</m:t>
                        </m:r>
                        <m:r>
                          <a:rPr lang="en-US" sz="75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 ∙ </m:t>
                        </m:r>
                        <m:r>
                          <a:rPr lang="en-US" sz="75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𝒌</m:t>
                        </m:r>
                      </m:num>
                      <m:den>
                        <m:r>
                          <a:rPr lang="en-US" sz="75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75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𝒏</m:t>
                        </m:r>
                      </m:den>
                    </m:f>
                  </m:oMath>
                </a14:m>
                <a:endParaRPr lang="ru-RU" sz="7500" b="1" dirty="0">
                  <a:solidFill>
                    <a:schemeClr val="tx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0597" y="3096394"/>
                <a:ext cx="2433680" cy="1776897"/>
              </a:xfrm>
              <a:prstGeom prst="rect">
                <a:avLst/>
              </a:prstGeom>
              <a:blipFill rotWithShape="0">
                <a:blip r:embed="rId3"/>
                <a:stretch>
                  <a:fillRect l="-18750" b="-120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847299" y="5372295"/>
            <a:ext cx="8806596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unda</a:t>
            </a:r>
            <a:r>
              <a:rPr lang="en-US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a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k, n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 natural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744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0" y="262035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3128828" y="2790618"/>
                <a:ext cx="1827167" cy="14923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49</m:t>
                      </m:r>
                      <m:r>
                        <a:rPr lang="en-US" sz="4800" b="1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4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4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48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8828" y="2790618"/>
                <a:ext cx="1827167" cy="149239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4757702" y="2825529"/>
                <a:ext cx="1806392" cy="14902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 </m:t>
                      </m:r>
                      <m:f>
                        <m:fPr>
                          <m:ctrlPr>
                            <a:rPr lang="en-US" sz="48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8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35</m:t>
                          </m:r>
                        </m:num>
                        <m:den>
                          <m:r>
                            <a:rPr lang="en-US" sz="48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7702" y="2825529"/>
                <a:ext cx="1806392" cy="149028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единительная линия 9"/>
          <p:cNvCxnSpPr/>
          <p:nvPr/>
        </p:nvCxnSpPr>
        <p:spPr>
          <a:xfrm flipV="1">
            <a:off x="4250717" y="3712393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3326684" y="3376131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 flipH="1">
            <a:off x="3162041" y="2903631"/>
            <a:ext cx="3681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7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 flipH="1">
            <a:off x="4715692" y="4013334"/>
            <a:ext cx="324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346673" y="2895310"/>
            <a:ext cx="252713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84176" y="1368202"/>
                <a:ext cx="8904931" cy="11485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49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ning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qismini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toping</a:t>
                </a:r>
                <a:endParaRPr lang="ru-RU" sz="40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176" y="1368202"/>
                <a:ext cx="8904931" cy="1148520"/>
              </a:xfrm>
              <a:prstGeom prst="rect">
                <a:avLst/>
              </a:prstGeom>
              <a:blipFill rotWithShape="0">
                <a:blip r:embed="rId4"/>
                <a:stretch>
                  <a:fillRect l="-2466" b="-47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6310356" y="3213246"/>
                <a:ext cx="1670137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=35</m:t>
                      </m:r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0356" y="3213246"/>
                <a:ext cx="1670137" cy="83099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1000113" y="5120951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35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23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/>
      <p:bldP spid="30" grpId="0"/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0" y="262035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7556" y="2988867"/>
            <a:ext cx="252713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607172" y="1225438"/>
                <a:ext cx="8904931" cy="11485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20</m:t>
                    </m:r>
                    <m:f>
                      <m:fPr>
                        <m:ctrlPr>
                          <a:rPr lang="en-US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ning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qismini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toping:</a:t>
                </a:r>
                <a:endParaRPr lang="ru-RU" sz="40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172" y="1225438"/>
                <a:ext cx="8904931" cy="1148520"/>
              </a:xfrm>
              <a:prstGeom prst="rect">
                <a:avLst/>
              </a:prstGeom>
              <a:blipFill rotWithShape="0">
                <a:blip r:embed="rId2"/>
                <a:stretch>
                  <a:fillRect b="-53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458017" y="4222408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34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6295471" y="3571337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6235347" y="2732929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 flipH="1">
            <a:off x="7939026" y="3614741"/>
            <a:ext cx="2889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1</a:t>
            </a:r>
            <a:endParaRPr lang="ru-RU" sz="4000" dirty="0"/>
          </a:p>
        </p:txBody>
      </p:sp>
      <p:sp>
        <p:nvSpPr>
          <p:cNvPr id="17" name="Прямоугольник 16"/>
          <p:cNvSpPr/>
          <p:nvPr/>
        </p:nvSpPr>
        <p:spPr>
          <a:xfrm flipH="1">
            <a:off x="5712736" y="2160290"/>
            <a:ext cx="8965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34</a:t>
            </a:r>
            <a:endParaRPr lang="ru-RU" sz="3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9943015" y="2843837"/>
            <a:ext cx="162095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= 34</a:t>
            </a:r>
            <a:endParaRPr lang="ru-RU" sz="5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8252459" y="2542651"/>
                <a:ext cx="1717137" cy="15286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66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6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f>
                      <m:fPr>
                        <m:ctrlPr>
                          <a:rPr lang="en-US" sz="6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34</m:t>
                        </m:r>
                      </m:num>
                      <m:den>
                        <m:r>
                          <a:rPr lang="en-US" sz="6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den>
                    </m:f>
                  </m:oMath>
                </a14:m>
                <a:endParaRPr lang="ru-RU" sz="6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2459" y="2542651"/>
                <a:ext cx="1717137" cy="1528624"/>
              </a:xfrm>
              <a:prstGeom prst="rect">
                <a:avLst/>
              </a:prstGeom>
              <a:blipFill rotWithShape="0">
                <a:blip r:embed="rId3"/>
                <a:stretch>
                  <a:fillRect l="-24555" t="-1594" b="-143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1947673" y="2594090"/>
                <a:ext cx="4585773" cy="14228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2</m:t>
                      </m:r>
                      <m:r>
                        <a:rPr lang="en-US" sz="4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0</m:t>
                      </m:r>
                      <m:f>
                        <m:fPr>
                          <m:ctrlPr>
                            <a:rPr lang="en-US" sz="4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4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den>
                      </m:f>
                      <m:r>
                        <a:rPr lang="en-US" sz="4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44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4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44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7673" y="2594090"/>
                <a:ext cx="4585773" cy="142282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5112232" y="2600005"/>
                <a:ext cx="3003836" cy="14169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6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6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6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102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  <m:r>
                      <a:rPr lang="en-US" sz="6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60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2232" y="2600005"/>
                <a:ext cx="3003836" cy="141692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Прямая соединительная линия 22"/>
          <p:cNvCxnSpPr/>
          <p:nvPr/>
        </p:nvCxnSpPr>
        <p:spPr>
          <a:xfrm flipV="1">
            <a:off x="7427084" y="2739554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7520787" y="3538430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 flipH="1">
            <a:off x="5851712" y="3686749"/>
            <a:ext cx="3008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1</a:t>
            </a:r>
            <a:endParaRPr lang="ru-RU" sz="4000" dirty="0"/>
          </a:p>
        </p:txBody>
      </p:sp>
      <p:sp>
        <p:nvSpPr>
          <p:cNvPr id="26" name="Прямоугольник 25"/>
          <p:cNvSpPr/>
          <p:nvPr/>
        </p:nvSpPr>
        <p:spPr>
          <a:xfrm flipH="1">
            <a:off x="7972313" y="2175663"/>
            <a:ext cx="3008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1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093592" y="5113874"/>
                <a:ext cx="11555104" cy="17247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6300"/>
                  </a:lnSpc>
                </a:pP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Bu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misolda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sonning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kasri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topildi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chunki</a:t>
                </a:r>
                <a:endParaRPr lang="en-US" sz="4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ts val="6300"/>
                  </a:lnSpc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34 &gt;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20</m:t>
                    </m:r>
                    <m:f>
                      <m:fPr>
                        <m:ctrlPr>
                          <a:rPr lang="en-US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592" y="5113874"/>
                <a:ext cx="11555104" cy="1724768"/>
              </a:xfrm>
              <a:prstGeom prst="rect">
                <a:avLst/>
              </a:prstGeom>
              <a:blipFill rotWithShape="0">
                <a:blip r:embed="rId6"/>
                <a:stretch>
                  <a:fillRect l="-1846" t="-353" b="-60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941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3" grpId="0"/>
      <p:bldP spid="16" grpId="0"/>
      <p:bldP spid="17" grpId="0"/>
      <p:bldP spid="18" grpId="0"/>
      <p:bldP spid="19" grpId="0"/>
      <p:bldP spid="21" grpId="0"/>
      <p:bldP spid="22" grpId="0"/>
      <p:bldP spid="25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-39264" y="270199"/>
            <a:ext cx="12521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HISOBLANG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522726" y="1713639"/>
                <a:ext cx="6367449" cy="11414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1)  </a:t>
                </a:r>
                <a14:m>
                  <m:oMath xmlns:m="http://schemas.openxmlformats.org/officeDocument/2006/math">
                    <m:r>
                      <a:rPr lang="en-US" sz="4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100 </m:t>
                    </m:r>
                    <m:r>
                      <m:rPr>
                        <m:sty m:val="p"/>
                      </m:rPr>
                      <a:rPr lang="en-US" sz="4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ning</m:t>
                    </m:r>
                    <m:r>
                      <a:rPr lang="en-US" sz="4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 </m:t>
                    </m:r>
                    <m:f>
                      <m:fPr>
                        <m:ctrlPr>
                          <a:rPr lang="en-US" sz="4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19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sz="48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  qismini</a:t>
                </a:r>
                <a:endParaRPr lang="en-US" sz="48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726" y="1713639"/>
                <a:ext cx="6367449" cy="1141403"/>
              </a:xfrm>
              <a:prstGeom prst="rect">
                <a:avLst/>
              </a:prstGeom>
              <a:blipFill rotWithShape="0">
                <a:blip r:embed="rId2"/>
                <a:stretch>
                  <a:fillRect l="-3448" t="-535" r="-3448" b="-122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49288" y="1172648"/>
            <a:ext cx="61180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363- masala</a:t>
            </a:r>
            <a:endParaRPr lang="ru-RU" sz="4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522725" y="2855042"/>
                <a:ext cx="6367449" cy="11368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2)  </a:t>
                </a:r>
                <a14:m>
                  <m:oMath xmlns:m="http://schemas.openxmlformats.org/officeDocument/2006/math">
                    <m:r>
                      <a:rPr lang="en-US" sz="4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110 </m:t>
                    </m:r>
                    <m:r>
                      <m:rPr>
                        <m:sty m:val="p"/>
                      </m:rPr>
                      <a:rPr lang="en-US" sz="4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ning</m:t>
                    </m:r>
                    <m:r>
                      <a:rPr lang="en-US" sz="4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 </m:t>
                    </m:r>
                    <m:f>
                      <m:fPr>
                        <m:ctrlPr>
                          <a:rPr lang="en-US" sz="4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13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US" sz="48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  qismini</a:t>
                </a:r>
                <a:endParaRPr lang="en-US" sz="48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725" y="2855042"/>
                <a:ext cx="6367449" cy="1136850"/>
              </a:xfrm>
              <a:prstGeom prst="rect">
                <a:avLst/>
              </a:prstGeom>
              <a:blipFill rotWithShape="0">
                <a:blip r:embed="rId3"/>
                <a:stretch>
                  <a:fillRect l="-3448" t="-535" r="-3448" b="-122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13917" y="4072798"/>
            <a:ext cx="61180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364- masala</a:t>
            </a:r>
            <a:endParaRPr lang="ru-RU" sz="4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119834" y="4602948"/>
                <a:ext cx="6589240" cy="11250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1)</a:t>
                </a:r>
                <a14:m>
                  <m:oMath xmlns:m="http://schemas.openxmlformats.org/officeDocument/2006/math">
                    <m:r>
                      <a:rPr lang="en-US" sz="4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 </m:t>
                    </m:r>
                    <m:r>
                      <a:rPr lang="en-US" sz="4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5</m:t>
                    </m:r>
                    <m:f>
                      <m:fPr>
                        <m:ctrlPr>
                          <a:rPr lang="en-US" sz="4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25</m:t>
                        </m:r>
                      </m:den>
                    </m:f>
                    <m:r>
                      <a:rPr lang="en-US" sz="4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5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ning</m:t>
                    </m:r>
                    <m:r>
                      <a:rPr lang="en-US" sz="5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 </m:t>
                    </m:r>
                    <m:f>
                      <m:fPr>
                        <m:ctrlPr>
                          <a:rPr lang="en-US" sz="5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25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42</m:t>
                        </m:r>
                      </m:den>
                    </m:f>
                  </m:oMath>
                </a14:m>
                <a:r>
                  <a:rPr lang="en-US" sz="48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  qismini</a:t>
                </a:r>
                <a:endParaRPr lang="en-US" sz="48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834" y="4602948"/>
                <a:ext cx="6589240" cy="1125052"/>
              </a:xfrm>
              <a:prstGeom prst="rect">
                <a:avLst/>
              </a:prstGeom>
              <a:blipFill rotWithShape="0">
                <a:blip r:embed="rId4"/>
                <a:stretch>
                  <a:fillRect l="-3330" r="-3238" b="-145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1144216" y="5728000"/>
                <a:ext cx="5892960" cy="11379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2)  </a:t>
                </a:r>
                <a14:m>
                  <m:oMath xmlns:m="http://schemas.openxmlformats.org/officeDocument/2006/math">
                    <m:r>
                      <a:rPr lang="en-US" sz="48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6</m:t>
                    </m:r>
                    <m:r>
                      <a:rPr lang="en-US" sz="4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,3 </m:t>
                    </m:r>
                    <m:r>
                      <m:rPr>
                        <m:sty m:val="p"/>
                      </m:rPr>
                      <a:rPr lang="en-US" sz="4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ning</m:t>
                    </m:r>
                    <m:r>
                      <a:rPr lang="en-US" sz="4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 </m:t>
                    </m:r>
                    <m:f>
                      <m:fPr>
                        <m:ctrlPr>
                          <a:rPr lang="en-US" sz="4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48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  qismini</a:t>
                </a:r>
                <a:endParaRPr lang="en-US" sz="48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4216" y="5728000"/>
                <a:ext cx="5892960" cy="1137940"/>
              </a:xfrm>
              <a:prstGeom prst="rect">
                <a:avLst/>
              </a:prstGeom>
              <a:blipFill rotWithShape="0">
                <a:blip r:embed="rId5"/>
                <a:stretch>
                  <a:fillRect l="-3727" t="-538" r="-3830" b="-129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4" descr="f20090918141730-student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993088" y="1882816"/>
            <a:ext cx="2376264" cy="25659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3091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0" y="161246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365- masala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3215459" y="1164348"/>
                <a:ext cx="6638356" cy="11406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1)</a:t>
                </a:r>
                <a14:m>
                  <m:oMath xmlns:m="http://schemas.openxmlformats.org/officeDocument/2006/math">
                    <m:r>
                      <a:rPr lang="en-US" sz="4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 </m:t>
                    </m:r>
                    <m:r>
                      <a:rPr lang="en-US" sz="4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3</m:t>
                    </m:r>
                    <m:f>
                      <m:fPr>
                        <m:ctrlP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  <m:r>
                      <a:rPr lang="en-US" sz="4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4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ning</m:t>
                    </m:r>
                    <m:r>
                      <a:rPr lang="en-US" sz="4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 </m:t>
                    </m:r>
                    <m:r>
                      <a:rPr lang="en-US" sz="4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1</m:t>
                    </m:r>
                    <m:f>
                      <m:fPr>
                        <m:ctrlPr>
                          <a:rPr lang="en-US" sz="4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US" sz="48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  qismini</a:t>
                </a:r>
                <a:endParaRPr lang="en-US" sz="48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5459" y="1164348"/>
                <a:ext cx="6638356" cy="1140633"/>
              </a:xfrm>
              <a:prstGeom prst="rect">
                <a:avLst/>
              </a:prstGeom>
              <a:blipFill rotWithShape="0">
                <a:blip r:embed="rId2"/>
                <a:stretch>
                  <a:fillRect l="-4132" t="-535" r="-3306" b="-122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16542" y="1313382"/>
            <a:ext cx="611809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3304456" y="2418569"/>
                <a:ext cx="6348213" cy="1141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2)</a:t>
                </a:r>
                <a14:m>
                  <m:oMath xmlns:m="http://schemas.openxmlformats.org/officeDocument/2006/math">
                    <m:r>
                      <a:rPr lang="en-US" sz="4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 </m:t>
                    </m:r>
                    <m:f>
                      <m:fPr>
                        <m:ctrlP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13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20</m:t>
                        </m:r>
                      </m:den>
                    </m:f>
                    <m:r>
                      <a:rPr lang="en-US" sz="4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4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ning</m:t>
                    </m:r>
                    <m:r>
                      <a:rPr lang="en-US" sz="4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 </m:t>
                    </m:r>
                    <m:r>
                      <a:rPr lang="en-US" sz="4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3</m:t>
                    </m:r>
                    <m:f>
                      <m:fPr>
                        <m:ctrlPr>
                          <a:rPr lang="en-US" sz="4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8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  qismini</a:t>
                </a:r>
                <a:endParaRPr lang="en-US" sz="48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4456" y="2418569"/>
                <a:ext cx="6348213" cy="1141466"/>
              </a:xfrm>
              <a:prstGeom prst="rect">
                <a:avLst/>
              </a:prstGeom>
              <a:blipFill rotWithShape="0">
                <a:blip r:embed="rId3"/>
                <a:stretch>
                  <a:fillRect l="-4323" t="-535" r="-1153" b="-122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65990" y="3767695"/>
            <a:ext cx="252713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7552928" y="4615368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7579425" y="3776960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 flipH="1">
            <a:off x="9283104" y="4658772"/>
            <a:ext cx="2889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1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 flipH="1">
            <a:off x="7199958" y="3410895"/>
            <a:ext cx="8965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1</a:t>
            </a:r>
            <a:endParaRPr lang="ru-RU" sz="3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0945005" y="3948063"/>
            <a:ext cx="12378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= 4</a:t>
            </a:r>
            <a:endParaRPr lang="ru-RU" sz="5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9594937" y="3647532"/>
                <a:ext cx="1359668" cy="15243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66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6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f>
                      <m:fPr>
                        <m:ctrlPr>
                          <a:rPr lang="en-US" sz="6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a:rPr lang="en-US" sz="6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den>
                    </m:f>
                  </m:oMath>
                </a14:m>
                <a:endParaRPr lang="ru-RU" sz="6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4937" y="3647532"/>
                <a:ext cx="1359668" cy="1524392"/>
              </a:xfrm>
              <a:prstGeom prst="rect">
                <a:avLst/>
              </a:prstGeom>
              <a:blipFill rotWithShape="0">
                <a:blip r:embed="rId4"/>
                <a:stretch>
                  <a:fillRect l="-30942" t="-2000" b="-144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3216738" y="3776960"/>
                <a:ext cx="4323850" cy="12716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5400" dirty="0" smtClean="0">
                    <a:ea typeface="Cambria Math" panose="02040503050406030204" pitchFamily="18" charset="0"/>
                    <a:cs typeface="Arial" pitchFamily="34" charset="0"/>
                  </a:rPr>
                  <a:t>1)  </a:t>
                </a:r>
                <a14:m>
                  <m:oMath xmlns:m="http://schemas.openxmlformats.org/officeDocument/2006/math">
                    <m:r>
                      <a:rPr lang="en-US" sz="5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3</m:t>
                    </m:r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  <m:r>
                      <a:rPr lang="en-US" sz="5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r>
                      <a:rPr lang="en-US" sz="5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1</m:t>
                    </m:r>
                    <m:f>
                      <m:fPr>
                        <m:ctrlPr>
                          <a:rPr lang="en-US" sz="5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11</m:t>
                        </m:r>
                      </m:den>
                    </m:f>
                  </m:oMath>
                </a14:m>
                <a:endParaRPr lang="en-US" sz="54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6738" y="3776960"/>
                <a:ext cx="4323850" cy="1271695"/>
              </a:xfrm>
              <a:prstGeom prst="rect">
                <a:avLst/>
              </a:prstGeom>
              <a:blipFill rotWithShape="0">
                <a:blip r:embed="rId5"/>
                <a:stretch>
                  <a:fillRect l="-7616" b="-153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6474859" y="3708382"/>
                <a:ext cx="3003836" cy="14026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6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6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6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11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  <m:r>
                      <a:rPr lang="en-US" sz="6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12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11</m:t>
                        </m:r>
                      </m:den>
                    </m:f>
                  </m:oMath>
                </a14:m>
                <a:endParaRPr lang="en-US" sz="60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4859" y="3708382"/>
                <a:ext cx="3003836" cy="140269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Прямая соединительная линия 18"/>
          <p:cNvCxnSpPr/>
          <p:nvPr/>
        </p:nvCxnSpPr>
        <p:spPr>
          <a:xfrm flipV="1">
            <a:off x="8771162" y="3783585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8633048" y="4620365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 flipH="1">
            <a:off x="7195790" y="4730780"/>
            <a:ext cx="3008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1</a:t>
            </a:r>
            <a:endParaRPr lang="ru-RU" sz="4000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9316391" y="3312418"/>
            <a:ext cx="3008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4</a:t>
            </a:r>
            <a:endParaRPr lang="ru-RU" sz="4000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V="1">
            <a:off x="4095776" y="6201064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 flipH="1">
            <a:off x="3598260" y="6353368"/>
            <a:ext cx="2889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2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5950309" y="5369902"/>
                <a:ext cx="1580882" cy="14037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6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6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f>
                      <m:fPr>
                        <m:ctrlPr>
                          <a:rPr lang="en-US" sz="6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13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6</m:t>
                        </m:r>
                      </m:den>
                    </m:f>
                  </m:oMath>
                </a14:m>
                <a:endParaRPr lang="ru-RU" sz="6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0309" y="5369902"/>
                <a:ext cx="1580882" cy="1403782"/>
              </a:xfrm>
              <a:prstGeom prst="rect">
                <a:avLst/>
              </a:prstGeom>
              <a:blipFill rotWithShape="0">
                <a:blip r:embed="rId7"/>
                <a:stretch>
                  <a:fillRect l="-23166" t="-1304" b="-134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361833" y="5319898"/>
                <a:ext cx="4323850" cy="1272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5400" dirty="0">
                    <a:ea typeface="Cambria Math" panose="02040503050406030204" pitchFamily="18" charset="0"/>
                    <a:cs typeface="Arial" pitchFamily="34" charset="0"/>
                  </a:rPr>
                  <a:t>2</a:t>
                </a:r>
                <a:r>
                  <a:rPr lang="en-US" sz="5400" dirty="0" smtClean="0">
                    <a:ea typeface="Cambria Math" panose="02040503050406030204" pitchFamily="18" charset="0"/>
                    <a:cs typeface="Arial" pitchFamily="34" charset="0"/>
                  </a:rPr>
                  <a:t>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13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20</m:t>
                        </m:r>
                      </m:den>
                    </m:f>
                    <m:r>
                      <a:rPr lang="en-US" sz="5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r>
                      <a:rPr lang="en-US" sz="5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3</m:t>
                    </m:r>
                    <m:f>
                      <m:fPr>
                        <m:ctrlPr>
                          <a:rPr lang="en-US" sz="5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54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833" y="5319898"/>
                <a:ext cx="4323850" cy="1272656"/>
              </a:xfrm>
              <a:prstGeom prst="rect">
                <a:avLst/>
              </a:prstGeom>
              <a:blipFill rotWithShape="0">
                <a:blip r:embed="rId8"/>
                <a:stretch>
                  <a:fillRect l="-7465" b="-153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3059918" y="5286148"/>
                <a:ext cx="3019866" cy="14037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6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6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6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13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20</m:t>
                        </m:r>
                      </m:den>
                    </m:f>
                    <m:r>
                      <a:rPr lang="en-US" sz="6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10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60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918" y="5286148"/>
                <a:ext cx="3019866" cy="140378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Прямая соединительная линия 31"/>
          <p:cNvCxnSpPr/>
          <p:nvPr/>
        </p:nvCxnSpPr>
        <p:spPr>
          <a:xfrm flipV="1">
            <a:off x="5332955" y="5400650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 flipH="1">
            <a:off x="5863824" y="5153696"/>
            <a:ext cx="3008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1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7648243" y="5436331"/>
                <a:ext cx="1550424" cy="12709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6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5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2</m:t>
                    </m:r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6</m:t>
                        </m:r>
                      </m:den>
                    </m:f>
                  </m:oMath>
                </a14:m>
                <a:endParaRPr lang="ru-RU" sz="6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8243" y="5436331"/>
                <a:ext cx="1550424" cy="1270925"/>
              </a:xfrm>
              <a:prstGeom prst="rect">
                <a:avLst/>
              </a:prstGeom>
              <a:blipFill rotWithShape="0">
                <a:blip r:embed="rId10"/>
                <a:stretch>
                  <a:fillRect l="-24016" t="-8654" b="-182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068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5" grpId="0"/>
      <p:bldP spid="16" grpId="0"/>
      <p:bldP spid="17" grpId="0"/>
      <p:bldP spid="18" grpId="0"/>
      <p:bldP spid="21" grpId="0"/>
      <p:bldP spid="22" grpId="0"/>
      <p:bldP spid="26" grpId="0"/>
      <p:bldP spid="29" grpId="0"/>
      <p:bldP spid="30" grpId="0"/>
      <p:bldP spid="31" grpId="0"/>
      <p:bldP spid="34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0" y="161246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369- masala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78285" y="1224186"/>
                <a:ext cx="12143195" cy="2208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Go‘sht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qaynatilganda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massasining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qismini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yo‘qotadi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10 kg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go‘sht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qaynatilganda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massasi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necha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kilogrammga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kamayadi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?  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285" y="1224186"/>
                <a:ext cx="12143195" cy="2208169"/>
              </a:xfrm>
              <a:prstGeom prst="rect">
                <a:avLst/>
              </a:prstGeom>
              <a:blipFill rotWithShape="0">
                <a:blip r:embed="rId2"/>
                <a:stretch>
                  <a:fillRect l="-1757" r="-1807" b="-104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3160440" y="3664298"/>
                <a:ext cx="1881669" cy="14800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10</m:t>
                      </m:r>
                      <m:r>
                        <a:rPr lang="en-US" sz="4800" b="1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4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4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48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0440" y="3664298"/>
                <a:ext cx="1881669" cy="148002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4789314" y="3699209"/>
                <a:ext cx="2253053" cy="14752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 </m:t>
                      </m:r>
                      <m:f>
                        <m:fPr>
                          <m:ctrlPr>
                            <a:rPr lang="en-US" sz="48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8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  <m:r>
                            <a:rPr lang="en-US" sz="48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∙</m:t>
                          </m:r>
                          <m:r>
                            <a:rPr lang="en-US" sz="4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48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9314" y="3699209"/>
                <a:ext cx="2253053" cy="147521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Прямая соединительная линия 32"/>
          <p:cNvCxnSpPr/>
          <p:nvPr/>
        </p:nvCxnSpPr>
        <p:spPr>
          <a:xfrm flipV="1">
            <a:off x="4282329" y="4586073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3358296" y="4249811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 flipH="1">
            <a:off x="3193653" y="3777311"/>
            <a:ext cx="3681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2</a:t>
            </a:r>
            <a:endParaRPr lang="ru-RU" sz="2800" dirty="0"/>
          </a:p>
        </p:txBody>
      </p:sp>
      <p:sp>
        <p:nvSpPr>
          <p:cNvPr id="38" name="Прямоугольник 37"/>
          <p:cNvSpPr/>
          <p:nvPr/>
        </p:nvSpPr>
        <p:spPr>
          <a:xfrm flipH="1">
            <a:off x="4747304" y="4887014"/>
            <a:ext cx="324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378285" y="3768990"/>
            <a:ext cx="252713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6822722" y="4056017"/>
                <a:ext cx="1328697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=4</m:t>
                      </m:r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2722" y="4056017"/>
                <a:ext cx="1328697" cy="83099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825945" y="5677240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4 kg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5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7" grpId="0"/>
      <p:bldP spid="38" grpId="0"/>
      <p:bldP spid="39" grpId="0"/>
      <p:bldP spid="40" grpId="0"/>
      <p:bldP spid="4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5567</TotalTime>
  <Words>218</Words>
  <Application>Microsoft Office PowerPoint</Application>
  <PresentationFormat>Произвольный</PresentationFormat>
  <Paragraphs>85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 Math</vt:lpstr>
      <vt:lpstr>Office Theme</vt:lpstr>
      <vt:lpstr>MATEMATIKA</vt:lpstr>
      <vt:lpstr>MASALA</vt:lpstr>
      <vt:lpstr>SONNING QISMINI TOPISH</vt:lpstr>
      <vt:lpstr>SONNING QISMINI TOPISH</vt:lpstr>
      <vt:lpstr>MISOL</vt:lpstr>
      <vt:lpstr>MISOL</vt:lpstr>
      <vt:lpstr>HISOBLANG</vt:lpstr>
      <vt:lpstr>365- masala</vt:lpstr>
      <vt:lpstr>369- masala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Учетная запись Майкрософт</cp:lastModifiedBy>
  <cp:revision>383</cp:revision>
  <dcterms:created xsi:type="dcterms:W3CDTF">2020-04-09T07:32:19Z</dcterms:created>
  <dcterms:modified xsi:type="dcterms:W3CDTF">2020-11-09T04:03:34Z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