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284" r:id="rId2"/>
    <p:sldId id="381" r:id="rId3"/>
    <p:sldId id="382" r:id="rId4"/>
    <p:sldId id="370" r:id="rId5"/>
    <p:sldId id="376" r:id="rId6"/>
    <p:sldId id="386" r:id="rId7"/>
    <p:sldId id="379" r:id="rId8"/>
    <p:sldId id="388" r:id="rId9"/>
    <p:sldId id="389" r:id="rId10"/>
    <p:sldId id="317" r:id="rId11"/>
  </p:sldIdLst>
  <p:sldSz cx="12801600" cy="7200900"/>
  <p:notesSz cx="5765800" cy="3244850"/>
  <p:defaultTextStyle>
    <a:defPPr>
      <a:defRPr lang="ru-RU"/>
    </a:defPPr>
    <a:lvl1pPr marL="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968152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193630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290445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3872609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4840763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580891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677706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774522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27" userDrawn="1">
          <p15:clr>
            <a:srgbClr val="A4A3A4"/>
          </p15:clr>
        </p15:guide>
        <p15:guide id="3" orient="horz" pos="6391" userDrawn="1">
          <p15:clr>
            <a:srgbClr val="A4A3A4"/>
          </p15:clr>
        </p15:guide>
        <p15:guide id="4" pos="47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43" autoAdjust="0"/>
    <p:restoredTop sz="91316" autoAdjust="0"/>
  </p:normalViewPr>
  <p:slideViewPr>
    <p:cSldViewPr>
      <p:cViewPr varScale="1">
        <p:scale>
          <a:sx n="67" d="100"/>
          <a:sy n="67" d="100"/>
        </p:scale>
        <p:origin x="486" y="78"/>
      </p:cViewPr>
      <p:guideLst>
        <p:guide orient="horz" pos="2880"/>
        <p:guide pos="2327"/>
        <p:guide orient="horz" pos="6391"/>
        <p:guide pos="479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37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40D9A4-C2EF-4B1B-8DB5-85EC06DD3650}" type="datetimeFigureOut">
              <a:rPr lang="ru-RU" smtClean="0"/>
              <a:t>09.11.2020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4AC081-F56F-466E-9CDC-774CD65951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52959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4AC081-F56F-466E-9CDC-774CD6595131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0457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60121" y="2232277"/>
            <a:ext cx="1088136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20241" y="4032504"/>
            <a:ext cx="896112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6"/>
            <a:ext cx="8834039" cy="779316"/>
          </a:xfrm>
        </p:spPr>
        <p:txBody>
          <a:bodyPr lIns="0" tIns="0" rIns="0" bIns="0"/>
          <a:lstStyle>
            <a:lvl1pPr>
              <a:defRPr sz="5064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17" name="bg object 17"/>
          <p:cNvSpPr/>
          <p:nvPr/>
        </p:nvSpPr>
        <p:spPr>
          <a:xfrm>
            <a:off x="148421" y="157913"/>
            <a:ext cx="12546414" cy="95260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50873" y="1599501"/>
            <a:ext cx="4050550" cy="480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25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92825" y="1656207"/>
            <a:ext cx="5568696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11/9/2020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511390" y="2344141"/>
            <a:ext cx="5821344" cy="2295551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11/9/2020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11/9/2020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6707" y="238364"/>
            <a:ext cx="10467975" cy="40780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368938" y="1678545"/>
            <a:ext cx="5062855" cy="172354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645151" y="1678545"/>
            <a:ext cx="5065078" cy="172354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659A22-F514-4D5A-8495-8ED58DC7B7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0"/>
            <a:ext cx="3577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5"/>
            <a:ext cx="8834039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52544" y="6696836"/>
            <a:ext cx="4096512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40079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17152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0.jpe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png"/><Relationship Id="rId3" Type="http://schemas.openxmlformats.org/officeDocument/2006/relationships/image" Target="../media/image27.png"/><Relationship Id="rId7" Type="http://schemas.openxmlformats.org/officeDocument/2006/relationships/image" Target="../media/image31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10" Type="http://schemas.openxmlformats.org/officeDocument/2006/relationships/image" Target="../media/image34.png"/><Relationship Id="rId4" Type="http://schemas.openxmlformats.org/officeDocument/2006/relationships/image" Target="../media/image28.png"/><Relationship Id="rId9" Type="http://schemas.openxmlformats.org/officeDocument/2006/relationships/image" Target="../media/image3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8.png"/><Relationship Id="rId4" Type="http://schemas.openxmlformats.org/officeDocument/2006/relationships/image" Target="../media/image3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7912" y="0"/>
            <a:ext cx="12788910" cy="202861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8659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98066" y="270311"/>
            <a:ext cx="7136016" cy="1194470"/>
          </a:xfrm>
          <a:prstGeom prst="rect">
            <a:avLst/>
          </a:prstGeom>
        </p:spPr>
        <p:txBody>
          <a:bodyPr vert="horz" wrap="square" lIns="0" tIns="32425" rIns="0" bIns="0" rtlCol="0">
            <a:spAutoFit/>
          </a:bodyPr>
          <a:lstStyle/>
          <a:p>
            <a:pPr marL="28199">
              <a:spcBef>
                <a:spcPts val="253"/>
              </a:spcBef>
            </a:pPr>
            <a:r>
              <a:rPr lang="en-US" sz="7549" spc="11" dirty="0"/>
              <a:t>MATEMATIKA</a:t>
            </a:r>
            <a:endParaRPr lang="en-US" sz="7549" dirty="0"/>
          </a:p>
        </p:txBody>
      </p:sp>
      <p:sp>
        <p:nvSpPr>
          <p:cNvPr id="4" name="object 4"/>
          <p:cNvSpPr txBox="1"/>
          <p:nvPr/>
        </p:nvSpPr>
        <p:spPr>
          <a:xfrm>
            <a:off x="1589763" y="2752526"/>
            <a:ext cx="8051397" cy="1693313"/>
          </a:xfrm>
          <a:prstGeom prst="rect">
            <a:avLst/>
          </a:prstGeom>
        </p:spPr>
        <p:txBody>
          <a:bodyPr vert="horz" wrap="square" lIns="0" tIns="31017" rIns="0" bIns="0" rtlCol="0">
            <a:spAutoFit/>
          </a:bodyPr>
          <a:lstStyle/>
          <a:p>
            <a:pPr marL="40888" algn="ctr">
              <a:spcBef>
                <a:spcPts val="245"/>
              </a:spcBef>
            </a:pPr>
            <a:r>
              <a:rPr sz="5400" b="1" dirty="0" smtClean="0">
                <a:solidFill>
                  <a:schemeClr val="tx2"/>
                </a:solidFill>
                <a:latin typeface="Arial"/>
                <a:cs typeface="Arial"/>
              </a:rPr>
              <a:t>M</a:t>
            </a:r>
            <a:r>
              <a:rPr lang="en-US" sz="5400" b="1" dirty="0">
                <a:solidFill>
                  <a:schemeClr val="tx2"/>
                </a:solidFill>
                <a:latin typeface="Arial"/>
                <a:cs typeface="Arial"/>
              </a:rPr>
              <a:t>AVZU</a:t>
            </a:r>
            <a:r>
              <a:rPr sz="5400" b="1" dirty="0">
                <a:solidFill>
                  <a:schemeClr val="tx2"/>
                </a:solidFill>
                <a:latin typeface="Arial"/>
                <a:cs typeface="Arial"/>
              </a:rPr>
              <a:t>:</a:t>
            </a:r>
            <a:r>
              <a:rPr lang="en-US" sz="5400" b="1" dirty="0">
                <a:solidFill>
                  <a:schemeClr val="tx2"/>
                </a:solidFill>
                <a:latin typeface="Arial"/>
                <a:cs typeface="Arial"/>
              </a:rPr>
              <a:t> </a:t>
            </a:r>
            <a:r>
              <a:rPr lang="en-US" sz="5400" b="1" dirty="0" smtClean="0">
                <a:solidFill>
                  <a:schemeClr val="tx2"/>
                </a:solidFill>
                <a:latin typeface="Arial"/>
                <a:cs typeface="Arial"/>
              </a:rPr>
              <a:t>SONNING QISMINI TOPISH</a:t>
            </a:r>
            <a:endParaRPr lang="en-US" sz="8800" dirty="0">
              <a:latin typeface="Arial"/>
              <a:cs typeface="Arial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995035" y="454530"/>
            <a:ext cx="11069728" cy="1201703"/>
            <a:chOff x="439458" y="322808"/>
            <a:chExt cx="4985770" cy="541243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  <a:ln>
              <a:solidFill>
                <a:schemeClr val="bg1"/>
              </a:solidFill>
            </a:ln>
          </p:spPr>
          <p:txBody>
            <a:bodyPr wrap="square" lIns="0" tIns="0" rIns="0" bIns="0" rtlCol="0"/>
            <a:lstStyle/>
            <a:p>
              <a:endParaRPr sz="8659"/>
            </a:p>
          </p:txBody>
        </p:sp>
        <p:sp>
          <p:nvSpPr>
            <p:cNvPr id="10" name="object 10"/>
            <p:cNvSpPr/>
            <p:nvPr/>
          </p:nvSpPr>
          <p:spPr>
            <a:xfrm>
              <a:off x="4586445" y="339820"/>
              <a:ext cx="838783" cy="524231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50"/>
            </a:solidFill>
            <a:ln w="57150">
              <a:solidFill>
                <a:schemeClr val="bg1"/>
              </a:solidFill>
            </a:ln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pPr algn="ctr"/>
              <a:endParaRPr sz="8659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1" name="object 11"/>
          <p:cNvSpPr/>
          <p:nvPr/>
        </p:nvSpPr>
        <p:spPr>
          <a:xfrm>
            <a:off x="9484237" y="2752526"/>
            <a:ext cx="2580526" cy="237811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8659"/>
          </a:p>
        </p:txBody>
      </p:sp>
      <p:sp>
        <p:nvSpPr>
          <p:cNvPr id="9" name="object 5"/>
          <p:cNvSpPr/>
          <p:nvPr/>
        </p:nvSpPr>
        <p:spPr>
          <a:xfrm>
            <a:off x="612961" y="2364543"/>
            <a:ext cx="764148" cy="169560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8659"/>
          </a:p>
        </p:txBody>
      </p:sp>
      <p:sp>
        <p:nvSpPr>
          <p:cNvPr id="13" name="object 5"/>
          <p:cNvSpPr/>
          <p:nvPr/>
        </p:nvSpPr>
        <p:spPr>
          <a:xfrm>
            <a:off x="612961" y="4394423"/>
            <a:ext cx="764148" cy="168476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8659"/>
          </a:p>
        </p:txBody>
      </p:sp>
      <p:sp>
        <p:nvSpPr>
          <p:cNvPr id="5" name="Прямоугольник 4"/>
          <p:cNvSpPr/>
          <p:nvPr/>
        </p:nvSpPr>
        <p:spPr>
          <a:xfrm>
            <a:off x="10285454" y="777741"/>
            <a:ext cx="169629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6-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en-US" sz="7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8840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280120" y="288082"/>
            <a:ext cx="12498064" cy="720080"/>
          </a:xfrm>
        </p:spPr>
        <p:txBody>
          <a:bodyPr/>
          <a:lstStyle/>
          <a:p>
            <a:pPr algn="ctr"/>
            <a:r>
              <a:rPr lang="en-US" sz="3879" b="1" dirty="0"/>
              <a:t>MUSTAQIL  BAJARISH  UCHUN  TOPSHIRIQLAR:</a:t>
            </a:r>
            <a:endParaRPr lang="ru-RU" sz="3879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666241" y="1693113"/>
            <a:ext cx="11109078" cy="1477328"/>
          </a:xfrm>
        </p:spPr>
        <p:txBody>
          <a:bodyPr/>
          <a:lstStyle/>
          <a:p>
            <a:pPr algn="ctr"/>
            <a:r>
              <a:rPr lang="en-US" sz="4800" b="1" dirty="0">
                <a:solidFill>
                  <a:schemeClr val="tx1"/>
                </a:solidFill>
              </a:rPr>
              <a:t>  </a:t>
            </a:r>
            <a:r>
              <a:rPr lang="en-US" sz="4800" b="1" dirty="0" err="1" smtClean="0">
                <a:solidFill>
                  <a:schemeClr val="tx1"/>
                </a:solidFill>
              </a:rPr>
              <a:t>Darslikning</a:t>
            </a:r>
            <a:r>
              <a:rPr lang="en-US" sz="4800" b="1" dirty="0" smtClean="0">
                <a:solidFill>
                  <a:schemeClr val="tx1"/>
                </a:solidFill>
              </a:rPr>
              <a:t> 67-betidagi</a:t>
            </a:r>
            <a:r>
              <a:rPr lang="ru-RU" sz="4800" b="1" dirty="0" smtClean="0">
                <a:solidFill>
                  <a:schemeClr val="tx1"/>
                </a:solidFill>
              </a:rPr>
              <a:t> </a:t>
            </a:r>
            <a:r>
              <a:rPr lang="en-US" sz="4800" b="1" dirty="0" smtClean="0">
                <a:solidFill>
                  <a:schemeClr val="tx1"/>
                </a:solidFill>
              </a:rPr>
              <a:t>                   374-,</a:t>
            </a:r>
            <a:r>
              <a:rPr lang="en-US" sz="4800" b="1" dirty="0">
                <a:solidFill>
                  <a:schemeClr val="tx1"/>
                </a:solidFill>
              </a:rPr>
              <a:t> </a:t>
            </a:r>
            <a:r>
              <a:rPr lang="en-US" sz="4800" b="1" dirty="0" smtClean="0">
                <a:solidFill>
                  <a:schemeClr val="tx1"/>
                </a:solidFill>
              </a:rPr>
              <a:t>37</a:t>
            </a:r>
            <a:r>
              <a:rPr lang="ru-RU" sz="4800" b="1" dirty="0" smtClean="0">
                <a:solidFill>
                  <a:schemeClr val="tx1"/>
                </a:solidFill>
              </a:rPr>
              <a:t>5</a:t>
            </a:r>
            <a:r>
              <a:rPr lang="en-US" sz="4800" b="1" dirty="0" smtClean="0">
                <a:solidFill>
                  <a:schemeClr val="tx1"/>
                </a:solidFill>
              </a:rPr>
              <a:t>-,</a:t>
            </a:r>
            <a:r>
              <a:rPr lang="ru-RU" sz="4800" b="1" dirty="0" smtClean="0">
                <a:solidFill>
                  <a:schemeClr val="tx1"/>
                </a:solidFill>
              </a:rPr>
              <a:t> </a:t>
            </a:r>
            <a:r>
              <a:rPr lang="en-US" sz="4800" b="1" dirty="0" smtClean="0">
                <a:solidFill>
                  <a:schemeClr val="tx1"/>
                </a:solidFill>
              </a:rPr>
              <a:t>37</a:t>
            </a:r>
            <a:r>
              <a:rPr lang="ru-RU" sz="4800" b="1" dirty="0" smtClean="0">
                <a:solidFill>
                  <a:schemeClr val="tx1"/>
                </a:solidFill>
              </a:rPr>
              <a:t>6-</a:t>
            </a:r>
            <a:r>
              <a:rPr lang="en-US" sz="4800" b="1" dirty="0" smtClean="0">
                <a:solidFill>
                  <a:schemeClr val="tx1"/>
                </a:solidFill>
              </a:rPr>
              <a:t> </a:t>
            </a:r>
            <a:r>
              <a:rPr lang="en-US" sz="4800" b="1" dirty="0" err="1" smtClean="0">
                <a:solidFill>
                  <a:schemeClr val="tx1"/>
                </a:solidFill>
              </a:rPr>
              <a:t>masalalarni</a:t>
            </a:r>
            <a:r>
              <a:rPr lang="en-US" sz="4800" b="1" dirty="0" smtClean="0">
                <a:solidFill>
                  <a:schemeClr val="tx1"/>
                </a:solidFill>
              </a:rPr>
              <a:t> </a:t>
            </a:r>
            <a:r>
              <a:rPr lang="en-US" sz="4800" b="1" dirty="0" err="1" smtClean="0">
                <a:solidFill>
                  <a:schemeClr val="tx1"/>
                </a:solidFill>
              </a:rPr>
              <a:t>yechish</a:t>
            </a:r>
            <a:r>
              <a:rPr lang="ru-RU" sz="4800" b="1" dirty="0" smtClean="0">
                <a:solidFill>
                  <a:schemeClr val="tx1"/>
                </a:solidFill>
              </a:rPr>
              <a:t>.</a:t>
            </a:r>
            <a:r>
              <a:rPr lang="en-US" sz="4800" b="1" dirty="0" smtClean="0">
                <a:solidFill>
                  <a:schemeClr val="tx1"/>
                </a:solidFill>
              </a:rPr>
              <a:t> </a:t>
            </a:r>
            <a:endParaRPr lang="ru-RU" sz="4800" b="1" dirty="0">
              <a:solidFill>
                <a:schemeClr val="tx1"/>
              </a:solidFill>
            </a:endParaRPr>
          </a:p>
        </p:txBody>
      </p:sp>
      <p:pic>
        <p:nvPicPr>
          <p:cNvPr id="5" name="Picture 4" descr="f20090918141730-student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32648" y="3888482"/>
            <a:ext cx="2376264" cy="256594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27307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0" y="360090"/>
            <a:ext cx="1252148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4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535112" y="1257316"/>
                <a:ext cx="12025336" cy="158222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5 km li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yo‘lning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</m:num>
                      <m:den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qismiga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asfalt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yotqizildi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Necha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kilometr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yo‘lga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asfalt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yotqizilgan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  <a:endParaRPr lang="ru-RU" sz="4000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5112" y="1257316"/>
                <a:ext cx="12025336" cy="1582228"/>
              </a:xfrm>
              <a:prstGeom prst="rect">
                <a:avLst/>
              </a:prstGeom>
              <a:blipFill rotWithShape="0">
                <a:blip r:embed="rId2"/>
                <a:stretch>
                  <a:fillRect l="-1826" b="-146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463055" y="2969321"/>
            <a:ext cx="3456384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63055" y="3692651"/>
                <a:ext cx="8904931" cy="19270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5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ning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000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qismi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  5 : 5 = 1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400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400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</m:num>
                      <m:den>
                        <m:r>
                          <a:rPr lang="en-US" sz="4400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qismi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esa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  1 ∙ 2 = 2</a:t>
                </a:r>
                <a:endParaRPr lang="ru-RU" sz="4000" b="1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3055" y="3692651"/>
                <a:ext cx="8904931" cy="1927066"/>
              </a:xfrm>
              <a:prstGeom prst="rect">
                <a:avLst/>
              </a:prstGeom>
              <a:blipFill rotWithShape="0">
                <a:blip r:embed="rId3"/>
                <a:stretch>
                  <a:fillRect l="-2464" b="-379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1216224" y="5919311"/>
            <a:ext cx="598474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Javob: </a:t>
            </a:r>
            <a:r>
              <a:rPr lang="en-US" sz="4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km</a:t>
            </a:r>
            <a:endParaRPr lang="ru-RU" sz="4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05056" y="2950430"/>
            <a:ext cx="3657077" cy="2663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7282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0" y="360090"/>
            <a:ext cx="1252148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SONNING QISMINI TOPISH</a:t>
            </a:r>
            <a:endParaRPr lang="ru-RU" sz="4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784176" y="1368202"/>
                <a:ext cx="8904931" cy="11414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5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ning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</m:num>
                      <m:den>
                        <m:r>
                          <a:rPr lang="en-US" sz="4800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qismi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2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ekan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endParaRPr lang="ru-RU" sz="4000" b="1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4176" y="1368202"/>
                <a:ext cx="8904931" cy="1141403"/>
              </a:xfrm>
              <a:prstGeom prst="rect">
                <a:avLst/>
              </a:prstGeom>
              <a:blipFill rotWithShape="0">
                <a:blip r:embed="rId2"/>
                <a:stretch>
                  <a:fillRect l="-2466" b="-425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1012488" y="2715826"/>
                <a:ext cx="1344406" cy="136441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itchFamily="34" charset="0"/>
                        </a:rPr>
                        <m:t>5</m:t>
                      </m:r>
                      <m:r>
                        <a:rPr lang="en-US" sz="4400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itchFamily="34" charset="0"/>
                        </a:rPr>
                        <m:t>∙</m:t>
                      </m:r>
                      <m:f>
                        <m:fPr>
                          <m:ctrlPr>
                            <a:rPr lang="en-US" sz="440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4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  <m:t>2</m:t>
                          </m:r>
                        </m:num>
                        <m:den>
                          <m:r>
                            <a:rPr lang="en-US" sz="44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US" sz="4400" dirty="0">
                  <a:latin typeface="Cambria Math" panose="02040503050406030204" pitchFamily="18" charset="0"/>
                  <a:ea typeface="Cambria Math" panose="02040503050406030204" pitchFamily="18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2488" y="2715826"/>
                <a:ext cx="1344406" cy="1364412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2368352" y="2721956"/>
                <a:ext cx="1922706" cy="13781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440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4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  <m:t>5∙</m:t>
                          </m:r>
                          <m:r>
                            <a:rPr lang="en-US" sz="44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  <m:t>2</m:t>
                          </m:r>
                        </m:num>
                        <m:den>
                          <m:r>
                            <a:rPr lang="en-US" sz="44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US" sz="4000" dirty="0">
                  <a:latin typeface="Cambria Math" panose="02040503050406030204" pitchFamily="18" charset="0"/>
                  <a:ea typeface="Cambria Math" panose="02040503050406030204" pitchFamily="18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8352" y="2721956"/>
                <a:ext cx="1922706" cy="1378198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Прямая соединительная линия 11"/>
          <p:cNvCxnSpPr/>
          <p:nvPr/>
        </p:nvCxnSpPr>
        <p:spPr>
          <a:xfrm flipV="1">
            <a:off x="2944416" y="2759374"/>
            <a:ext cx="635797" cy="47848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V="1">
            <a:off x="3304456" y="3614489"/>
            <a:ext cx="635797" cy="47848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Прямоугольник 13"/>
          <p:cNvSpPr/>
          <p:nvPr/>
        </p:nvSpPr>
        <p:spPr>
          <a:xfrm flipH="1">
            <a:off x="3899783" y="3638292"/>
            <a:ext cx="30088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1</a:t>
            </a:r>
            <a:endParaRPr lang="ru-RU" sz="3200" dirty="0"/>
          </a:p>
        </p:txBody>
      </p:sp>
      <p:sp>
        <p:nvSpPr>
          <p:cNvPr id="15" name="Прямоугольник 14"/>
          <p:cNvSpPr/>
          <p:nvPr/>
        </p:nvSpPr>
        <p:spPr>
          <a:xfrm flipH="1">
            <a:off x="2742021" y="2512057"/>
            <a:ext cx="30088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1</a:t>
            </a:r>
            <a:endParaRPr lang="ru-RU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4307134" y="2965152"/>
                <a:ext cx="1237839" cy="92333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54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r>
                      <a:rPr lang="en-US" sz="54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 </m:t>
                    </m:r>
                    <m:r>
                      <a:rPr lang="en-US" sz="5400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2</m:t>
                    </m:r>
                  </m:oMath>
                </a14:m>
                <a:endParaRPr lang="ru-RU" sz="54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7134" y="2965152"/>
                <a:ext cx="1237839" cy="923330"/>
              </a:xfrm>
              <a:prstGeom prst="rect">
                <a:avLst/>
              </a:prstGeom>
              <a:blipFill rotWithShape="0">
                <a:blip r:embed="rId5"/>
                <a:stretch>
                  <a:fillRect l="-26601" t="-18421" b="-3881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/>
              <p:cNvSpPr txBox="1"/>
              <p:nvPr/>
            </p:nvSpPr>
            <p:spPr>
              <a:xfrm>
                <a:off x="596514" y="4310053"/>
                <a:ext cx="10089132" cy="24006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ts val="6000"/>
                  </a:lnSpc>
                </a:pPr>
                <a:r>
                  <a:rPr lang="en-US" sz="4000" smtClean="0">
                    <a:latin typeface="Arial" panose="020B0604020202020204" pitchFamily="34" charset="0"/>
                    <a:cs typeface="Arial" panose="020B0604020202020204" pitchFamily="34" charset="0"/>
                  </a:rPr>
                  <a:t> Bu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masalada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5 –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son, </a:t>
                </a:r>
              </a:p>
              <a:p>
                <a:pPr>
                  <a:lnSpc>
                    <a:spcPts val="6000"/>
                  </a:lnSpc>
                </a:pPr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4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</m:num>
                      <m:den>
                        <m:r>
                          <a:rPr lang="en-US" sz="4400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-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izlanayotgan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qismni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ifodalovchi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kasr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</a:p>
              <a:p>
                <a:pPr>
                  <a:lnSpc>
                    <a:spcPts val="6000"/>
                  </a:lnSpc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 –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sonning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izlanayotgan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qismi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endParaRPr lang="ru-RU" sz="4000" b="1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6514" y="4310053"/>
                <a:ext cx="10089132" cy="2400657"/>
              </a:xfrm>
              <a:prstGeom prst="rect">
                <a:avLst/>
              </a:prstGeom>
              <a:blipFill rotWithShape="0">
                <a:blip r:embed="rId6"/>
                <a:stretch>
                  <a:fillRect l="-785" t="-1269" b="-685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01258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  <p:bldP spid="14" grpId="0"/>
      <p:bldP spid="15" grpId="0"/>
      <p:bldP spid="17" grpId="0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0" y="360090"/>
            <a:ext cx="1252148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SONNING QISMINI TOPISH</a:t>
            </a:r>
            <a:endParaRPr lang="ru-RU" sz="4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5829" y="1304728"/>
            <a:ext cx="11949627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Sonning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qismini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topish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sonni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qismini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ifodalovchi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kasrga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ko‘paytirish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3297818" y="3222134"/>
                <a:ext cx="1757212" cy="16707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 dirty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𝒂</m:t>
                      </m:r>
                      <m:r>
                        <a:rPr lang="en-US" sz="5400" b="1" i="1" dirty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∙</m:t>
                      </m:r>
                      <m:f>
                        <m:fPr>
                          <m:ctrlPr>
                            <a:rPr lang="en-US" sz="5400" b="1" i="1" dirty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5400" b="1" i="1" dirty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𝒌</m:t>
                          </m:r>
                        </m:num>
                        <m:den>
                          <m:r>
                            <a:rPr lang="en-US" sz="5400" b="1" i="1" dirty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𝒏</m:t>
                          </m:r>
                        </m:den>
                      </m:f>
                    </m:oMath>
                  </m:oMathPara>
                </a14:m>
                <a:endParaRPr lang="en-US" sz="7200" b="1" dirty="0">
                  <a:solidFill>
                    <a:schemeClr val="tx2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97818" y="3222134"/>
                <a:ext cx="1757212" cy="1670778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5250597" y="3096394"/>
                <a:ext cx="2433680" cy="17768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7200" b="1" dirty="0" smtClean="0">
                    <a:solidFill>
                      <a:schemeClr val="tx2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7500" b="1" i="1" dirty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7500" b="1" i="1" dirty="0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𝒂</m:t>
                        </m:r>
                        <m:r>
                          <a:rPr lang="en-US" sz="7500" b="1" i="1" dirty="0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 ∙ </m:t>
                        </m:r>
                        <m:r>
                          <a:rPr lang="en-US" sz="7500" b="1" i="1" dirty="0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𝒌</m:t>
                        </m:r>
                      </m:num>
                      <m:den>
                        <m:r>
                          <a:rPr lang="en-US" sz="7500" b="1" i="1" dirty="0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 </m:t>
                        </m:r>
                        <m:r>
                          <a:rPr lang="en-US" sz="7500" b="1" i="1" dirty="0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𝒏</m:t>
                        </m:r>
                      </m:den>
                    </m:f>
                  </m:oMath>
                </a14:m>
                <a:endParaRPr lang="ru-RU" sz="7500" b="1" dirty="0">
                  <a:solidFill>
                    <a:schemeClr val="tx2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0597" y="3096394"/>
                <a:ext cx="2433680" cy="1776897"/>
              </a:xfrm>
              <a:prstGeom prst="rect">
                <a:avLst/>
              </a:prstGeom>
              <a:blipFill rotWithShape="0">
                <a:blip r:embed="rId3"/>
                <a:stretch>
                  <a:fillRect l="-18750" b="-1202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Прямоугольник 6"/>
          <p:cNvSpPr/>
          <p:nvPr/>
        </p:nvSpPr>
        <p:spPr>
          <a:xfrm>
            <a:off x="847299" y="5372295"/>
            <a:ext cx="8806596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unda</a:t>
            </a:r>
            <a:r>
              <a:rPr lang="en-US" b="1" i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a</a:t>
            </a:r>
            <a:r>
              <a:rPr lang="en-US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b="1" i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k, n</a:t>
            </a:r>
            <a:r>
              <a:rPr lang="en-US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– natural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17449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0" y="262035"/>
            <a:ext cx="125214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MISOL</a:t>
            </a:r>
            <a:endParaRPr lang="ru-RU" sz="5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3128828" y="2790618"/>
                <a:ext cx="1827167" cy="149239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49</m:t>
                      </m:r>
                      <m:r>
                        <a:rPr lang="en-US" sz="4800" b="1" i="1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itchFamily="34" charset="0"/>
                        </a:rPr>
                        <m:t>∙</m:t>
                      </m:r>
                      <m:f>
                        <m:fPr>
                          <m:ctrlPr>
                            <a:rPr lang="en-US" sz="480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8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5</m:t>
                          </m:r>
                        </m:num>
                        <m:den>
                          <m:r>
                            <a:rPr lang="en-US" sz="48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en-US" sz="48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8828" y="2790618"/>
                <a:ext cx="1827167" cy="1492396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4757702" y="2825529"/>
                <a:ext cx="1806392" cy="149028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= </m:t>
                      </m:r>
                      <m:f>
                        <m:fPr>
                          <m:ctrlPr>
                            <a:rPr lang="en-US" sz="48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8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35</m:t>
                          </m:r>
                        </m:num>
                        <m:den>
                          <m:r>
                            <a:rPr lang="en-US" sz="48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</m:t>
                          </m:r>
                        </m:den>
                      </m:f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57702" y="2825529"/>
                <a:ext cx="1806392" cy="149028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Прямая соединительная линия 9"/>
          <p:cNvCxnSpPr/>
          <p:nvPr/>
        </p:nvCxnSpPr>
        <p:spPr>
          <a:xfrm flipV="1">
            <a:off x="4250717" y="3712393"/>
            <a:ext cx="635797" cy="47848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V="1">
            <a:off x="3326684" y="3376131"/>
            <a:ext cx="635797" cy="47848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 flipH="1">
            <a:off x="3162041" y="2903631"/>
            <a:ext cx="36814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7</a:t>
            </a:r>
            <a:endParaRPr lang="ru-RU" sz="2800" dirty="0"/>
          </a:p>
        </p:txBody>
      </p:sp>
      <p:sp>
        <p:nvSpPr>
          <p:cNvPr id="13" name="Прямоугольник 12"/>
          <p:cNvSpPr/>
          <p:nvPr/>
        </p:nvSpPr>
        <p:spPr>
          <a:xfrm flipH="1">
            <a:off x="4715692" y="4013334"/>
            <a:ext cx="32420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1</a:t>
            </a:r>
            <a:endParaRPr lang="ru-RU" sz="2800" dirty="0"/>
          </a:p>
        </p:txBody>
      </p:sp>
      <p:sp>
        <p:nvSpPr>
          <p:cNvPr id="30" name="TextBox 29"/>
          <p:cNvSpPr txBox="1"/>
          <p:nvPr/>
        </p:nvSpPr>
        <p:spPr>
          <a:xfrm>
            <a:off x="346673" y="2895310"/>
            <a:ext cx="2527132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784176" y="1368202"/>
                <a:ext cx="8904931" cy="11485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49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ning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5</m:t>
                        </m:r>
                      </m:num>
                      <m:den>
                        <m:r>
                          <a:rPr lang="en-US" sz="48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qismini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toping</a:t>
                </a:r>
                <a:endParaRPr lang="ru-RU" sz="4000" b="1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4176" y="1368202"/>
                <a:ext cx="8904931" cy="1148520"/>
              </a:xfrm>
              <a:prstGeom prst="rect">
                <a:avLst/>
              </a:prstGeom>
              <a:blipFill rotWithShape="0">
                <a:blip r:embed="rId4"/>
                <a:stretch>
                  <a:fillRect l="-2466" b="-476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Прямоугольник 31"/>
              <p:cNvSpPr/>
              <p:nvPr/>
            </p:nvSpPr>
            <p:spPr>
              <a:xfrm>
                <a:off x="6310356" y="3213246"/>
                <a:ext cx="1670137" cy="8309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=35</m:t>
                      </m:r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2" name="Прямоугольник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10356" y="3213246"/>
                <a:ext cx="1670137" cy="830997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TextBox 32"/>
          <p:cNvSpPr txBox="1"/>
          <p:nvPr/>
        </p:nvSpPr>
        <p:spPr>
          <a:xfrm>
            <a:off x="1000113" y="5120951"/>
            <a:ext cx="34563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35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0233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2" grpId="0"/>
      <p:bldP spid="13" grpId="0"/>
      <p:bldP spid="30" grpId="0"/>
      <p:bldP spid="32" grpId="0"/>
      <p:bldP spid="3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0" y="262035"/>
            <a:ext cx="125214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MISOL</a:t>
            </a:r>
            <a:endParaRPr lang="ru-RU" sz="5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47556" y="2988867"/>
            <a:ext cx="2527132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1" name="TextBox 30"/>
              <p:cNvSpPr txBox="1"/>
              <p:nvPr/>
            </p:nvSpPr>
            <p:spPr>
              <a:xfrm>
                <a:off x="607172" y="1225438"/>
                <a:ext cx="8904931" cy="11485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20</m:t>
                    </m:r>
                    <m:f>
                      <m:fPr>
                        <m:ctrlPr>
                          <a:rPr lang="en-US" sz="40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</m:num>
                      <m:den>
                        <m:r>
                          <a:rPr lang="en-US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ning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5</m:t>
                        </m:r>
                      </m:num>
                      <m:den>
                        <m:r>
                          <a:rPr lang="en-US" sz="48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qismini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toping:</a:t>
                </a:r>
                <a:endParaRPr lang="ru-RU" sz="4000" b="1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7172" y="1225438"/>
                <a:ext cx="8904931" cy="1148520"/>
              </a:xfrm>
              <a:prstGeom prst="rect">
                <a:avLst/>
              </a:prstGeom>
              <a:blipFill rotWithShape="0">
                <a:blip r:embed="rId2"/>
                <a:stretch>
                  <a:fillRect b="-53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TextBox 32"/>
          <p:cNvSpPr txBox="1"/>
          <p:nvPr/>
        </p:nvSpPr>
        <p:spPr>
          <a:xfrm>
            <a:off x="458017" y="4222408"/>
            <a:ext cx="34563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34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 flipV="1">
            <a:off x="6295471" y="3571337"/>
            <a:ext cx="635797" cy="47848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V="1">
            <a:off x="6235347" y="2732929"/>
            <a:ext cx="635797" cy="47848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5"/>
          <p:cNvSpPr/>
          <p:nvPr/>
        </p:nvSpPr>
        <p:spPr>
          <a:xfrm flipH="1">
            <a:off x="7939026" y="3614741"/>
            <a:ext cx="28895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/>
              <a:t>1</a:t>
            </a:r>
            <a:endParaRPr lang="ru-RU" sz="4000" dirty="0"/>
          </a:p>
        </p:txBody>
      </p:sp>
      <p:sp>
        <p:nvSpPr>
          <p:cNvPr id="17" name="Прямоугольник 16"/>
          <p:cNvSpPr/>
          <p:nvPr/>
        </p:nvSpPr>
        <p:spPr>
          <a:xfrm flipH="1">
            <a:off x="5712736" y="2160290"/>
            <a:ext cx="89657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/>
              <a:t>34</a:t>
            </a:r>
            <a:endParaRPr lang="ru-RU" sz="3600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9943015" y="2843837"/>
            <a:ext cx="162095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dirty="0" smtClean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= 34</a:t>
            </a:r>
            <a:endParaRPr lang="ru-RU" sz="5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Прямоугольник 18"/>
              <p:cNvSpPr/>
              <p:nvPr/>
            </p:nvSpPr>
            <p:spPr>
              <a:xfrm>
                <a:off x="8252459" y="2542651"/>
                <a:ext cx="1717137" cy="152862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66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r>
                      <a:rPr lang="en-US" sz="66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 </m:t>
                    </m:r>
                    <m:f>
                      <m:fPr>
                        <m:ctrlPr>
                          <a:rPr lang="en-US" sz="66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6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34</m:t>
                        </m:r>
                      </m:num>
                      <m:den>
                        <m:r>
                          <a:rPr lang="en-US" sz="6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den>
                    </m:f>
                  </m:oMath>
                </a14:m>
                <a:endParaRPr lang="ru-RU" sz="66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9" name="Прямоугольник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52459" y="2542651"/>
                <a:ext cx="1717137" cy="1528624"/>
              </a:xfrm>
              <a:prstGeom prst="rect">
                <a:avLst/>
              </a:prstGeom>
              <a:blipFill rotWithShape="0">
                <a:blip r:embed="rId3"/>
                <a:stretch>
                  <a:fillRect l="-24555" t="-1594" b="-1434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/>
              <p:cNvSpPr/>
              <p:nvPr/>
            </p:nvSpPr>
            <p:spPr>
              <a:xfrm>
                <a:off x="1947673" y="2594090"/>
                <a:ext cx="4585773" cy="142282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itchFamily="34" charset="0"/>
                        </a:rPr>
                        <m:t>2</m:t>
                      </m:r>
                      <m:r>
                        <a:rPr lang="en-US" sz="4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itchFamily="34" charset="0"/>
                        </a:rPr>
                        <m:t>0</m:t>
                      </m:r>
                      <m:f>
                        <m:fPr>
                          <m:ctrlPr>
                            <a:rPr lang="en-US" sz="44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4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  <m:t>2</m:t>
                          </m:r>
                        </m:num>
                        <m:den>
                          <m:r>
                            <a:rPr lang="en-US" sz="44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  <m:t>5</m:t>
                          </m:r>
                        </m:den>
                      </m:f>
                      <m:r>
                        <a:rPr lang="en-US" sz="4400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itchFamily="34" charset="0"/>
                        </a:rPr>
                        <m:t>∙</m:t>
                      </m:r>
                      <m:f>
                        <m:fPr>
                          <m:ctrlPr>
                            <a:rPr lang="en-US" sz="440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4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  <m:t>5</m:t>
                          </m:r>
                        </m:num>
                        <m:den>
                          <m:r>
                            <a:rPr lang="en-US" sz="44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sz="4400" dirty="0">
                  <a:latin typeface="Cambria Math" panose="02040503050406030204" pitchFamily="18" charset="0"/>
                  <a:ea typeface="Cambria Math" panose="02040503050406030204" pitchFamily="18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47673" y="2594090"/>
                <a:ext cx="4585773" cy="1422825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/>
              <p:cNvSpPr/>
              <p:nvPr/>
            </p:nvSpPr>
            <p:spPr>
              <a:xfrm>
                <a:off x="5112232" y="2600005"/>
                <a:ext cx="3003836" cy="141692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60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60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=</m:t>
                    </m:r>
                    <m:f>
                      <m:fPr>
                        <m:ctrlPr>
                          <a:rPr lang="en-US" sz="60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102</m:t>
                        </m:r>
                      </m:num>
                      <m:den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5</m:t>
                        </m:r>
                      </m:den>
                    </m:f>
                    <m:r>
                      <a:rPr lang="en-US" sz="60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∙</m:t>
                    </m:r>
                    <m:f>
                      <m:fPr>
                        <m:ctrlPr>
                          <a:rPr lang="en-US" sz="60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5</m:t>
                        </m:r>
                      </m:num>
                      <m:den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den>
                    </m:f>
                  </m:oMath>
                </a14:m>
                <a:endParaRPr lang="en-US" sz="6000" dirty="0">
                  <a:latin typeface="Cambria Math" panose="02040503050406030204" pitchFamily="18" charset="0"/>
                  <a:ea typeface="Cambria Math" panose="02040503050406030204" pitchFamily="18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2" name="Прямоугольник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12232" y="2600005"/>
                <a:ext cx="3003836" cy="1416926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3" name="Прямая соединительная линия 22"/>
          <p:cNvCxnSpPr/>
          <p:nvPr/>
        </p:nvCxnSpPr>
        <p:spPr>
          <a:xfrm flipV="1">
            <a:off x="7427084" y="2739554"/>
            <a:ext cx="635797" cy="47848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V="1">
            <a:off x="7520787" y="3538430"/>
            <a:ext cx="635797" cy="47848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Прямоугольник 24"/>
          <p:cNvSpPr/>
          <p:nvPr/>
        </p:nvSpPr>
        <p:spPr>
          <a:xfrm flipH="1">
            <a:off x="5851712" y="3686749"/>
            <a:ext cx="30088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/>
              <a:t>1</a:t>
            </a:r>
            <a:endParaRPr lang="ru-RU" sz="4000" dirty="0"/>
          </a:p>
        </p:txBody>
      </p:sp>
      <p:sp>
        <p:nvSpPr>
          <p:cNvPr id="26" name="Прямоугольник 25"/>
          <p:cNvSpPr/>
          <p:nvPr/>
        </p:nvSpPr>
        <p:spPr>
          <a:xfrm flipH="1">
            <a:off x="7972313" y="2175663"/>
            <a:ext cx="30088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/>
              <a:t>1</a:t>
            </a:r>
            <a:endParaRPr lang="ru-RU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1093592" y="5113874"/>
                <a:ext cx="11555104" cy="17247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ts val="6300"/>
                  </a:lnSpc>
                </a:pP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Bu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misolda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sonning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kasri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topildi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chunki</a:t>
                </a:r>
                <a:endParaRPr lang="en-US" sz="40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ts val="6300"/>
                  </a:lnSpc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34 &gt;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20</m:t>
                    </m:r>
                    <m:f>
                      <m:fPr>
                        <m:ctrlPr>
                          <a:rPr lang="en-US" sz="40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0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</m:num>
                      <m:den>
                        <m:r>
                          <a:rPr lang="en-US" sz="40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3592" y="5113874"/>
                <a:ext cx="11555104" cy="1724768"/>
              </a:xfrm>
              <a:prstGeom prst="rect">
                <a:avLst/>
              </a:prstGeom>
              <a:blipFill rotWithShape="0">
                <a:blip r:embed="rId6"/>
                <a:stretch>
                  <a:fillRect l="-1846" t="-353" b="-60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29416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3" grpId="0"/>
      <p:bldP spid="16" grpId="0"/>
      <p:bldP spid="17" grpId="0"/>
      <p:bldP spid="18" grpId="0"/>
      <p:bldP spid="19" grpId="0"/>
      <p:bldP spid="21" grpId="0"/>
      <p:bldP spid="22" grpId="0"/>
      <p:bldP spid="25" grpId="0"/>
      <p:bldP spid="26" grpId="0"/>
      <p:bldP spid="2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-39264" y="270199"/>
            <a:ext cx="1252148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HISOBLANG</a:t>
            </a:r>
            <a:endParaRPr lang="ru-RU" sz="4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522726" y="1713639"/>
                <a:ext cx="6367449" cy="11414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1)  </a:t>
                </a:r>
                <a14:m>
                  <m:oMath xmlns:m="http://schemas.openxmlformats.org/officeDocument/2006/math">
                    <m:r>
                      <a:rPr lang="en-US" sz="48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100 </m:t>
                    </m:r>
                    <m:r>
                      <m:rPr>
                        <m:sty m:val="p"/>
                      </m:rPr>
                      <a:rPr lang="en-US" sz="48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ning</m:t>
                    </m:r>
                    <m:r>
                      <a:rPr lang="en-US" sz="48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  </m:t>
                    </m:r>
                    <m:f>
                      <m:fPr>
                        <m:ctrlPr>
                          <a:rPr lang="en-US" sz="48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19</m:t>
                        </m:r>
                      </m:num>
                      <m:den>
                        <m:r>
                          <a:rPr lang="en-US" sz="4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25</m:t>
                        </m:r>
                      </m:den>
                    </m:f>
                  </m:oMath>
                </a14:m>
                <a:r>
                  <a:rPr lang="en-US" sz="48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  qismini</a:t>
                </a:r>
                <a:endParaRPr lang="en-US" sz="4800" dirty="0">
                  <a:latin typeface="Cambria Math" panose="02040503050406030204" pitchFamily="18" charset="0"/>
                  <a:ea typeface="Cambria Math" panose="02040503050406030204" pitchFamily="18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726" y="1713639"/>
                <a:ext cx="6367449" cy="1141403"/>
              </a:xfrm>
              <a:prstGeom prst="rect">
                <a:avLst/>
              </a:prstGeom>
              <a:blipFill rotWithShape="0">
                <a:blip r:embed="rId2"/>
                <a:stretch>
                  <a:fillRect l="-3448" t="-535" r="-3448" b="-1229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449288" y="1172648"/>
            <a:ext cx="61180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363- masala</a:t>
            </a:r>
            <a:endParaRPr lang="ru-RU" sz="40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522725" y="2855042"/>
                <a:ext cx="6367449" cy="113685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2)  </a:t>
                </a:r>
                <a14:m>
                  <m:oMath xmlns:m="http://schemas.openxmlformats.org/officeDocument/2006/math">
                    <m:r>
                      <a:rPr lang="en-US" sz="48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110 </m:t>
                    </m:r>
                    <m:r>
                      <m:rPr>
                        <m:sty m:val="p"/>
                      </m:rPr>
                      <a:rPr lang="en-US" sz="48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ning</m:t>
                    </m:r>
                    <m:r>
                      <a:rPr lang="en-US" sz="48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  </m:t>
                    </m:r>
                    <m:f>
                      <m:fPr>
                        <m:ctrlPr>
                          <a:rPr lang="en-US" sz="48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13</m:t>
                        </m:r>
                      </m:num>
                      <m:den>
                        <m:r>
                          <a:rPr lang="en-US" sz="4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11</m:t>
                        </m:r>
                      </m:den>
                    </m:f>
                  </m:oMath>
                </a14:m>
                <a:r>
                  <a:rPr lang="en-US" sz="48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  qismini</a:t>
                </a:r>
                <a:endParaRPr lang="en-US" sz="4800" dirty="0">
                  <a:latin typeface="Cambria Math" panose="02040503050406030204" pitchFamily="18" charset="0"/>
                  <a:ea typeface="Cambria Math" panose="02040503050406030204" pitchFamily="18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725" y="2855042"/>
                <a:ext cx="6367449" cy="1136850"/>
              </a:xfrm>
              <a:prstGeom prst="rect">
                <a:avLst/>
              </a:prstGeom>
              <a:blipFill rotWithShape="0">
                <a:blip r:embed="rId3"/>
                <a:stretch>
                  <a:fillRect l="-3448" t="-535" r="-3448" b="-1229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413917" y="4072798"/>
            <a:ext cx="61180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364- masala</a:t>
            </a:r>
            <a:endParaRPr lang="ru-RU" sz="40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1119834" y="4602948"/>
                <a:ext cx="6589240" cy="11250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1)</a:t>
                </a:r>
                <a14:m>
                  <m:oMath xmlns:m="http://schemas.openxmlformats.org/officeDocument/2006/math">
                    <m:r>
                      <a:rPr lang="en-US" sz="44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  </m:t>
                    </m:r>
                    <m:r>
                      <a:rPr lang="en-US" sz="44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5</m:t>
                    </m:r>
                    <m:f>
                      <m:fPr>
                        <m:ctrlPr>
                          <a:rPr lang="en-US" sz="44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25</m:t>
                        </m:r>
                      </m:den>
                    </m:f>
                    <m:r>
                      <a:rPr lang="en-US" sz="44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54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ning</m:t>
                    </m:r>
                    <m:r>
                      <a:rPr lang="en-US" sz="54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  </m:t>
                    </m:r>
                    <m:f>
                      <m:fPr>
                        <m:ctrlPr>
                          <a:rPr lang="en-US" sz="54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25</m:t>
                        </m:r>
                      </m:num>
                      <m:den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42</m:t>
                        </m:r>
                      </m:den>
                    </m:f>
                  </m:oMath>
                </a14:m>
                <a:r>
                  <a:rPr lang="en-US" sz="48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  qismini</a:t>
                </a:r>
                <a:endParaRPr lang="en-US" sz="4800" dirty="0">
                  <a:latin typeface="Cambria Math" panose="02040503050406030204" pitchFamily="18" charset="0"/>
                  <a:ea typeface="Cambria Math" panose="02040503050406030204" pitchFamily="18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9834" y="4602948"/>
                <a:ext cx="6589240" cy="1125052"/>
              </a:xfrm>
              <a:prstGeom prst="rect">
                <a:avLst/>
              </a:prstGeom>
              <a:blipFill rotWithShape="0">
                <a:blip r:embed="rId4"/>
                <a:stretch>
                  <a:fillRect l="-3330" r="-3238" b="-145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1144216" y="5728000"/>
                <a:ext cx="5892960" cy="113794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2)  </a:t>
                </a:r>
                <a14:m>
                  <m:oMath xmlns:m="http://schemas.openxmlformats.org/officeDocument/2006/math">
                    <m:r>
                      <a:rPr lang="en-US" sz="4800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6</m:t>
                    </m:r>
                    <m:r>
                      <a:rPr lang="en-US" sz="48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,3 </m:t>
                    </m:r>
                    <m:r>
                      <m:rPr>
                        <m:sty m:val="p"/>
                      </m:rPr>
                      <a:rPr lang="en-US" sz="48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ning</m:t>
                    </m:r>
                    <m:r>
                      <a:rPr lang="en-US" sz="48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  </m:t>
                    </m:r>
                    <m:f>
                      <m:fPr>
                        <m:ctrlPr>
                          <a:rPr lang="en-US" sz="48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</m:num>
                      <m:den>
                        <m:r>
                          <a:rPr lang="en-US" sz="4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en-US" sz="48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  qismini</a:t>
                </a:r>
                <a:endParaRPr lang="en-US" sz="4800" dirty="0">
                  <a:latin typeface="Cambria Math" panose="02040503050406030204" pitchFamily="18" charset="0"/>
                  <a:ea typeface="Cambria Math" panose="02040503050406030204" pitchFamily="18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4216" y="5728000"/>
                <a:ext cx="5892960" cy="1137940"/>
              </a:xfrm>
              <a:prstGeom prst="rect">
                <a:avLst/>
              </a:prstGeom>
              <a:blipFill rotWithShape="0">
                <a:blip r:embed="rId5"/>
                <a:stretch>
                  <a:fillRect l="-3727" t="-538" r="-3830" b="-1290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2" name="Picture 4" descr="f20090918141730-student"/>
          <p:cNvPicPr/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993088" y="1882816"/>
            <a:ext cx="2376264" cy="256594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30912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0" y="161246"/>
            <a:ext cx="125214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365- masala</a:t>
            </a:r>
            <a:endParaRPr lang="ru-RU" sz="5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3215459" y="1164348"/>
                <a:ext cx="6638356" cy="11406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8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1)</a:t>
                </a:r>
                <a14:m>
                  <m:oMath xmlns:m="http://schemas.openxmlformats.org/officeDocument/2006/math">
                    <m:r>
                      <a:rPr lang="en-US" sz="48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  </m:t>
                    </m:r>
                    <m:r>
                      <a:rPr lang="en-US" sz="4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3</m:t>
                    </m:r>
                    <m:f>
                      <m:fPr>
                        <m:ctrlPr>
                          <a:rPr lang="en-US" sz="4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</m:num>
                      <m:den>
                        <m:r>
                          <a:rPr lang="en-US" sz="4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den>
                    </m:f>
                    <m:r>
                      <a:rPr lang="en-US" sz="48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48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ning</m:t>
                    </m:r>
                    <m:r>
                      <a:rPr lang="en-US" sz="48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  </m:t>
                    </m:r>
                    <m:r>
                      <a:rPr lang="en-US" sz="4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1</m:t>
                    </m:r>
                    <m:f>
                      <m:fPr>
                        <m:ctrlPr>
                          <a:rPr lang="en-US" sz="48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11</m:t>
                        </m:r>
                      </m:den>
                    </m:f>
                  </m:oMath>
                </a14:m>
                <a:r>
                  <a:rPr lang="en-US" sz="48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  qismini</a:t>
                </a:r>
                <a:endParaRPr lang="en-US" sz="4800" dirty="0">
                  <a:latin typeface="Cambria Math" panose="02040503050406030204" pitchFamily="18" charset="0"/>
                  <a:ea typeface="Cambria Math" panose="02040503050406030204" pitchFamily="18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15459" y="1164348"/>
                <a:ext cx="6638356" cy="1140633"/>
              </a:xfrm>
              <a:prstGeom prst="rect">
                <a:avLst/>
              </a:prstGeom>
              <a:blipFill rotWithShape="0">
                <a:blip r:embed="rId2"/>
                <a:stretch>
                  <a:fillRect l="-4132" t="-535" r="-3306" b="-1229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416542" y="1313382"/>
            <a:ext cx="6118095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Hisoblang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3304456" y="2418569"/>
                <a:ext cx="6348213" cy="11414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8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2)</a:t>
                </a:r>
                <a14:m>
                  <m:oMath xmlns:m="http://schemas.openxmlformats.org/officeDocument/2006/math">
                    <m:r>
                      <a:rPr lang="en-US" sz="48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  </m:t>
                    </m:r>
                    <m:f>
                      <m:fPr>
                        <m:ctrlPr>
                          <a:rPr lang="en-US" sz="4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13</m:t>
                        </m:r>
                      </m:num>
                      <m:den>
                        <m:r>
                          <a:rPr lang="en-US" sz="4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20</m:t>
                        </m:r>
                      </m:den>
                    </m:f>
                    <m:r>
                      <a:rPr lang="en-US" sz="48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48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ning</m:t>
                    </m:r>
                    <m:r>
                      <a:rPr lang="en-US" sz="48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  </m:t>
                    </m:r>
                    <m:r>
                      <a:rPr lang="en-US" sz="4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3</m:t>
                    </m:r>
                    <m:f>
                      <m:fPr>
                        <m:ctrlPr>
                          <a:rPr lang="en-US" sz="48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48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  qismini</a:t>
                </a:r>
                <a:endParaRPr lang="en-US" sz="4800" dirty="0">
                  <a:latin typeface="Cambria Math" panose="02040503050406030204" pitchFamily="18" charset="0"/>
                  <a:ea typeface="Cambria Math" panose="02040503050406030204" pitchFamily="18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4456" y="2418569"/>
                <a:ext cx="6348213" cy="1141466"/>
              </a:xfrm>
              <a:prstGeom prst="rect">
                <a:avLst/>
              </a:prstGeom>
              <a:blipFill rotWithShape="0">
                <a:blip r:embed="rId3"/>
                <a:stretch>
                  <a:fillRect l="-4323" t="-535" r="-1153" b="-1229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465990" y="3767695"/>
            <a:ext cx="2527132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flipV="1">
            <a:off x="7552928" y="4615368"/>
            <a:ext cx="635797" cy="47848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V="1">
            <a:off x="7579425" y="3776960"/>
            <a:ext cx="635797" cy="47848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рямоугольник 12"/>
          <p:cNvSpPr/>
          <p:nvPr/>
        </p:nvSpPr>
        <p:spPr>
          <a:xfrm flipH="1">
            <a:off x="9283104" y="4658772"/>
            <a:ext cx="28895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/>
              <a:t>1</a:t>
            </a:r>
            <a:endParaRPr lang="ru-RU" sz="4000" dirty="0"/>
          </a:p>
        </p:txBody>
      </p:sp>
      <p:sp>
        <p:nvSpPr>
          <p:cNvPr id="14" name="Прямоугольник 13"/>
          <p:cNvSpPr/>
          <p:nvPr/>
        </p:nvSpPr>
        <p:spPr>
          <a:xfrm flipH="1">
            <a:off x="7199958" y="3410895"/>
            <a:ext cx="89657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/>
              <a:t>1</a:t>
            </a:r>
            <a:endParaRPr lang="ru-RU" sz="36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10945005" y="3948063"/>
            <a:ext cx="123783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dirty="0" smtClean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= 4</a:t>
            </a:r>
            <a:endParaRPr lang="ru-RU" sz="5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9594937" y="3647532"/>
                <a:ext cx="1359668" cy="152439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66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r>
                      <a:rPr lang="en-US" sz="66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 </m:t>
                    </m:r>
                    <m:f>
                      <m:fPr>
                        <m:ctrlPr>
                          <a:rPr lang="en-US" sz="66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6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4</m:t>
                        </m:r>
                      </m:num>
                      <m:den>
                        <m:r>
                          <a:rPr lang="en-US" sz="6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den>
                    </m:f>
                  </m:oMath>
                </a14:m>
                <a:endParaRPr lang="ru-RU" sz="66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94937" y="3647532"/>
                <a:ext cx="1359668" cy="1524392"/>
              </a:xfrm>
              <a:prstGeom prst="rect">
                <a:avLst/>
              </a:prstGeom>
              <a:blipFill rotWithShape="0">
                <a:blip r:embed="rId4"/>
                <a:stretch>
                  <a:fillRect l="-30942" t="-2000" b="-144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3216738" y="3776960"/>
                <a:ext cx="4323850" cy="127169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5400" dirty="0" smtClean="0">
                    <a:ea typeface="Cambria Math" panose="02040503050406030204" pitchFamily="18" charset="0"/>
                    <a:cs typeface="Arial" pitchFamily="34" charset="0"/>
                  </a:rPr>
                  <a:t>1)  </a:t>
                </a:r>
                <a14:m>
                  <m:oMath xmlns:m="http://schemas.openxmlformats.org/officeDocument/2006/math">
                    <m:r>
                      <a:rPr lang="en-US" sz="54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3</m:t>
                    </m:r>
                    <m:f>
                      <m:fPr>
                        <m:ctrlPr>
                          <a:rPr lang="en-US" sz="54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</m:num>
                      <m:den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den>
                    </m:f>
                    <m:r>
                      <a:rPr lang="en-US" sz="54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∙</m:t>
                    </m:r>
                    <m:r>
                      <a:rPr lang="en-US" sz="54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1</m:t>
                    </m:r>
                    <m:f>
                      <m:fPr>
                        <m:ctrlPr>
                          <a:rPr lang="en-US" sz="54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11</m:t>
                        </m:r>
                      </m:den>
                    </m:f>
                  </m:oMath>
                </a14:m>
                <a:endParaRPr lang="en-US" sz="5400" dirty="0">
                  <a:latin typeface="Cambria Math" panose="02040503050406030204" pitchFamily="18" charset="0"/>
                  <a:ea typeface="Cambria Math" panose="02040503050406030204" pitchFamily="18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16738" y="3776960"/>
                <a:ext cx="4323850" cy="1271695"/>
              </a:xfrm>
              <a:prstGeom prst="rect">
                <a:avLst/>
              </a:prstGeom>
              <a:blipFill rotWithShape="0">
                <a:blip r:embed="rId5"/>
                <a:stretch>
                  <a:fillRect l="-7616" b="-1538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6474859" y="3708382"/>
                <a:ext cx="3003836" cy="140269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60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60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=</m:t>
                    </m:r>
                    <m:f>
                      <m:fPr>
                        <m:ctrlPr>
                          <a:rPr lang="en-US" sz="60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11</m:t>
                        </m:r>
                      </m:num>
                      <m:den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den>
                    </m:f>
                    <m:r>
                      <a:rPr lang="en-US" sz="60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∙</m:t>
                    </m:r>
                    <m:f>
                      <m:fPr>
                        <m:ctrlPr>
                          <a:rPr lang="en-US" sz="60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12</m:t>
                        </m:r>
                      </m:num>
                      <m:den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11</m:t>
                        </m:r>
                      </m:den>
                    </m:f>
                  </m:oMath>
                </a14:m>
                <a:endParaRPr lang="en-US" sz="6000" dirty="0">
                  <a:latin typeface="Cambria Math" panose="02040503050406030204" pitchFamily="18" charset="0"/>
                  <a:ea typeface="Cambria Math" panose="02040503050406030204" pitchFamily="18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4859" y="3708382"/>
                <a:ext cx="3003836" cy="1402692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Прямая соединительная линия 18"/>
          <p:cNvCxnSpPr/>
          <p:nvPr/>
        </p:nvCxnSpPr>
        <p:spPr>
          <a:xfrm flipV="1">
            <a:off x="8771162" y="3783585"/>
            <a:ext cx="635797" cy="47848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flipV="1">
            <a:off x="8633048" y="4620365"/>
            <a:ext cx="635797" cy="47848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Прямоугольник 20"/>
          <p:cNvSpPr/>
          <p:nvPr/>
        </p:nvSpPr>
        <p:spPr>
          <a:xfrm flipH="1">
            <a:off x="7195790" y="4730780"/>
            <a:ext cx="30088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/>
              <a:t>1</a:t>
            </a:r>
            <a:endParaRPr lang="ru-RU" sz="4000" dirty="0"/>
          </a:p>
        </p:txBody>
      </p:sp>
      <p:sp>
        <p:nvSpPr>
          <p:cNvPr id="22" name="Прямоугольник 21"/>
          <p:cNvSpPr/>
          <p:nvPr/>
        </p:nvSpPr>
        <p:spPr>
          <a:xfrm flipH="1">
            <a:off x="9316391" y="3312418"/>
            <a:ext cx="30088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/>
              <a:t>4</a:t>
            </a:r>
            <a:endParaRPr lang="ru-RU" sz="4000" dirty="0"/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 flipV="1">
            <a:off x="4095776" y="6201064"/>
            <a:ext cx="635797" cy="47848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Прямоугольник 25"/>
          <p:cNvSpPr/>
          <p:nvPr/>
        </p:nvSpPr>
        <p:spPr>
          <a:xfrm flipH="1">
            <a:off x="3598260" y="6353368"/>
            <a:ext cx="28895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/>
              <a:t>2</a:t>
            </a:r>
            <a:endParaRPr lang="ru-RU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Прямоугольник 28"/>
              <p:cNvSpPr/>
              <p:nvPr/>
            </p:nvSpPr>
            <p:spPr>
              <a:xfrm>
                <a:off x="5950309" y="5369902"/>
                <a:ext cx="1580882" cy="14037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60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r>
                      <a:rPr lang="en-US" sz="60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 </m:t>
                    </m:r>
                    <m:f>
                      <m:fPr>
                        <m:ctrlPr>
                          <a:rPr lang="en-US" sz="60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13</m:t>
                        </m:r>
                      </m:num>
                      <m:den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6</m:t>
                        </m:r>
                      </m:den>
                    </m:f>
                  </m:oMath>
                </a14:m>
                <a:endParaRPr lang="ru-RU" sz="60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9" name="Прямоугольник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0309" y="5369902"/>
                <a:ext cx="1580882" cy="1403782"/>
              </a:xfrm>
              <a:prstGeom prst="rect">
                <a:avLst/>
              </a:prstGeom>
              <a:blipFill rotWithShape="0">
                <a:blip r:embed="rId7"/>
                <a:stretch>
                  <a:fillRect l="-23166" t="-1304" b="-1347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Прямоугольник 29"/>
              <p:cNvSpPr/>
              <p:nvPr/>
            </p:nvSpPr>
            <p:spPr>
              <a:xfrm>
                <a:off x="361833" y="5319898"/>
                <a:ext cx="4323850" cy="127265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5400" dirty="0">
                    <a:ea typeface="Cambria Math" panose="02040503050406030204" pitchFamily="18" charset="0"/>
                    <a:cs typeface="Arial" pitchFamily="34" charset="0"/>
                  </a:rPr>
                  <a:t>2</a:t>
                </a:r>
                <a:r>
                  <a:rPr lang="en-US" sz="5400" dirty="0" smtClean="0">
                    <a:ea typeface="Cambria Math" panose="02040503050406030204" pitchFamily="18" charset="0"/>
                    <a:cs typeface="Arial" pitchFamily="34" charset="0"/>
                  </a:rPr>
                  <a:t>)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13</m:t>
                        </m:r>
                      </m:num>
                      <m:den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20</m:t>
                        </m:r>
                      </m:den>
                    </m:f>
                    <m:r>
                      <a:rPr lang="en-US" sz="54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∙</m:t>
                    </m:r>
                    <m:r>
                      <a:rPr lang="en-US" sz="54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3</m:t>
                    </m:r>
                    <m:f>
                      <m:fPr>
                        <m:ctrlPr>
                          <a:rPr lang="en-US" sz="54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den>
                    </m:f>
                  </m:oMath>
                </a14:m>
                <a:endParaRPr lang="en-US" sz="5400" dirty="0">
                  <a:latin typeface="Cambria Math" panose="02040503050406030204" pitchFamily="18" charset="0"/>
                  <a:ea typeface="Cambria Math" panose="02040503050406030204" pitchFamily="18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0" name="Прямоугольник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833" y="5319898"/>
                <a:ext cx="4323850" cy="1272656"/>
              </a:xfrm>
              <a:prstGeom prst="rect">
                <a:avLst/>
              </a:prstGeom>
              <a:blipFill rotWithShape="0">
                <a:blip r:embed="rId8"/>
                <a:stretch>
                  <a:fillRect l="-7465" b="-1538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Прямоугольник 30"/>
              <p:cNvSpPr/>
              <p:nvPr/>
            </p:nvSpPr>
            <p:spPr>
              <a:xfrm>
                <a:off x="3059918" y="5286148"/>
                <a:ext cx="3019866" cy="14037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60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60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=</m:t>
                    </m:r>
                    <m:f>
                      <m:fPr>
                        <m:ctrlPr>
                          <a:rPr lang="en-US" sz="60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13</m:t>
                        </m:r>
                      </m:num>
                      <m:den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20</m:t>
                        </m:r>
                      </m:den>
                    </m:f>
                    <m:r>
                      <a:rPr lang="en-US" sz="60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∙</m:t>
                    </m:r>
                    <m:f>
                      <m:fPr>
                        <m:ctrlPr>
                          <a:rPr lang="en-US" sz="60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10</m:t>
                        </m:r>
                      </m:num>
                      <m:den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den>
                    </m:f>
                  </m:oMath>
                </a14:m>
                <a:endParaRPr lang="en-US" sz="6000" dirty="0">
                  <a:latin typeface="Cambria Math" panose="02040503050406030204" pitchFamily="18" charset="0"/>
                  <a:ea typeface="Cambria Math" panose="02040503050406030204" pitchFamily="18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1" name="Прямоугольник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9918" y="5286148"/>
                <a:ext cx="3019866" cy="1403782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2" name="Прямая соединительная линия 31"/>
          <p:cNvCxnSpPr/>
          <p:nvPr/>
        </p:nvCxnSpPr>
        <p:spPr>
          <a:xfrm flipV="1">
            <a:off x="5332955" y="5400650"/>
            <a:ext cx="635797" cy="47848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Прямоугольник 33"/>
          <p:cNvSpPr/>
          <p:nvPr/>
        </p:nvSpPr>
        <p:spPr>
          <a:xfrm flipH="1">
            <a:off x="5863824" y="5153696"/>
            <a:ext cx="30088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/>
              <a:t>1</a:t>
            </a:r>
            <a:endParaRPr lang="ru-RU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Прямоугольник 34"/>
              <p:cNvSpPr/>
              <p:nvPr/>
            </p:nvSpPr>
            <p:spPr>
              <a:xfrm>
                <a:off x="7648243" y="5436331"/>
                <a:ext cx="1550424" cy="127092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60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r>
                      <a:rPr lang="en-US" sz="54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2</m:t>
                    </m:r>
                    <m:f>
                      <m:fPr>
                        <m:ctrlPr>
                          <a:rPr lang="en-US" sz="54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6</m:t>
                        </m:r>
                      </m:den>
                    </m:f>
                  </m:oMath>
                </a14:m>
                <a:endParaRPr lang="ru-RU" sz="60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5" name="Прямоугольник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48243" y="5436331"/>
                <a:ext cx="1550424" cy="1270925"/>
              </a:xfrm>
              <a:prstGeom prst="rect">
                <a:avLst/>
              </a:prstGeom>
              <a:blipFill rotWithShape="0">
                <a:blip r:embed="rId10"/>
                <a:stretch>
                  <a:fillRect l="-24016" t="-8654" b="-1826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30686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  <p:bldP spid="14" grpId="0"/>
      <p:bldP spid="15" grpId="0"/>
      <p:bldP spid="16" grpId="0"/>
      <p:bldP spid="17" grpId="0"/>
      <p:bldP spid="18" grpId="0"/>
      <p:bldP spid="21" grpId="0"/>
      <p:bldP spid="22" grpId="0"/>
      <p:bldP spid="26" grpId="0"/>
      <p:bldP spid="29" grpId="0"/>
      <p:bldP spid="30" grpId="0"/>
      <p:bldP spid="31" grpId="0"/>
      <p:bldP spid="34" grpId="0"/>
      <p:bldP spid="3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0" y="161246"/>
            <a:ext cx="125214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369- masala</a:t>
            </a:r>
            <a:endParaRPr lang="ru-RU" sz="5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378285" y="1224186"/>
                <a:ext cx="12143195" cy="22081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Go‘sht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qaynatilganda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massasining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</m:num>
                      <m:den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qismini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yo‘qotadi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 10 kg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go‘sht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qaynatilganda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uning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massasi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necha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kilogrammga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kamayadi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?  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285" y="1224186"/>
                <a:ext cx="12143195" cy="2208169"/>
              </a:xfrm>
              <a:prstGeom prst="rect">
                <a:avLst/>
              </a:prstGeom>
              <a:blipFill rotWithShape="0">
                <a:blip r:embed="rId2"/>
                <a:stretch>
                  <a:fillRect l="-1757" r="-1807" b="-1049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Прямоугольник 26"/>
              <p:cNvSpPr/>
              <p:nvPr/>
            </p:nvSpPr>
            <p:spPr>
              <a:xfrm>
                <a:off x="3160440" y="3664298"/>
                <a:ext cx="1881669" cy="148002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itchFamily="34" charset="0"/>
                        </a:rPr>
                        <m:t>10</m:t>
                      </m:r>
                      <m:r>
                        <a:rPr lang="en-US" sz="4800" b="1" i="1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itchFamily="34" charset="0"/>
                        </a:rPr>
                        <m:t>∙</m:t>
                      </m:r>
                      <m:f>
                        <m:fPr>
                          <m:ctrlPr>
                            <a:rPr lang="en-US" sz="480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8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</m:t>
                          </m:r>
                        </m:num>
                        <m:den>
                          <m:r>
                            <a:rPr lang="en-US" sz="48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US" sz="48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7" name="Прямоугольник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60440" y="3664298"/>
                <a:ext cx="1881669" cy="1480021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Прямоугольник 27"/>
              <p:cNvSpPr/>
              <p:nvPr/>
            </p:nvSpPr>
            <p:spPr>
              <a:xfrm>
                <a:off x="4789314" y="3699209"/>
                <a:ext cx="2253053" cy="147521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= </m:t>
                      </m:r>
                      <m:f>
                        <m:fPr>
                          <m:ctrlPr>
                            <a:rPr lang="en-US" sz="48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8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</m:t>
                          </m:r>
                          <m:r>
                            <a:rPr lang="en-US" sz="4800" b="1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  <m:t>∙</m:t>
                          </m:r>
                          <m:r>
                            <a:rPr lang="en-US" sz="48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  <m:t>2</m:t>
                          </m:r>
                        </m:num>
                        <m:den>
                          <m:r>
                            <a:rPr lang="en-US" sz="48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</m:t>
                          </m:r>
                        </m:den>
                      </m:f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8" name="Прямоугольник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9314" y="3699209"/>
                <a:ext cx="2253053" cy="1475212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3" name="Прямая соединительная линия 32"/>
          <p:cNvCxnSpPr/>
          <p:nvPr/>
        </p:nvCxnSpPr>
        <p:spPr>
          <a:xfrm flipV="1">
            <a:off x="4282329" y="4586073"/>
            <a:ext cx="635797" cy="47848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flipV="1">
            <a:off x="3358296" y="4249811"/>
            <a:ext cx="635797" cy="47848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Прямоугольник 36"/>
          <p:cNvSpPr/>
          <p:nvPr/>
        </p:nvSpPr>
        <p:spPr>
          <a:xfrm flipH="1">
            <a:off x="3193653" y="3777311"/>
            <a:ext cx="36814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2</a:t>
            </a:r>
            <a:endParaRPr lang="ru-RU" sz="2800" dirty="0"/>
          </a:p>
        </p:txBody>
      </p:sp>
      <p:sp>
        <p:nvSpPr>
          <p:cNvPr id="38" name="Прямоугольник 37"/>
          <p:cNvSpPr/>
          <p:nvPr/>
        </p:nvSpPr>
        <p:spPr>
          <a:xfrm flipH="1">
            <a:off x="4747304" y="4887014"/>
            <a:ext cx="32420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1</a:t>
            </a:r>
            <a:endParaRPr lang="ru-RU" sz="2800" dirty="0"/>
          </a:p>
        </p:txBody>
      </p:sp>
      <p:sp>
        <p:nvSpPr>
          <p:cNvPr id="39" name="TextBox 38"/>
          <p:cNvSpPr txBox="1"/>
          <p:nvPr/>
        </p:nvSpPr>
        <p:spPr>
          <a:xfrm>
            <a:off x="378285" y="3768990"/>
            <a:ext cx="2527132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Прямоугольник 39"/>
              <p:cNvSpPr/>
              <p:nvPr/>
            </p:nvSpPr>
            <p:spPr>
              <a:xfrm>
                <a:off x="6822722" y="4056017"/>
                <a:ext cx="1328697" cy="8309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=4</m:t>
                      </m:r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0" name="Прямоугольник 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22722" y="4056017"/>
                <a:ext cx="1328697" cy="830997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TextBox 40"/>
          <p:cNvSpPr txBox="1"/>
          <p:nvPr/>
        </p:nvSpPr>
        <p:spPr>
          <a:xfrm>
            <a:off x="825945" y="5677240"/>
            <a:ext cx="34563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4 kg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157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  <p:bldP spid="37" grpId="0"/>
      <p:bldP spid="38" grpId="0"/>
      <p:bldP spid="39" grpId="0"/>
      <p:bldP spid="40" grpId="0"/>
      <p:bldP spid="4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5567</TotalTime>
  <Words>218</Words>
  <Application>Microsoft Office PowerPoint</Application>
  <PresentationFormat>Произвольный</PresentationFormat>
  <Paragraphs>85</Paragraphs>
  <Slides>10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Cambria Math</vt:lpstr>
      <vt:lpstr>Office Theme</vt:lpstr>
      <vt:lpstr>MATEMATIKA</vt:lpstr>
      <vt:lpstr>MASALA</vt:lpstr>
      <vt:lpstr>SONNING QISMINI TOPISH</vt:lpstr>
      <vt:lpstr>SONNING QISMINI TOPISH</vt:lpstr>
      <vt:lpstr>MISOL</vt:lpstr>
      <vt:lpstr>MISOL</vt:lpstr>
      <vt:lpstr>HISOBLANG</vt:lpstr>
      <vt:lpstr>365- masala</vt:lpstr>
      <vt:lpstr>369- masala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Учетная запись Майкрософт</cp:lastModifiedBy>
  <cp:revision>383</cp:revision>
  <dcterms:created xsi:type="dcterms:W3CDTF">2020-04-09T07:32:19Z</dcterms:created>
  <dcterms:modified xsi:type="dcterms:W3CDTF">2020-11-09T04:03:34Z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