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84" r:id="rId2"/>
    <p:sldId id="367" r:id="rId3"/>
    <p:sldId id="357" r:id="rId4"/>
    <p:sldId id="369" r:id="rId5"/>
    <p:sldId id="370" r:id="rId6"/>
    <p:sldId id="372" r:id="rId7"/>
    <p:sldId id="371" r:id="rId8"/>
    <p:sldId id="373" r:id="rId9"/>
    <p:sldId id="374" r:id="rId10"/>
    <p:sldId id="376" r:id="rId11"/>
    <p:sldId id="375" r:id="rId12"/>
    <p:sldId id="317" r:id="rId13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91316" autoAdjust="0"/>
  </p:normalViewPr>
  <p:slideViewPr>
    <p:cSldViewPr>
      <p:cViewPr varScale="1">
        <p:scale>
          <a:sx n="62" d="100"/>
          <a:sy n="62" d="100"/>
        </p:scale>
        <p:origin x="488" y="56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8.png"/><Relationship Id="rId5" Type="http://schemas.openxmlformats.org/officeDocument/2006/relationships/image" Target="../media/image87.png"/><Relationship Id="rId4" Type="http://schemas.openxmlformats.org/officeDocument/2006/relationships/image" Target="../media/image8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9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12" Type="http://schemas.openxmlformats.org/officeDocument/2006/relationships/image" Target="../media/image3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5" Type="http://schemas.openxmlformats.org/officeDocument/2006/relationships/image" Target="../media/image4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Relationship Id="rId14" Type="http://schemas.openxmlformats.org/officeDocument/2006/relationships/image" Target="../media/image4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13" Type="http://schemas.openxmlformats.org/officeDocument/2006/relationships/image" Target="../media/image57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12" Type="http://schemas.openxmlformats.org/officeDocument/2006/relationships/image" Target="../media/image56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0.png"/><Relationship Id="rId11" Type="http://schemas.openxmlformats.org/officeDocument/2006/relationships/image" Target="../media/image55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Relationship Id="rId14" Type="http://schemas.openxmlformats.org/officeDocument/2006/relationships/image" Target="../media/image5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3.png"/><Relationship Id="rId11" Type="http://schemas.openxmlformats.org/officeDocument/2006/relationships/image" Target="../media/image68.png"/><Relationship Id="rId5" Type="http://schemas.openxmlformats.org/officeDocument/2006/relationships/image" Target="../media/image62.png"/><Relationship Id="rId10" Type="http://schemas.openxmlformats.org/officeDocument/2006/relationships/image" Target="../media/image67.png"/><Relationship Id="rId4" Type="http://schemas.openxmlformats.org/officeDocument/2006/relationships/image" Target="../media/image61.png"/><Relationship Id="rId9" Type="http://schemas.openxmlformats.org/officeDocument/2006/relationships/image" Target="../media/image6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3.png"/><Relationship Id="rId11" Type="http://schemas.openxmlformats.org/officeDocument/2006/relationships/image" Target="../media/image78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000200" y="2448322"/>
            <a:ext cx="8267421" cy="2524310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 algn="ctr">
              <a:spcBef>
                <a:spcPts val="245"/>
              </a:spcBef>
            </a:pPr>
            <a:r>
              <a:rPr sz="5400" b="1" dirty="0" smtClean="0">
                <a:solidFill>
                  <a:schemeClr val="tx2"/>
                </a:solidFill>
                <a:latin typeface="Arial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AVZU</a:t>
            </a:r>
            <a:r>
              <a:rPr sz="5400" b="1" dirty="0">
                <a:solidFill>
                  <a:schemeClr val="tx2"/>
                </a:solidFill>
                <a:latin typeface="Arial"/>
                <a:cs typeface="Arial"/>
              </a:rPr>
              <a:t>:</a:t>
            </a:r>
            <a:r>
              <a:rPr lang="en-US" sz="5400" b="1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ODDIY KASRLARNI KO‘PAYTIRISH</a:t>
            </a:r>
            <a:endParaRPr lang="en-US" sz="880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6-</a:t>
              </a:r>
              <a:r>
                <a:rPr lang="ru-RU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object 11"/>
          <p:cNvSpPr/>
          <p:nvPr/>
        </p:nvSpPr>
        <p:spPr>
          <a:xfrm>
            <a:off x="9137104" y="2448322"/>
            <a:ext cx="2868558" cy="25922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9" name="object 5"/>
          <p:cNvSpPr/>
          <p:nvPr/>
        </p:nvSpPr>
        <p:spPr>
          <a:xfrm>
            <a:off x="612961" y="2364543"/>
            <a:ext cx="764148" cy="169560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  <p:sp>
        <p:nvSpPr>
          <p:cNvPr id="13" name="object 5"/>
          <p:cNvSpPr/>
          <p:nvPr/>
        </p:nvSpPr>
        <p:spPr>
          <a:xfrm>
            <a:off x="612961" y="4394423"/>
            <a:ext cx="764148" cy="168476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659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333-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28192" y="2474156"/>
                <a:ext cx="2039917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2474156"/>
                <a:ext cx="2039917" cy="1416926"/>
              </a:xfrm>
              <a:prstGeom prst="rect">
                <a:avLst/>
              </a:prstGeom>
              <a:blipFill rotWithShape="0">
                <a:blip r:embed="rId2"/>
                <a:stretch>
                  <a:fillRect l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02314" y="2474155"/>
                <a:ext cx="2039917" cy="1402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>
                    <a:ea typeface="Cambria Math" panose="02040503050406030204" pitchFamily="18" charset="0"/>
                    <a:cs typeface="Arial" pitchFamily="34" charset="0"/>
                  </a:rPr>
                  <a:t>2</a:t>
                </a:r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2314" y="2474155"/>
                <a:ext cx="2039917" cy="1402948"/>
              </a:xfrm>
              <a:prstGeom prst="rect">
                <a:avLst/>
              </a:prstGeom>
              <a:blipFill rotWithShape="0">
                <a:blip r:embed="rId3"/>
                <a:stretch>
                  <a:fillRect l="-10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948150" y="4232535"/>
                <a:ext cx="2690737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14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150" y="4232535"/>
                <a:ext cx="2690737" cy="1403782"/>
              </a:xfrm>
              <a:prstGeom prst="rect">
                <a:avLst/>
              </a:prstGeom>
              <a:blipFill rotWithShape="0">
                <a:blip r:embed="rId4"/>
                <a:stretch>
                  <a:fillRect l="-8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076436" y="2474155"/>
                <a:ext cx="2365328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436" y="2474155"/>
                <a:ext cx="2365328" cy="1416926"/>
              </a:xfrm>
              <a:prstGeom prst="rect">
                <a:avLst/>
              </a:prstGeom>
              <a:blipFill rotWithShape="0">
                <a:blip r:embed="rId5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062862" y="4232533"/>
                <a:ext cx="2365328" cy="14158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5)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2862" y="4232533"/>
                <a:ext cx="2365328" cy="1415837"/>
              </a:xfrm>
              <a:prstGeom prst="rect">
                <a:avLst/>
              </a:prstGeom>
              <a:blipFill rotWithShape="0">
                <a:blip r:embed="rId6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23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334-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28192" y="2474156"/>
                <a:ext cx="2039917" cy="14029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2474156"/>
                <a:ext cx="2039917" cy="1402948"/>
              </a:xfrm>
              <a:prstGeom prst="rect">
                <a:avLst/>
              </a:prstGeom>
              <a:blipFill rotWithShape="0">
                <a:blip r:embed="rId2"/>
                <a:stretch>
                  <a:fillRect l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502314" y="2474155"/>
                <a:ext cx="2365328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2314" y="2474155"/>
                <a:ext cx="2365328" cy="1416926"/>
              </a:xfrm>
              <a:prstGeom prst="rect">
                <a:avLst/>
              </a:prstGeom>
              <a:blipFill rotWithShape="0">
                <a:blip r:embed="rId3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948150" y="4232535"/>
                <a:ext cx="2365328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150" y="4232535"/>
                <a:ext cx="2365328" cy="1416926"/>
              </a:xfrm>
              <a:prstGeom prst="rect">
                <a:avLst/>
              </a:prstGeom>
              <a:blipFill rotWithShape="0">
                <a:blip r:embed="rId4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076436" y="2474155"/>
                <a:ext cx="2365328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436" y="2474155"/>
                <a:ext cx="2365328" cy="1403782"/>
              </a:xfrm>
              <a:prstGeom prst="rect">
                <a:avLst/>
              </a:prstGeom>
              <a:blipFill rotWithShape="0">
                <a:blip r:embed="rId5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062862" y="4232533"/>
                <a:ext cx="2365328" cy="1416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5)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24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2862" y="4232533"/>
                <a:ext cx="2365328" cy="1416926"/>
              </a:xfrm>
              <a:prstGeom prst="rect">
                <a:avLst/>
              </a:prstGeom>
              <a:blipFill rotWithShape="0">
                <a:blip r:embed="rId6"/>
                <a:stretch>
                  <a:fillRect l="-9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18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s://sd.ua/files/news/1_0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1776" y="3528442"/>
            <a:ext cx="4177295" cy="3302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720080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507626" y="1479079"/>
            <a:ext cx="1204305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 smtClean="0">
                <a:solidFill>
                  <a:schemeClr val="tx1"/>
                </a:solidFill>
              </a:rPr>
              <a:t>Darslikning</a:t>
            </a:r>
            <a:r>
              <a:rPr lang="en-US" sz="4800" b="1" dirty="0" smtClean="0">
                <a:solidFill>
                  <a:schemeClr val="tx1"/>
                </a:solidFill>
              </a:rPr>
              <a:t> 64-betidagi </a:t>
            </a:r>
            <a:r>
              <a:rPr lang="ru-RU" sz="4800" b="1" dirty="0" smtClean="0">
                <a:solidFill>
                  <a:schemeClr val="tx1"/>
                </a:solidFill>
              </a:rPr>
              <a:t>                       </a:t>
            </a:r>
            <a:r>
              <a:rPr lang="en-US" sz="4800" b="1" dirty="0" smtClean="0">
                <a:solidFill>
                  <a:schemeClr val="tx1"/>
                </a:solidFill>
              </a:rPr>
              <a:t>353-, 354-, 355</a:t>
            </a:r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en-US" sz="4800" b="1" dirty="0" smtClean="0">
                <a:solidFill>
                  <a:schemeClr val="tx1"/>
                </a:solidFill>
              </a:rPr>
              <a:t>, 356- </a:t>
            </a:r>
            <a:r>
              <a:rPr lang="en-US" sz="48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 smtClean="0">
                <a:solidFill>
                  <a:schemeClr val="tx1"/>
                </a:solidFill>
              </a:rPr>
              <a:t>yechish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30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0074" y="171426"/>
            <a:ext cx="110014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KASRNI QISQARTIRING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331576" y="1471435"/>
                <a:ext cx="1072730" cy="12719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576" y="1471435"/>
                <a:ext cx="1072730" cy="1271951"/>
              </a:xfrm>
              <a:prstGeom prst="rect">
                <a:avLst/>
              </a:prstGeom>
              <a:blipFill rotWithShape="0">
                <a:blip r:embed="rId2"/>
                <a:stretch>
                  <a:fillRect t="-1435" r="-2954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6976864" y="1380706"/>
                <a:ext cx="1364476" cy="12845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num>
                      <m:den>
                        <m:r>
                          <a:rPr lang="en-US" sz="5400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45</m:t>
                        </m:r>
                      </m:den>
                    </m:f>
                  </m:oMath>
                </a14:m>
                <a:r>
                  <a:rPr lang="en-US" sz="5400" dirty="0" smtClean="0">
                    <a:latin typeface="Arial" pitchFamily="34" charset="0"/>
                    <a:cs typeface="Arial" pitchFamily="34" charset="0"/>
                  </a:rPr>
                  <a:t> =</a:t>
                </a:r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6864" y="1380706"/>
                <a:ext cx="1364476" cy="1284519"/>
              </a:xfrm>
              <a:prstGeom prst="rect">
                <a:avLst/>
              </a:prstGeom>
              <a:blipFill rotWithShape="0">
                <a:blip r:embed="rId3"/>
                <a:stretch>
                  <a:fillRect t="-474" r="-23214" b="-1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406017" y="1471435"/>
                <a:ext cx="206672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3:3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9:3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017" y="1471435"/>
                <a:ext cx="2066720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8201000" y="1368202"/>
                <a:ext cx="2350452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35:5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45:5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i="1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1000" y="1368202"/>
                <a:ext cx="2350452" cy="12613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44899" y="3214215"/>
                <a:ext cx="192604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899" y="3214215"/>
                <a:ext cx="1926040" cy="124880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2302543" y="3285827"/>
                <a:ext cx="124886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543" y="3285827"/>
                <a:ext cx="1248868" cy="124880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 flipV="1">
            <a:off x="1625370" y="3992432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571359" y="3285827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 flipH="1">
            <a:off x="2125457" y="4320574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5</a:t>
            </a:r>
            <a:endParaRPr lang="ru-RU" sz="2800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386649" y="3029478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112768" y="3296418"/>
                <a:ext cx="1926040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4)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8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2768" y="3296418"/>
                <a:ext cx="1926040" cy="124482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970412" y="3368030"/>
                <a:ext cx="1248868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0412" y="3368030"/>
                <a:ext cx="1248868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 flipV="1">
            <a:off x="7293239" y="4074635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7239228" y="336803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 flipH="1">
            <a:off x="7786960" y="4441997"/>
            <a:ext cx="325529" cy="541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2800" dirty="0"/>
          </a:p>
        </p:txBody>
      </p:sp>
      <p:sp>
        <p:nvSpPr>
          <p:cNvPr id="27" name="Прямоугольник 26"/>
          <p:cNvSpPr/>
          <p:nvPr/>
        </p:nvSpPr>
        <p:spPr>
          <a:xfrm flipH="1">
            <a:off x="6983222" y="308405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2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21002" y="1787479"/>
                <a:ext cx="7970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02" y="1787479"/>
                <a:ext cx="797013" cy="707886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966290" y="1741893"/>
                <a:ext cx="79701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6290" y="1741893"/>
                <a:ext cx="797013" cy="70788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13295" y="5324984"/>
                <a:ext cx="192604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5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95" y="5324984"/>
                <a:ext cx="1926040" cy="124880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370939" y="5396596"/>
                <a:ext cx="1532599" cy="1244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939" y="5396596"/>
                <a:ext cx="1532599" cy="1244764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 flipV="1">
            <a:off x="1693766" y="6103201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1639755" y="539659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 flipH="1">
            <a:off x="2163794" y="6375918"/>
            <a:ext cx="10120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10</a:t>
            </a:r>
            <a:endParaRPr lang="ru-RU" sz="2800" dirty="0"/>
          </a:p>
        </p:txBody>
      </p:sp>
      <p:sp>
        <p:nvSpPr>
          <p:cNvPr id="33" name="Прямоугольник 32"/>
          <p:cNvSpPr/>
          <p:nvPr/>
        </p:nvSpPr>
        <p:spPr>
          <a:xfrm flipH="1">
            <a:off x="1383749" y="5112618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7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6218764" y="5407187"/>
                <a:ext cx="1926040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6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)   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8764" y="5407187"/>
                <a:ext cx="1926040" cy="124482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8076408" y="5478799"/>
                <a:ext cx="1248868" cy="12448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 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6408" y="5478799"/>
                <a:ext cx="1248868" cy="124482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Прямая соединительная линия 35"/>
          <p:cNvCxnSpPr/>
          <p:nvPr/>
        </p:nvCxnSpPr>
        <p:spPr>
          <a:xfrm flipV="1">
            <a:off x="7399235" y="618540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flipV="1">
            <a:off x="7345224" y="547879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 flipH="1">
            <a:off x="7845923" y="6482834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39" name="Прямоугольник 38"/>
          <p:cNvSpPr/>
          <p:nvPr/>
        </p:nvSpPr>
        <p:spPr>
          <a:xfrm flipH="1">
            <a:off x="7089218" y="5194821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1750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3" grpId="0"/>
      <p:bldP spid="20" grpId="0"/>
      <p:bldP spid="21" grpId="0"/>
      <p:bldP spid="23" grpId="0"/>
      <p:bldP spid="26" grpId="0"/>
      <p:bldP spid="27" grpId="0"/>
      <p:bldP spid="29" grpId="0"/>
      <p:bldP spid="32" grpId="0"/>
      <p:bldP spid="33" grpId="0"/>
      <p:bldP spid="35" grpId="0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3304456" y="144066"/>
            <a:ext cx="5800766" cy="795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172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</a:t>
            </a:r>
            <a:endParaRPr lang="ru-RU" sz="5172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018" y="1136395"/>
            <a:ext cx="12306667" cy="748420"/>
          </a:xfrm>
          <a:prstGeom prst="rect">
            <a:avLst/>
          </a:prstGeom>
          <a:noFill/>
        </p:spPr>
        <p:txBody>
          <a:bodyPr wrap="square" lIns="131582" tIns="65791" rIns="131582" bIns="65791" rtlCol="0">
            <a:spAutoFit/>
          </a:bodyPr>
          <a:lstStyle/>
          <a:p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Ko‘paytmani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toping: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8439" y="3127313"/>
            <a:ext cx="2293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Yechish</a:t>
            </a:r>
            <a:r>
              <a:rPr lang="en-US" sz="4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58018" y="1800250"/>
                <a:ext cx="1988429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 3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018" y="1800250"/>
                <a:ext cx="1988429" cy="12465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970131" y="1798007"/>
                <a:ext cx="22721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 4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131" y="1798007"/>
                <a:ext cx="2272160" cy="124880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284001" y="2828394"/>
                <a:ext cx="2940805" cy="128131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4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ru-RU" sz="44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4001" y="2828394"/>
                <a:ext cx="2940805" cy="128131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4295572" y="2863147"/>
                <a:ext cx="1988429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1)  3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5572" y="2863147"/>
                <a:ext cx="1988429" cy="124656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9207095" y="2828394"/>
                <a:ext cx="978153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7095" y="2828394"/>
                <a:ext cx="978153" cy="1268681"/>
              </a:xfrm>
              <a:prstGeom prst="rect">
                <a:avLst/>
              </a:prstGeom>
              <a:blipFill rotWithShape="0">
                <a:blip r:embed="rId6"/>
                <a:stretch>
                  <a:fillRect l="-32919" r="-3106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992272" y="5649706"/>
                <a:ext cx="1267078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272" y="5649706"/>
                <a:ext cx="1267078" cy="124656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182554" y="5654994"/>
                <a:ext cx="978153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2554" y="5654994"/>
                <a:ext cx="978153" cy="1268681"/>
              </a:xfrm>
              <a:prstGeom prst="rect">
                <a:avLst/>
              </a:prstGeom>
              <a:blipFill rotWithShape="0">
                <a:blip r:embed="rId8"/>
                <a:stretch>
                  <a:fillRect l="-33125" r="-3750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539463" y="4215967"/>
                <a:ext cx="2272160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2)  4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463" y="4215967"/>
                <a:ext cx="2272160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2671631" y="4256329"/>
                <a:ext cx="4588307" cy="11680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36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  <m:r>
                        <a:rPr lang="en-US" sz="36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i="1" dirty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631" y="4256329"/>
                <a:ext cx="4588307" cy="11680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7092639" y="4210656"/>
                <a:ext cx="1269899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639" y="4210656"/>
                <a:ext cx="1269899" cy="1269963"/>
              </a:xfrm>
              <a:prstGeom prst="rect">
                <a:avLst/>
              </a:prstGeom>
              <a:blipFill rotWithShape="0">
                <a:blip r:embed="rId11"/>
                <a:stretch>
                  <a:fillRect l="-25359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168552" y="5593104"/>
                <a:ext cx="166301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4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8552" y="5593104"/>
                <a:ext cx="1663019" cy="1248803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5675982" y="5626303"/>
                <a:ext cx="1269899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5982" y="5626303"/>
                <a:ext cx="1269899" cy="1269963"/>
              </a:xfrm>
              <a:prstGeom prst="rect">
                <a:avLst/>
              </a:prstGeom>
              <a:blipFill rotWithShape="0">
                <a:blip r:embed="rId13"/>
                <a:stretch>
                  <a:fillRect l="-25481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056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/>
      <p:bldP spid="41" grpId="0"/>
      <p:bldP spid="5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746022" y="1362914"/>
                <a:ext cx="1267078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3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022" y="1362914"/>
                <a:ext cx="1267078" cy="124656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1936304" y="1368202"/>
                <a:ext cx="978153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6304" y="1368202"/>
                <a:ext cx="978153" cy="1268681"/>
              </a:xfrm>
              <a:prstGeom prst="rect">
                <a:avLst/>
              </a:prstGeom>
              <a:blipFill rotWithShape="0">
                <a:blip r:embed="rId3"/>
                <a:stretch>
                  <a:fillRect l="-33750" r="-3125" b="-148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4389314" y="1341704"/>
                <a:ext cx="166301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 4</m:t>
                      </m:r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314" y="1341704"/>
                <a:ext cx="1663019" cy="124880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5896744" y="1374903"/>
                <a:ext cx="1269899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744" y="1374903"/>
                <a:ext cx="1269899" cy="1269963"/>
              </a:xfrm>
              <a:prstGeom prst="rect">
                <a:avLst/>
              </a:prstGeom>
              <a:blipFill rotWithShape="0">
                <a:blip r:embed="rId5"/>
                <a:stretch>
                  <a:fillRect l="-25359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890038" y="3172966"/>
                <a:ext cx="1267078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038" y="3172966"/>
                <a:ext cx="1267078" cy="124656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2080320" y="3178254"/>
                <a:ext cx="978153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320" y="3178254"/>
                <a:ext cx="978153" cy="1268681"/>
              </a:xfrm>
              <a:prstGeom prst="rect">
                <a:avLst/>
              </a:prstGeom>
              <a:blipFill rotWithShape="0">
                <a:blip r:embed="rId7"/>
                <a:stretch>
                  <a:fillRect l="-32919" r="-3106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557251" y="3135203"/>
                <a:ext cx="155080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7251" y="3135203"/>
                <a:ext cx="1550809" cy="1248803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064681" y="3168402"/>
                <a:ext cx="1269899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400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681" y="3168402"/>
                <a:ext cx="1269899" cy="1269963"/>
              </a:xfrm>
              <a:prstGeom prst="rect">
                <a:avLst/>
              </a:prstGeom>
              <a:blipFill rotWithShape="0">
                <a:blip r:embed="rId9"/>
                <a:stretch>
                  <a:fillRect l="-25962" b="-15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14619" y="4912106"/>
                <a:ext cx="1236621" cy="12465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619" y="4912106"/>
                <a:ext cx="1236621" cy="124656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131692" y="4901338"/>
                <a:ext cx="1580882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∙7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692" y="4901338"/>
                <a:ext cx="1580882" cy="1268681"/>
              </a:xfrm>
              <a:prstGeom prst="rect">
                <a:avLst/>
              </a:prstGeom>
              <a:blipFill rotWithShape="0">
                <a:blip r:embed="rId11"/>
                <a:stretch>
                  <a:fillRect l="-20849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5993347" y="4860277"/>
                <a:ext cx="1412566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den>
                      </m:f>
                      <m:r>
                        <a:rPr lang="en-US" sz="36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36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4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3347" y="4860277"/>
                <a:ext cx="1412566" cy="113306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149500" y="4809592"/>
                <a:ext cx="1269899" cy="1271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12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2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9500" y="4809592"/>
                <a:ext cx="1269899" cy="1271695"/>
              </a:xfrm>
              <a:prstGeom prst="rect">
                <a:avLst/>
              </a:prstGeom>
              <a:blipFill rotWithShape="0">
                <a:blip r:embed="rId13"/>
                <a:stretch>
                  <a:fillRect l="-24519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537793" y="4916811"/>
                <a:ext cx="1146468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num>
                      <m:den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7793" y="4916811"/>
                <a:ext cx="1146468" cy="1268681"/>
              </a:xfrm>
              <a:prstGeom prst="rect">
                <a:avLst/>
              </a:prstGeom>
              <a:blipFill rotWithShape="0">
                <a:blip r:embed="rId14"/>
                <a:stretch>
                  <a:fillRect l="-28191" t="-1442" r="-2660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7334580" y="4812827"/>
                <a:ext cx="1814920" cy="12279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13</m:t>
                        </m:r>
                      </m:den>
                    </m:f>
                  </m:oMath>
                </a14:m>
                <a:endParaRPr lang="ru-RU" sz="5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580" y="4812827"/>
                <a:ext cx="1814920" cy="1227965"/>
              </a:xfrm>
              <a:prstGeom prst="rect">
                <a:avLst/>
              </a:prstGeom>
              <a:blipFill rotWithShape="0">
                <a:blip r:embed="rId15"/>
                <a:stretch>
                  <a:fillRect l="-16779" t="-995" b="-12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120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6799" y="1368202"/>
            <a:ext cx="1250480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maxrajlari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ko‘paytmasini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880520" y="4211524"/>
                <a:ext cx="1757212" cy="18110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𝒏</m:t>
                          </m:r>
                        </m:den>
                      </m:f>
                      <m:r>
                        <a:rPr lang="en-US" sz="5400" b="1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𝒑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en-US" sz="72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520" y="4211524"/>
                <a:ext cx="1757212" cy="181107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501476" y="4176514"/>
                <a:ext cx="2433680" cy="1919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5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𝒌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𝒑</m:t>
                        </m:r>
                      </m:num>
                      <m:den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𝒒</m:t>
                        </m:r>
                      </m:den>
                    </m:f>
                  </m:oMath>
                </a14:m>
                <a:endParaRPr lang="ru-RU" sz="75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476" y="4176514"/>
                <a:ext cx="2433680" cy="1919180"/>
              </a:xfrm>
              <a:prstGeom prst="rect">
                <a:avLst/>
              </a:prstGeom>
              <a:blipFill rotWithShape="0">
                <a:blip r:embed="rId3"/>
                <a:stretch>
                  <a:fillRect l="-18750" b="-34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55828" y="6039864"/>
            <a:ext cx="880659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k, n, p, q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744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ODDIY KASRLARNI KO‘PAYTIRISH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5915" y="1361809"/>
            <a:ext cx="12504801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kasrga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maxrajini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o‘zgarishsiz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qoldirish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297818" y="3974272"/>
                <a:ext cx="1970411" cy="1670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1" dirty="0" smtClean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𝒎</m:t>
                      </m:r>
                      <m:r>
                        <a:rPr lang="en-US" sz="5400" b="1" i="1" dirty="0">
                          <a:solidFill>
                            <a:schemeClr val="tx2"/>
                          </a:solidFill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𝒌</m:t>
                          </m:r>
                        </m:num>
                        <m:den>
                          <m:r>
                            <a:rPr lang="en-US" sz="5400" b="1" i="1" dirty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en-US" sz="72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7818" y="3974272"/>
                <a:ext cx="1970411" cy="167077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250597" y="3848532"/>
                <a:ext cx="2494594" cy="17717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200" b="1" dirty="0" smtClean="0">
                    <a:solidFill>
                      <a:schemeClr val="tx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7500" b="1" i="1" dirty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𝒎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∙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𝒌</m:t>
                        </m:r>
                      </m:num>
                      <m:den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 </m:t>
                        </m:r>
                        <m:r>
                          <a:rPr lang="en-US" sz="75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𝒏</m:t>
                        </m:r>
                      </m:den>
                    </m:f>
                  </m:oMath>
                </a14:m>
                <a:endParaRPr lang="ru-RU" sz="7500" b="1" dirty="0">
                  <a:solidFill>
                    <a:schemeClr val="tx2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0597" y="3848532"/>
                <a:ext cx="2494594" cy="1771703"/>
              </a:xfrm>
              <a:prstGeom prst="rect">
                <a:avLst/>
              </a:prstGeom>
              <a:blipFill rotWithShape="0">
                <a:blip r:embed="rId3"/>
                <a:stretch>
                  <a:fillRect l="-18293" b="-120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468730" y="6018438"/>
            <a:ext cx="880659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k, n, 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natural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808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14619" y="1758748"/>
                <a:ext cx="1236621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619" y="1758748"/>
                <a:ext cx="1236621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131692" y="1747980"/>
                <a:ext cx="1580882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692" y="1747980"/>
                <a:ext cx="1580882" cy="1268681"/>
              </a:xfrm>
              <a:prstGeom prst="rect">
                <a:avLst/>
              </a:prstGeom>
              <a:blipFill rotWithShape="0">
                <a:blip r:embed="rId3"/>
                <a:stretch>
                  <a:fillRect l="-20849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6369482" y="1786541"/>
                <a:ext cx="1267078" cy="12613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9482" y="1786541"/>
                <a:ext cx="1267078" cy="12613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9525635" y="1735856"/>
                <a:ext cx="1269899" cy="12716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20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63</m:t>
                        </m:r>
                      </m:den>
                    </m:f>
                  </m:oMath>
                </a14:m>
                <a:endParaRPr lang="ru-RU" sz="5200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5635" y="1735856"/>
                <a:ext cx="1269899" cy="1271695"/>
              </a:xfrm>
              <a:prstGeom prst="rect">
                <a:avLst/>
              </a:prstGeom>
              <a:blipFill rotWithShape="0">
                <a:blip r:embed="rId5"/>
                <a:stretch>
                  <a:fillRect l="-24519" b="-110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537793" y="1763453"/>
                <a:ext cx="1438214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7793" y="1763453"/>
                <a:ext cx="1438214" cy="1272656"/>
              </a:xfrm>
              <a:prstGeom prst="rect">
                <a:avLst/>
              </a:prstGeom>
              <a:blipFill rotWithShape="0">
                <a:blip r:embed="rId6"/>
                <a:stretch>
                  <a:fillRect l="-22458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7710715" y="1786541"/>
                <a:ext cx="1532792" cy="1228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den>
                    </m:f>
                  </m:oMath>
                </a14:m>
                <a:endParaRPr lang="ru-RU" sz="5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0715" y="1786541"/>
                <a:ext cx="1532792" cy="1228157"/>
              </a:xfrm>
              <a:prstGeom prst="rect">
                <a:avLst/>
              </a:prstGeom>
              <a:blipFill rotWithShape="0">
                <a:blip r:embed="rId7"/>
                <a:stretch>
                  <a:fillRect l="-20319" b="-133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92589" y="4015934"/>
                <a:ext cx="1639103" cy="1141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 smtClean="0">
                    <a:ea typeface="Cambria Math" panose="02040503050406030204" pitchFamily="18" charset="0"/>
                    <a:cs typeface="Arial" pitchFamily="34" charset="0"/>
                  </a:rPr>
                  <a:t>11</a:t>
                </a:r>
                <a14:m>
                  <m:oMath xmlns:m="http://schemas.openxmlformats.org/officeDocument/2006/math">
                    <m:r>
                      <a:rPr lang="en-US" sz="48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4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89" y="4015934"/>
                <a:ext cx="1639103" cy="1141403"/>
              </a:xfrm>
              <a:prstGeom prst="rect">
                <a:avLst/>
              </a:prstGeom>
              <a:blipFill rotWithShape="0">
                <a:blip r:embed="rId8"/>
                <a:stretch>
                  <a:fillRect l="-17100" b="-144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2131692" y="3876226"/>
                <a:ext cx="1872629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1692" y="3876226"/>
                <a:ext cx="1872629" cy="1272656"/>
              </a:xfrm>
              <a:prstGeom prst="rect">
                <a:avLst/>
              </a:prstGeom>
              <a:blipFill rotWithShape="0">
                <a:blip r:embed="rId9"/>
                <a:stretch>
                  <a:fillRect l="-17590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782529" y="3876226"/>
                <a:ext cx="1550809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cs typeface="Arial" pitchFamily="34" charset="0"/>
                        </a:rPr>
                        <m:t>8</m:t>
                      </m:r>
                    </m:oMath>
                  </m:oMathPara>
                </a14:m>
                <a:endParaRPr lang="en-US" sz="54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2529" y="3876226"/>
                <a:ext cx="1550809" cy="124880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9653933" y="3825420"/>
                <a:ext cx="1231427" cy="12271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16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2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3933" y="3825420"/>
                <a:ext cx="1231427" cy="1227195"/>
              </a:xfrm>
              <a:prstGeom prst="rect">
                <a:avLst/>
              </a:prstGeom>
              <a:blipFill rotWithShape="0">
                <a:blip r:embed="rId11"/>
                <a:stretch>
                  <a:fillRect l="-25248" b="-149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4044262" y="3876226"/>
                <a:ext cx="1438214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33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262" y="3876226"/>
                <a:ext cx="1438214" cy="1272656"/>
              </a:xfrm>
              <a:prstGeom prst="rect">
                <a:avLst/>
              </a:prstGeom>
              <a:blipFill rotWithShape="0">
                <a:blip r:embed="rId12"/>
                <a:stretch>
                  <a:fillRect l="-22458" t="-1435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8123762" y="3876226"/>
                <a:ext cx="1532792" cy="1228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5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762" y="3876226"/>
                <a:ext cx="1532792" cy="1228157"/>
              </a:xfrm>
              <a:prstGeom prst="rect">
                <a:avLst/>
              </a:prstGeom>
              <a:blipFill rotWithShape="0">
                <a:blip r:embed="rId13"/>
                <a:stretch>
                  <a:fillRect l="-20319" t="-995" b="-129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10885360" y="3823752"/>
                <a:ext cx="1560555" cy="12271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200" dirty="0" smtClean="0"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en-US" sz="5200" b="0" i="0" dirty="0" smtClean="0">
                        <a:latin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5200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200" b="0" i="1" dirty="0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den>
                    </m:f>
                  </m:oMath>
                </a14:m>
                <a:endParaRPr lang="ru-RU" sz="52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5360" y="3823752"/>
                <a:ext cx="1560555" cy="1227195"/>
              </a:xfrm>
              <a:prstGeom prst="rect">
                <a:avLst/>
              </a:prstGeom>
              <a:blipFill rotWithShape="0">
                <a:blip r:embed="rId14"/>
                <a:stretch>
                  <a:fillRect l="-19922" b="-143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14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17" grpId="0"/>
      <p:bldP spid="20" grpId="0"/>
      <p:bldP spid="29" grpId="0"/>
      <p:bldP spid="30" grpId="0"/>
      <p:bldP spid="31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MISOLLAR</a:t>
            </a:r>
            <a:endParaRPr lang="ru-RU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914619" y="1758748"/>
                <a:ext cx="1804084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12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19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19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30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619" y="1758748"/>
                <a:ext cx="1804084" cy="1248803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2785815" y="1793717"/>
                <a:ext cx="1580882" cy="1268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5815" y="1793717"/>
                <a:ext cx="1580882" cy="1268681"/>
              </a:xfrm>
              <a:prstGeom prst="rect">
                <a:avLst/>
              </a:prstGeom>
              <a:blipFill rotWithShape="0">
                <a:blip r:embed="rId3"/>
                <a:stretch>
                  <a:fillRect l="-20849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4420156" y="1703819"/>
                <a:ext cx="1146468" cy="1272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156" y="1703819"/>
                <a:ext cx="1146468" cy="1272656"/>
              </a:xfrm>
              <a:prstGeom prst="rect">
                <a:avLst/>
              </a:prstGeom>
              <a:blipFill rotWithShape="0">
                <a:blip r:embed="rId4"/>
                <a:stretch>
                  <a:fillRect l="-28191" t="-1435" r="-2660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 flipV="1">
            <a:off x="2008954" y="179733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1008688" y="252906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 flipH="1">
            <a:off x="611452" y="2765235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19" name="Прямоугольник 18"/>
          <p:cNvSpPr/>
          <p:nvPr/>
        </p:nvSpPr>
        <p:spPr>
          <a:xfrm flipH="1">
            <a:off x="2644751" y="1377883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1079254" y="176620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2008954" y="2567654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 flipH="1">
            <a:off x="707403" y="1553804"/>
            <a:ext cx="3986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  <p:sp>
        <p:nvSpPr>
          <p:cNvPr id="34" name="Прямоугольник 33"/>
          <p:cNvSpPr/>
          <p:nvPr/>
        </p:nvSpPr>
        <p:spPr>
          <a:xfrm flipH="1">
            <a:off x="2431473" y="2865196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5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968078" y="4009785"/>
                <a:ext cx="1520353" cy="1244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18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r>
                        <a:rPr lang="en-US" sz="40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6</m:t>
                      </m:r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078" y="4009785"/>
                <a:ext cx="1520353" cy="124476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806854" y="3998348"/>
                <a:ext cx="1580882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6854" y="3998348"/>
                <a:ext cx="1580882" cy="1269963"/>
              </a:xfrm>
              <a:prstGeom prst="rect">
                <a:avLst/>
              </a:prstGeom>
              <a:blipFill rotWithShape="0">
                <a:blip r:embed="rId6"/>
                <a:stretch>
                  <a:fillRect l="-20385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4473615" y="4039601"/>
                <a:ext cx="1146468" cy="12670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3615" y="4039601"/>
                <a:ext cx="1146468" cy="1267014"/>
              </a:xfrm>
              <a:prstGeom prst="rect">
                <a:avLst/>
              </a:prstGeom>
              <a:blipFill rotWithShape="0">
                <a:blip r:embed="rId7"/>
                <a:stretch>
                  <a:fillRect l="-28723" t="-1442" r="-2128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единительная линия 37"/>
          <p:cNvCxnSpPr/>
          <p:nvPr/>
        </p:nvCxnSpPr>
        <p:spPr>
          <a:xfrm flipV="1">
            <a:off x="1894696" y="4418109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1062147" y="4780103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 flipH="1">
            <a:off x="664911" y="501627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3</a:t>
            </a:r>
            <a:endParaRPr lang="ru-RU" sz="2800" dirty="0"/>
          </a:p>
        </p:txBody>
      </p:sp>
      <p:sp>
        <p:nvSpPr>
          <p:cNvPr id="41" name="Прямоугольник 40"/>
          <p:cNvSpPr/>
          <p:nvPr/>
        </p:nvSpPr>
        <p:spPr>
          <a:xfrm flipH="1">
            <a:off x="2435551" y="3932208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5620083" y="3951674"/>
                <a:ext cx="1529586" cy="1269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0083" y="3951674"/>
                <a:ext cx="1529586" cy="1269963"/>
              </a:xfrm>
              <a:prstGeom prst="rect">
                <a:avLst/>
              </a:prstGeom>
              <a:blipFill rotWithShape="0">
                <a:blip r:embed="rId8"/>
                <a:stretch>
                  <a:fillRect l="-21514" t="-1435" r="-1594" b="-129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6761852" y="1818935"/>
                <a:ext cx="1520352" cy="12488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den>
                      </m:f>
                      <m:r>
                        <a:rPr lang="en-US" sz="40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∙</m:t>
                      </m:r>
                      <m:f>
                        <m:fPr>
                          <m:ctrlPr>
                            <a:rPr lang="en-US" sz="40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40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852" y="1818935"/>
                <a:ext cx="1520352" cy="124880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8351435" y="1794935"/>
                <a:ext cx="1872629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  <m: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∙</m:t>
                        </m:r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1435" y="1794935"/>
                <a:ext cx="1872629" cy="1267463"/>
              </a:xfrm>
              <a:prstGeom prst="rect">
                <a:avLst/>
              </a:prstGeom>
              <a:blipFill rotWithShape="0">
                <a:blip r:embed="rId10"/>
                <a:stretch>
                  <a:fillRect l="-17590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10097891" y="1794935"/>
                <a:ext cx="1438214" cy="12674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5400" dirty="0" smtClean="0">
                    <a:latin typeface="Cambria Math" panose="02040503050406030204" pitchFamily="18" charset="0"/>
                    <a:ea typeface="Cambria Math" panose="02040503050406030204" pitchFamily="18" charset="0"/>
                    <a:cs typeface="Arial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54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11</m:t>
                        </m:r>
                      </m:den>
                    </m:f>
                  </m:oMath>
                </a14:m>
                <a:endParaRPr lang="ru-RU" sz="5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7891" y="1794935"/>
                <a:ext cx="1438214" cy="1267463"/>
              </a:xfrm>
              <a:prstGeom prst="rect">
                <a:avLst/>
              </a:prstGeom>
              <a:blipFill rotWithShape="0">
                <a:blip r:embed="rId11"/>
                <a:stretch>
                  <a:fillRect l="-22458" t="-1442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единительная линия 49"/>
          <p:cNvCxnSpPr/>
          <p:nvPr/>
        </p:nvCxnSpPr>
        <p:spPr>
          <a:xfrm flipV="1">
            <a:off x="7572009" y="1830780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6831770" y="2529066"/>
            <a:ext cx="635797" cy="47848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 flipH="1">
            <a:off x="6458685" y="2825422"/>
            <a:ext cx="3242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1</a:t>
            </a:r>
            <a:endParaRPr lang="ru-RU" sz="2800" dirty="0"/>
          </a:p>
        </p:txBody>
      </p:sp>
      <p:sp>
        <p:nvSpPr>
          <p:cNvPr id="56" name="Прямоугольник 55"/>
          <p:cNvSpPr/>
          <p:nvPr/>
        </p:nvSpPr>
        <p:spPr>
          <a:xfrm flipH="1">
            <a:off x="8335663" y="1497138"/>
            <a:ext cx="300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2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60068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18" grpId="0"/>
      <p:bldP spid="19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6" grpId="0"/>
      <p:bldP spid="47" grpId="0"/>
      <p:bldP spid="48" grpId="0"/>
      <p:bldP spid="49" grpId="0"/>
      <p:bldP spid="52" grpId="0"/>
      <p:bldP spid="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0"/>
          <p:cNvSpPr txBox="1">
            <a:spLocks noGrp="1"/>
          </p:cNvSpPr>
          <p:nvPr>
            <p:ph type="title"/>
          </p:nvPr>
        </p:nvSpPr>
        <p:spPr>
          <a:xfrm>
            <a:off x="0" y="360090"/>
            <a:ext cx="12521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332- masala</a:t>
            </a:r>
            <a:endParaRPr lang="ru-RU" sz="5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668372" y="2505073"/>
                <a:ext cx="2039917" cy="14007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1)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72" y="2505073"/>
                <a:ext cx="2039917" cy="1400768"/>
              </a:xfrm>
              <a:prstGeom prst="rect">
                <a:avLst/>
              </a:prstGeom>
              <a:blipFill rotWithShape="0">
                <a:blip r:embed="rId2"/>
                <a:stretch>
                  <a:fillRect l="-10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24136" y="1440206"/>
            <a:ext cx="611809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4651887" y="2381822"/>
                <a:ext cx="2039917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1887" y="2381822"/>
                <a:ext cx="2039917" cy="1403782"/>
              </a:xfrm>
              <a:prstGeom prst="rect">
                <a:avLst/>
              </a:prstGeom>
              <a:blipFill rotWithShape="0">
                <a:blip r:embed="rId3"/>
                <a:stretch>
                  <a:fillRect l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1443266" y="4460075"/>
                <a:ext cx="2039917" cy="1403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4)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3266" y="4460075"/>
                <a:ext cx="2039917" cy="1403782"/>
              </a:xfrm>
              <a:prstGeom prst="rect">
                <a:avLst/>
              </a:prstGeom>
              <a:blipFill rotWithShape="0">
                <a:blip r:embed="rId4"/>
                <a:stretch>
                  <a:fillRect l="-10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8792310" y="2345914"/>
                <a:ext cx="2039917" cy="14175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3)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2310" y="2345914"/>
                <a:ext cx="2039917" cy="1417504"/>
              </a:xfrm>
              <a:prstGeom prst="rect">
                <a:avLst/>
              </a:prstGeom>
              <a:blipFill rotWithShape="0">
                <a:blip r:embed="rId5"/>
                <a:stretch>
                  <a:fillRect l="-104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6260740" y="4460075"/>
                <a:ext cx="2365328" cy="1401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ea typeface="Cambria Math" panose="02040503050406030204" pitchFamily="18" charset="0"/>
                    <a:cs typeface="Arial" pitchFamily="34" charset="0"/>
                  </a:rPr>
                  <a:t>5)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10</m:t>
                        </m:r>
                      </m:den>
                    </m:f>
                    <m:r>
                      <a:rPr lang="en-US" sz="6000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∙</m:t>
                    </m:r>
                    <m:f>
                      <m:fPr>
                        <m:ctrlPr>
                          <a:rPr lang="en-US" sz="60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6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4800" dirty="0">
                  <a:latin typeface="Cambria Math" panose="02040503050406030204" pitchFamily="18" charset="0"/>
                  <a:ea typeface="Cambria Math" panose="02040503050406030204" pitchFamily="18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0740" y="4460075"/>
                <a:ext cx="2365328" cy="1401859"/>
              </a:xfrm>
              <a:prstGeom prst="rect">
                <a:avLst/>
              </a:prstGeom>
              <a:blipFill rotWithShape="0">
                <a:blip r:embed="rId6"/>
                <a:stretch>
                  <a:fillRect l="-9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611970" y="2505073"/>
                <a:ext cx="1203791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1970" y="2505073"/>
                <a:ext cx="1203791" cy="136441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6639243" y="2401507"/>
                <a:ext cx="1516376" cy="13619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9243" y="2401507"/>
                <a:ext cx="1516376" cy="1361911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10649272" y="2345914"/>
                <a:ext cx="1516376" cy="1420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5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72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9272" y="2345914"/>
                <a:ext cx="1516376" cy="142032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3420636" y="4423719"/>
                <a:ext cx="1516376" cy="13644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0636" y="4423719"/>
                <a:ext cx="1516376" cy="1364412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8561040" y="4423719"/>
                <a:ext cx="1516376" cy="13599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4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US" sz="4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itchFamily="34" charset="0"/>
                            </a:rPr>
                            <m:t>40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1040" y="4423719"/>
                <a:ext cx="1516376" cy="135998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761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4" grpId="0"/>
      <p:bldP spid="35" grpId="0"/>
      <p:bldP spid="36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5000</TotalTime>
  <Words>266</Words>
  <Application>Microsoft Office PowerPoint</Application>
  <PresentationFormat>Произвольный</PresentationFormat>
  <Paragraphs>133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MISOL</vt:lpstr>
      <vt:lpstr>ODDIY KASRLARNI KO‘PAYTIRISH</vt:lpstr>
      <vt:lpstr>ODDIY KASRLARNI KO‘PAYTIRISH</vt:lpstr>
      <vt:lpstr>ODDIY KASRLARNI KO‘PAYTIRISH</vt:lpstr>
      <vt:lpstr>MISOLLAR</vt:lpstr>
      <vt:lpstr>MISOLLAR</vt:lpstr>
      <vt:lpstr>332- masala</vt:lpstr>
      <vt:lpstr>333- masala</vt:lpstr>
      <vt:lpstr>334- masala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346</cp:revision>
  <dcterms:created xsi:type="dcterms:W3CDTF">2020-04-09T07:32:19Z</dcterms:created>
  <dcterms:modified xsi:type="dcterms:W3CDTF">2020-11-07T07:36:50Z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