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84" r:id="rId2"/>
    <p:sldId id="381" r:id="rId3"/>
    <p:sldId id="382" r:id="rId4"/>
    <p:sldId id="370" r:id="rId5"/>
    <p:sldId id="376" r:id="rId6"/>
    <p:sldId id="383" r:id="rId7"/>
    <p:sldId id="375" r:id="rId8"/>
    <p:sldId id="379" r:id="rId9"/>
    <p:sldId id="380" r:id="rId10"/>
    <p:sldId id="384" r:id="rId11"/>
    <p:sldId id="385" r:id="rId12"/>
    <p:sldId id="317" r:id="rId13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91316" autoAdjust="0"/>
  </p:normalViewPr>
  <p:slideViewPr>
    <p:cSldViewPr>
      <p:cViewPr varScale="1">
        <p:scale>
          <a:sx n="62" d="100"/>
          <a:sy n="62" d="100"/>
        </p:scale>
        <p:origin x="488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09.11.2020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NUL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13" Type="http://schemas.openxmlformats.org/officeDocument/2006/relationships/image" Target="../media/image57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12" Type="http://schemas.openxmlformats.org/officeDocument/2006/relationships/image" Target="../media/image56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5" Type="http://schemas.openxmlformats.org/officeDocument/2006/relationships/image" Target="../media/image4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89763" y="2752526"/>
            <a:ext cx="8051397" cy="1693313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MASALALAR YECHISH</a:t>
            </a:r>
            <a:endParaRPr lang="en-US" sz="88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027008" y="419187"/>
            <a:ext cx="10950381" cy="1045594"/>
            <a:chOff x="439458" y="322808"/>
            <a:chExt cx="4985770" cy="470932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453920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5715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785176" y="2448322"/>
            <a:ext cx="2580526" cy="23781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612961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612961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5" name="Прямоугольник 4"/>
          <p:cNvSpPr/>
          <p:nvPr/>
        </p:nvSpPr>
        <p:spPr>
          <a:xfrm>
            <a:off x="10208119" y="684868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223857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34</a:t>
            </a:r>
            <a:r>
              <a:rPr lang="ru-RU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30486" y="1241203"/>
                <a:ext cx="12097344" cy="2540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o‘g‘ri to‘rtburchakning bo‘yi 1</a:t>
                </a:r>
                <a14:m>
                  <m:oMath xmlns:m="http://schemas.openxmlformats.org/officeDocument/2006/math">
                    <m:r>
                      <a:rPr lang="en-US" sz="4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dm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undan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dm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qisqa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Shu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to‘rtburchakning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yuzini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486" y="1241203"/>
                <a:ext cx="12097344" cy="2540119"/>
              </a:xfrm>
              <a:prstGeom prst="rect">
                <a:avLst/>
              </a:prstGeom>
              <a:blipFill rotWithShape="0">
                <a:blip r:embed="rId2"/>
                <a:stretch>
                  <a:fillRect l="-1815" b="-9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4168552" y="3967671"/>
            <a:ext cx="3672408" cy="1728192"/>
          </a:xfrm>
          <a:prstGeom prst="rect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r>
              <a:rPr lang="en-US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a∙b</a:t>
            </a:r>
            <a:endParaRPr lang="ru-RU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16624" y="5736788"/>
            <a:ext cx="208823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a (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 rot="16200000">
            <a:off x="2731971" y="4353807"/>
            <a:ext cx="183746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b (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35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223857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534077" y="3507635"/>
                <a:ext cx="3106748" cy="9657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b= </a:t>
                </a:r>
                <a14:m>
                  <m:oMath xmlns:m="http://schemas.openxmlformats.org/officeDocument/2006/math">
                    <m:r>
                      <a:rPr lang="ru-RU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12</m:t>
                    </m:r>
                    <m:f>
                      <m:fPr>
                        <m:ctrlPr>
                          <a:rPr lang="en-US" sz="4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  <m:r>
                      <a:rPr lang="ru-RU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−3</m:t>
                    </m:r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ru-RU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endParaRPr lang="en-US" sz="4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077" y="3507635"/>
                <a:ext cx="3106748" cy="965714"/>
              </a:xfrm>
              <a:prstGeom prst="rect">
                <a:avLst/>
              </a:prstGeom>
              <a:blipFill rotWithShape="0">
                <a:blip r:embed="rId2"/>
                <a:stretch>
                  <a:fillRect l="-8055" t="-6289" b="-150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580302" y="3328997"/>
                <a:ext cx="2404826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ru-RU" sz="36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9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ru-RU" sz="3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  <m:r>
                            <a:rPr lang="ru-RU" sz="3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−5</m:t>
                          </m:r>
                        </m:num>
                        <m:den>
                          <m:r>
                            <a:rPr lang="ru-RU" sz="3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40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302" y="3328997"/>
                <a:ext cx="2404826" cy="114435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V="1">
            <a:off x="4150952" y="4809112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5182001" y="5419772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 flipH="1">
            <a:off x="5642156" y="5519316"/>
            <a:ext cx="3008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5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000510" y="4560784"/>
            <a:ext cx="300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8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840830" y="3430012"/>
                <a:ext cx="1490601" cy="10498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ru-RU" sz="44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9</m:t>
                    </m:r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27</m:t>
                        </m:r>
                      </m:num>
                      <m:den>
                        <m:r>
                          <a:rPr lang="ru-RU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40</m:t>
                        </m:r>
                      </m:den>
                    </m:f>
                  </m:oMath>
                </a14:m>
                <a:endParaRPr lang="ru-RU" sz="4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0830" y="3430012"/>
                <a:ext cx="1490601" cy="1049839"/>
              </a:xfrm>
              <a:prstGeom prst="rect">
                <a:avLst/>
              </a:prstGeom>
              <a:blipFill rotWithShape="0">
                <a:blip r:embed="rId4"/>
                <a:stretch>
                  <a:fillRect l="-16327" t="-581" b="-122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329669" y="3640857"/>
            <a:ext cx="1700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US" sz="3200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dm</a:t>
            </a:r>
            <a:r>
              <a:rPr lang="en-US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ru-RU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7370011" y="4760594"/>
                <a:ext cx="2115772" cy="10540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ru-RU" sz="4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123</m:t>
                    </m:r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ru-RU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den>
                    </m:f>
                  </m:oMath>
                </a14:m>
                <a:endParaRPr lang="ru-RU" sz="4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0011" y="4760594"/>
                <a:ext cx="2115772" cy="1054006"/>
              </a:xfrm>
              <a:prstGeom prst="rect">
                <a:avLst/>
              </a:prstGeom>
              <a:blipFill rotWithShape="0">
                <a:blip r:embed="rId5"/>
                <a:stretch>
                  <a:fillRect l="-11816" t="-578" b="-11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908137" y="4799192"/>
                <a:ext cx="1550424" cy="10540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3096</m:t>
                        </m:r>
                      </m:num>
                      <m:den>
                        <m:r>
                          <a:rPr lang="ru-RU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den>
                    </m:f>
                  </m:oMath>
                </a14:m>
                <a:endParaRPr lang="ru-RU" sz="4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8137" y="4799192"/>
                <a:ext cx="1550424" cy="1054006"/>
              </a:xfrm>
              <a:prstGeom prst="rect">
                <a:avLst/>
              </a:prstGeom>
              <a:blipFill rotWithShape="0">
                <a:blip r:embed="rId6"/>
                <a:stretch>
                  <a:fillRect l="-15686" b="-11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9397845" y="4995209"/>
            <a:ext cx="1497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(dm²)</a:t>
            </a:r>
            <a:endParaRPr lang="ru-RU" sz="3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416869" y="4827168"/>
                <a:ext cx="4585773" cy="10540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S</a:t>
                </a:r>
                <a14:m>
                  <m:oMath xmlns:m="http://schemas.openxmlformats.org/officeDocument/2006/math">
                    <m:r>
                      <a:rPr lang="en-US" sz="44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r>
                      <a:rPr lang="en-US" sz="4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  <m:r>
                      <a:rPr lang="en-US" sz="4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9</m:t>
                    </m:r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27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40</m:t>
                        </m:r>
                      </m:den>
                    </m:f>
                  </m:oMath>
                </a14:m>
                <a:endParaRPr lang="en-US" sz="4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869" y="4827168"/>
                <a:ext cx="4585773" cy="1054071"/>
              </a:xfrm>
              <a:prstGeom prst="rect">
                <a:avLst/>
              </a:prstGeom>
              <a:blipFill rotWithShape="0">
                <a:blip r:embed="rId7"/>
                <a:stretch>
                  <a:fillRect l="-5312" t="-578" b="-11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468313" y="4789130"/>
                <a:ext cx="2491772" cy="10540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64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  <m:r>
                      <a:rPr lang="en-US" sz="4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387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40</m:t>
                        </m:r>
                      </m:den>
                    </m:f>
                  </m:oMath>
                </a14:m>
                <a:endParaRPr lang="en-US" sz="4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8313" y="4789130"/>
                <a:ext cx="2491772" cy="105407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1280155" y="6243390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2937806" y="6110163"/>
                <a:ext cx="2347117" cy="879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r>
                      <a:rPr lang="ru-RU" sz="3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23</m:t>
                    </m:r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ru-RU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dm²</a:t>
                </a:r>
                <a:endParaRPr lang="ru-RU" sz="3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7806" y="6110163"/>
                <a:ext cx="2347117" cy="879215"/>
              </a:xfrm>
              <a:prstGeom prst="rect">
                <a:avLst/>
              </a:prstGeom>
              <a:blipFill rotWithShape="0">
                <a:blip r:embed="rId9"/>
                <a:stretch>
                  <a:fillRect r="-6753" b="-103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49292" y="1196980"/>
                <a:ext cx="5016747" cy="2217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=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dm</a:t>
                </a:r>
              </a:p>
              <a:p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 -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dm</a:t>
                </a:r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qisqa</a:t>
                </a:r>
                <a:endParaRPr lang="ru-RU" sz="3600" i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 = ?</a:t>
                </a:r>
                <a:endParaRPr lang="ru-RU" sz="36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292" y="1196980"/>
                <a:ext cx="5016747" cy="2217145"/>
              </a:xfrm>
              <a:prstGeom prst="rect">
                <a:avLst/>
              </a:prstGeom>
              <a:blipFill rotWithShape="0">
                <a:blip r:embed="rId10"/>
                <a:stretch>
                  <a:fillRect l="-3767" b="-93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Выгнутая вниз стрелка 4"/>
          <p:cNvSpPr/>
          <p:nvPr/>
        </p:nvSpPr>
        <p:spPr>
          <a:xfrm rot="15475178">
            <a:off x="3742083" y="1764519"/>
            <a:ext cx="1151835" cy="4492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9412437" y="1424741"/>
            <a:ext cx="2857019" cy="1482713"/>
          </a:xfrm>
          <a:prstGeom prst="rect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r>
              <a:rPr lang="en-US" b="1" i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a∙b</a:t>
            </a:r>
            <a:endParaRPr lang="ru-RU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374541" y="2952378"/>
            <a:ext cx="1624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 (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rot="16200000">
            <a:off x="8206338" y="1734237"/>
            <a:ext cx="1576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 (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V="1">
            <a:off x="2050510" y="3449478"/>
            <a:ext cx="366978" cy="2342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3150512" y="3487252"/>
            <a:ext cx="366978" cy="23426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 flipH="1">
            <a:off x="1970471" y="3214534"/>
            <a:ext cx="3008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8</a:t>
            </a:r>
            <a:endParaRPr lang="ru-RU" sz="2400" dirty="0"/>
          </a:p>
        </p:txBody>
      </p:sp>
      <p:sp>
        <p:nvSpPr>
          <p:cNvPr id="37" name="Прямоугольник 36"/>
          <p:cNvSpPr/>
          <p:nvPr/>
        </p:nvSpPr>
        <p:spPr>
          <a:xfrm flipH="1">
            <a:off x="3109443" y="3214535"/>
            <a:ext cx="3008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5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1441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7" grpId="0"/>
      <p:bldP spid="10" grpId="0"/>
      <p:bldP spid="11" grpId="0"/>
      <p:bldP spid="13" grpId="0"/>
      <p:bldP spid="4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6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720080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60274" y="1512218"/>
            <a:ext cx="11829158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 smtClean="0">
                <a:solidFill>
                  <a:schemeClr val="tx1"/>
                </a:solidFill>
              </a:rPr>
              <a:t>Darslikning</a:t>
            </a:r>
            <a:r>
              <a:rPr lang="en-US" sz="4800" b="1" smtClean="0">
                <a:solidFill>
                  <a:schemeClr val="tx1"/>
                </a:solidFill>
              </a:rPr>
              <a:t> 64- betidagi</a:t>
            </a:r>
            <a:r>
              <a:rPr lang="ru-RU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                     3</a:t>
            </a:r>
            <a:r>
              <a:rPr lang="ru-RU" sz="4800" b="1" dirty="0" smtClean="0">
                <a:solidFill>
                  <a:schemeClr val="tx1"/>
                </a:solidFill>
              </a:rPr>
              <a:t>51</a:t>
            </a:r>
            <a:r>
              <a:rPr lang="en-US" sz="4800" b="1" dirty="0" smtClean="0">
                <a:solidFill>
                  <a:schemeClr val="tx1"/>
                </a:solidFill>
              </a:rPr>
              <a:t>-,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3</a:t>
            </a:r>
            <a:r>
              <a:rPr lang="ru-RU" sz="4800" b="1" dirty="0" smtClean="0">
                <a:solidFill>
                  <a:schemeClr val="tx1"/>
                </a:solidFill>
              </a:rPr>
              <a:t>52</a:t>
            </a:r>
            <a:r>
              <a:rPr lang="en-US" sz="4800" b="1" dirty="0" smtClean="0">
                <a:solidFill>
                  <a:schemeClr val="tx1"/>
                </a:solidFill>
              </a:rPr>
              <a:t>-,</a:t>
            </a:r>
            <a:r>
              <a:rPr lang="ru-RU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3</a:t>
            </a:r>
            <a:r>
              <a:rPr lang="ru-RU" sz="4800" b="1" dirty="0" smtClean="0">
                <a:solidFill>
                  <a:schemeClr val="tx1"/>
                </a:solidFill>
              </a:rPr>
              <a:t>60-, 361-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yechish</a:t>
            </a:r>
            <a:r>
              <a:rPr lang="ru-RU" sz="4800" b="1" dirty="0" smtClean="0">
                <a:solidFill>
                  <a:schemeClr val="tx1"/>
                </a:solidFill>
              </a:rPr>
              <a:t>.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SMART - детский сад - Юные математики | Facebook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980" y="3888482"/>
            <a:ext cx="3096344" cy="2648322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ODDIY KASRLARNI KO‘PAYTIRISH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6799" y="1368202"/>
            <a:ext cx="12504801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kasrga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suratlari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ko‘paytmasini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maxrajlari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ko‘paytmasini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880520" y="4211524"/>
                <a:ext cx="1757212" cy="18110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𝒌</m:t>
                          </m:r>
                        </m:num>
                        <m:den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𝒏</m:t>
                          </m:r>
                        </m:den>
                      </m:f>
                      <m:r>
                        <a:rPr lang="en-US" sz="5400" b="1" i="1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𝒑</m:t>
                          </m:r>
                        </m:num>
                        <m:den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𝒒</m:t>
                          </m:r>
                        </m:den>
                      </m:f>
                    </m:oMath>
                  </m:oMathPara>
                </a14:m>
                <a:endParaRPr lang="en-US" sz="72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520" y="4211524"/>
                <a:ext cx="1757212" cy="181107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5501476" y="4176514"/>
                <a:ext cx="2433680" cy="19191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200" b="1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75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𝒌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 ∙ 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𝒑</m:t>
                        </m:r>
                      </m:num>
                      <m:den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𝒏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 ∙ 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𝒒</m:t>
                        </m:r>
                      </m:den>
                    </m:f>
                  </m:oMath>
                </a14:m>
                <a:endParaRPr lang="ru-RU" sz="75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1476" y="4176514"/>
                <a:ext cx="2433680" cy="1919180"/>
              </a:xfrm>
              <a:prstGeom prst="rect">
                <a:avLst/>
              </a:prstGeom>
              <a:blipFill rotWithShape="0">
                <a:blip r:embed="rId3"/>
                <a:stretch>
                  <a:fillRect l="-18750" b="-34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55828" y="6039864"/>
            <a:ext cx="880659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k, n, p, q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natural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728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9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ODDIY KASRLARNI KO‘PAYTIRISH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5915" y="1361809"/>
            <a:ext cx="12504801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Natural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kasrga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natural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o‘zgarishsiz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qoldirish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297818" y="3974272"/>
                <a:ext cx="1970411" cy="1670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𝒎</m:t>
                      </m:r>
                      <m:r>
                        <a:rPr lang="en-US" sz="5400" b="1" i="1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𝒌</m:t>
                          </m:r>
                        </m:num>
                        <m:den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en-US" sz="72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7818" y="3974272"/>
                <a:ext cx="1970411" cy="167077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5250597" y="3848532"/>
                <a:ext cx="2494594" cy="17717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200" b="1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75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𝒎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 ∙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𝒌</m:t>
                        </m:r>
                      </m:num>
                      <m:den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𝒏</m:t>
                        </m:r>
                      </m:den>
                    </m:f>
                  </m:oMath>
                </a14:m>
                <a:endParaRPr lang="ru-RU" sz="75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0597" y="3848532"/>
                <a:ext cx="2494594" cy="1771703"/>
              </a:xfrm>
              <a:prstGeom prst="rect">
                <a:avLst/>
              </a:prstGeom>
              <a:blipFill rotWithShape="0">
                <a:blip r:embed="rId3"/>
                <a:stretch>
                  <a:fillRect l="-18293" b="-120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468730" y="6018438"/>
            <a:ext cx="880659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k, n, 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natural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1258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9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ARALASH SONLARNI KO‘PAYTIRISH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5829" y="1304728"/>
            <a:ext cx="11949627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Aralash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so‘ngra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qoidasiga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7816" y="4176514"/>
            <a:ext cx="1216565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Aralash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alohida-alohida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ma’qul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44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262035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336-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5600437" y="1243056"/>
                <a:ext cx="3956532" cy="1284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ea typeface="Cambria Math" panose="02040503050406030204" pitchFamily="18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66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, </m:t>
                    </m:r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75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100</m:t>
                        </m:r>
                      </m:den>
                    </m:f>
                    <m: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,</m:t>
                    </m:r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125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1000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.</a:t>
                </a:r>
                <a:endParaRPr lang="en-US" sz="5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0437" y="1243056"/>
                <a:ext cx="3956532" cy="1284519"/>
              </a:xfrm>
              <a:prstGeom prst="rect">
                <a:avLst/>
              </a:prstGeom>
              <a:blipFill rotWithShape="0">
                <a:blip r:embed="rId2"/>
                <a:stretch>
                  <a:fillRect t="-474" r="-7242" b="-127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52128" y="1536770"/>
            <a:ext cx="1188132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qisqartiring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1)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; 2)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ko‘paytmasini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toping.  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7967" y="4473140"/>
                <a:ext cx="201689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      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66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7" y="4473140"/>
                <a:ext cx="2016898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879960" y="4472683"/>
                <a:ext cx="1248868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9960" y="4472683"/>
                <a:ext cx="1248868" cy="124482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 flipV="1">
            <a:off x="1238438" y="5239026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184427" y="4532421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 flipH="1">
            <a:off x="1879856" y="5399793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 flipH="1">
            <a:off x="999717" y="4276072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725145" y="4401071"/>
                <a:ext cx="2076209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     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5145" y="4401071"/>
                <a:ext cx="2076209" cy="12613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5582789" y="4472683"/>
                <a:ext cx="1248868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789" y="4472683"/>
                <a:ext cx="1248868" cy="124482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/>
          <p:cNvCxnSpPr/>
          <p:nvPr/>
        </p:nvCxnSpPr>
        <p:spPr>
          <a:xfrm flipV="1">
            <a:off x="4905616" y="5179288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4851605" y="4472683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 flipH="1">
            <a:off x="4595599" y="4188705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3</a:t>
            </a:r>
            <a:endParaRPr lang="ru-RU" sz="2800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5462345" y="5467775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4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7011510" y="4520558"/>
                <a:ext cx="2359941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      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1000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1510" y="4520558"/>
                <a:ext cx="2359941" cy="126130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9256388" y="4528797"/>
                <a:ext cx="124886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6388" y="4528797"/>
                <a:ext cx="1248868" cy="124880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Прямая соединительная линия 25"/>
          <p:cNvCxnSpPr/>
          <p:nvPr/>
        </p:nvCxnSpPr>
        <p:spPr>
          <a:xfrm flipV="1">
            <a:off x="8360196" y="5264129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8299877" y="4641400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 flipH="1">
            <a:off x="7980493" y="4139461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1</a:t>
            </a:r>
            <a:endParaRPr lang="ru-RU" sz="2800" dirty="0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9000898" y="5639742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8</a:t>
            </a:r>
            <a:endParaRPr lang="ru-RU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475870" y="3528442"/>
            <a:ext cx="345638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233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  <p:bldP spid="13" grpId="0"/>
      <p:bldP spid="14" grpId="0"/>
      <p:bldP spid="15" grpId="0"/>
      <p:bldP spid="20" grpId="0"/>
      <p:bldP spid="22" grpId="0"/>
      <p:bldP spid="24" grpId="0"/>
      <p:bldP spid="25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262035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24136" y="1599300"/>
                <a:ext cx="3329758" cy="1653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54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5400" b="0" i="0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54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36" y="1599300"/>
                <a:ext cx="3329758" cy="165353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808512" y="1595293"/>
                <a:ext cx="4004622" cy="1653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4+6+1</m:t>
                          </m:r>
                        </m:num>
                        <m:den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8512" y="1595293"/>
                <a:ext cx="4004622" cy="165353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696944" y="1584226"/>
                <a:ext cx="1970411" cy="1653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6944" y="1584226"/>
                <a:ext cx="1970411" cy="165353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9657011" y="1586880"/>
                <a:ext cx="1933543" cy="1653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en-US" sz="54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</m:t>
                      </m:r>
                      <m:f>
                        <m:fPr>
                          <m:ctrlP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7011" y="1586880"/>
                <a:ext cx="1933543" cy="165353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flipV="1">
            <a:off x="643658" y="1512218"/>
            <a:ext cx="500558" cy="30774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3016424" y="1584226"/>
            <a:ext cx="500558" cy="30774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1936304" y="1512218"/>
            <a:ext cx="500558" cy="30774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 flipH="1">
            <a:off x="2944416" y="1277030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  <p:sp>
        <p:nvSpPr>
          <p:cNvPr id="35" name="Прямоугольник 34"/>
          <p:cNvSpPr/>
          <p:nvPr/>
        </p:nvSpPr>
        <p:spPr>
          <a:xfrm flipH="1">
            <a:off x="424136" y="1173903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4</a:t>
            </a:r>
            <a:endParaRPr lang="ru-RU" sz="2800" dirty="0"/>
          </a:p>
        </p:txBody>
      </p:sp>
      <p:sp>
        <p:nvSpPr>
          <p:cNvPr id="36" name="Прямоугольник 35"/>
          <p:cNvSpPr/>
          <p:nvPr/>
        </p:nvSpPr>
        <p:spPr>
          <a:xfrm flipH="1">
            <a:off x="1799184" y="1214879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2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586239" y="3633244"/>
                <a:ext cx="2685351" cy="1653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54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54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54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4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239" y="3633244"/>
                <a:ext cx="2685351" cy="165353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3375202" y="3621289"/>
                <a:ext cx="3360215" cy="1653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∙</m:t>
                          </m:r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∙</m:t>
                          </m:r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∙</m:t>
                          </m:r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  <m: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∙</m:t>
                          </m:r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5202" y="3621289"/>
                <a:ext cx="3360215" cy="165353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6711738" y="3621289"/>
                <a:ext cx="1818126" cy="16535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5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54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64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738" y="3621289"/>
                <a:ext cx="1818126" cy="165353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1144216" y="5753044"/>
                <a:ext cx="5984741" cy="10544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</a:t>
                </a:r>
                <a:r>
                  <a:rPr lang="en-US" sz="4400" dirty="0">
                    <a:solidFill>
                      <a:schemeClr val="tx1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4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4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  <m:r>
                      <a:rPr lang="en-US" sz="4400" b="0" i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    </m:t>
                    </m:r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2)</a:t>
                </a:r>
                <a:r>
                  <a:rPr lang="en-US" sz="4400" dirty="0">
                    <a:solidFill>
                      <a:schemeClr val="tx1"/>
                    </a:solidFill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64</m:t>
                        </m:r>
                      </m:den>
                    </m:f>
                  </m:oMath>
                </a14:m>
                <a:endParaRPr lang="ru-RU" sz="4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216" y="5753044"/>
                <a:ext cx="5984741" cy="1054456"/>
              </a:xfrm>
              <a:prstGeom prst="rect">
                <a:avLst/>
              </a:prstGeom>
              <a:blipFill rotWithShape="0">
                <a:blip r:embed="rId9"/>
                <a:stretch>
                  <a:fillRect l="-4179" t="-1156" b="-109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58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34" grpId="0"/>
      <p:bldP spid="35" grpId="0"/>
      <p:bldP spid="36" grpId="0"/>
      <p:bldP spid="37" grpId="0"/>
      <p:bldP spid="38" grpId="0"/>
      <p:bldP spid="40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254614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338-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28192" y="2474156"/>
                <a:ext cx="4713150" cy="12850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1)  </m:t>
                    </m:r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den>
                    </m:f>
                    <m:r>
                      <a:rPr lang="en-US" sz="5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28</m:t>
                        </m:r>
                      </m:den>
                    </m:f>
                    <m:r>
                      <a:rPr lang="en-US" sz="5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r>
                      <a:rPr lang="en-US" sz="5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3</m:t>
                    </m:r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5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192" y="2474156"/>
                <a:ext cx="4713150" cy="12850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24136" y="1440206"/>
            <a:ext cx="611809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6542231" y="2487237"/>
                <a:ext cx="4445448" cy="12719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2)  </a:t>
                </a:r>
                <a14:m>
                  <m:oMath xmlns:m="http://schemas.openxmlformats.org/officeDocument/2006/math">
                    <m:r>
                      <a:rPr lang="en-US" sz="5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5</m:t>
                    </m:r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21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−</m:t>
                    </m:r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18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49</m:t>
                        </m:r>
                      </m:den>
                    </m:f>
                    <m:r>
                      <a:rPr lang="en-US" sz="5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en-US" sz="5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2231" y="2487237"/>
                <a:ext cx="4445448" cy="1271951"/>
              </a:xfrm>
              <a:prstGeom prst="rect">
                <a:avLst/>
              </a:prstGeom>
              <a:blipFill rotWithShape="0">
                <a:blip r:embed="rId3"/>
                <a:stretch>
                  <a:fillRect l="-7270"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1648342" y="4106813"/>
                <a:ext cx="9361041" cy="13644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3) </m:t>
                      </m:r>
                      <m:r>
                        <a:rPr lang="en-US" sz="440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7</m:t>
                      </m:r>
                      <m:f>
                        <m:fPr>
                          <m:ctrlPr>
                            <a:rPr lang="en-US" sz="44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  <m:r>
                        <a:rPr lang="en-US" sz="4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39</m:t>
                          </m:r>
                        </m:num>
                        <m:den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55</m:t>
                          </m:r>
                        </m:den>
                      </m:f>
                      <m:r>
                        <a:rPr lang="en-US" sz="4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4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11</m:t>
                          </m:r>
                        </m:num>
                        <m:den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4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342" y="4106813"/>
                <a:ext cx="9361041" cy="136441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188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161246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343-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1204181" y="2580666"/>
                <a:ext cx="4991623" cy="23262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1)  </a:t>
                </a:r>
                <a14:m>
                  <m:oMath xmlns:m="http://schemas.openxmlformats.org/officeDocument/2006/math">
                    <m:r>
                      <a:rPr lang="en-US" sz="6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7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6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12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sz="6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  <a:p>
                <a:endParaRPr lang="en-US" sz="6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4181" y="2580666"/>
                <a:ext cx="4991623" cy="2326278"/>
              </a:xfrm>
              <a:prstGeom prst="rect">
                <a:avLst/>
              </a:prstGeom>
              <a:blipFill rotWithShape="0">
                <a:blip r:embed="rId2"/>
                <a:stretch>
                  <a:fillRect l="-56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24136" y="1440206"/>
            <a:ext cx="611809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204181" y="4653016"/>
                <a:ext cx="6120458" cy="15349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2)  </a:t>
                </a:r>
                <a14:m>
                  <m:oMath xmlns:m="http://schemas.openxmlformats.org/officeDocument/2006/math">
                    <m:r>
                      <a:rPr lang="en-US" sz="6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5</m:t>
                    </m:r>
                    <m:r>
                      <a:rPr lang="en-US" sz="6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6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6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  <m:r>
                      <a:rPr lang="en-US" sz="6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6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6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66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6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66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4181" y="4653016"/>
                <a:ext cx="6120458" cy="1534972"/>
              </a:xfrm>
              <a:prstGeom prst="rect">
                <a:avLst/>
              </a:prstGeom>
              <a:blipFill rotWithShape="0">
                <a:blip r:embed="rId3"/>
                <a:stretch>
                  <a:fillRect l="-5378" b="-5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2" descr="http://sc0001.atbasar.aqmoedu.kz/arc/attach/528/298901/matematicaperleclassi2scuolasecondariadi1deggrado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17024" y="1816170"/>
            <a:ext cx="3744416" cy="27719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091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223857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344-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24136" y="1173785"/>
                <a:ext cx="12097344" cy="16546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Kvadratning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dm.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perimetri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yuzini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36" y="1173785"/>
                <a:ext cx="12097344" cy="1654620"/>
              </a:xfrm>
              <a:prstGeom prst="rect">
                <a:avLst/>
              </a:prstGeom>
              <a:blipFill rotWithShape="0">
                <a:blip r:embed="rId2"/>
                <a:stretch>
                  <a:fillRect l="-1815" b="-158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825690" y="2801528"/>
                <a:ext cx="2924198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P= </a:t>
                </a:r>
                <a14:m>
                  <m:oMath xmlns:m="http://schemas.openxmlformats.org/officeDocument/2006/math">
                    <m: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4</m:t>
                    </m:r>
                    <m:r>
                      <a:rPr lang="en-US" sz="5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5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endParaRPr lang="en-US" sz="5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5690" y="2801528"/>
                <a:ext cx="2924198" cy="1273169"/>
              </a:xfrm>
              <a:prstGeom prst="rect">
                <a:avLst/>
              </a:prstGeom>
              <a:blipFill rotWithShape="0">
                <a:blip r:embed="rId3"/>
                <a:stretch>
                  <a:fillRect l="-11273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19618" y="3059389"/>
            <a:ext cx="345638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773768" y="2661480"/>
                <a:ext cx="1919821" cy="13644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=8</m:t>
                      </m:r>
                      <m:f>
                        <m:fPr>
                          <m:ctrlPr>
                            <a:rPr lang="en-US" sz="44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num>
                        <m:den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4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3768" y="2661480"/>
                <a:ext cx="1919821" cy="136441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V="1">
            <a:off x="6897107" y="2698898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6842030" y="3554013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 flipH="1">
            <a:off x="7418174" y="3603271"/>
            <a:ext cx="3008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2</a:t>
            </a:r>
            <a:endParaRPr lang="ru-RU" sz="3200" dirty="0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7541554" y="2589472"/>
            <a:ext cx="3008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3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9089491" y="2804445"/>
                <a:ext cx="1492716" cy="12657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540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9</m:t>
                    </m:r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9491" y="2804445"/>
                <a:ext cx="1492716" cy="1265731"/>
              </a:xfrm>
              <a:prstGeom prst="rect">
                <a:avLst/>
              </a:prstGeom>
              <a:blipFill rotWithShape="0">
                <a:blip r:embed="rId5"/>
                <a:stretch>
                  <a:fillRect l="-21633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717469" y="2812775"/>
                <a:ext cx="1492716" cy="12674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8</m:t>
                    </m:r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7469" y="2812775"/>
                <a:ext cx="1492716" cy="1267463"/>
              </a:xfrm>
              <a:prstGeom prst="rect">
                <a:avLst/>
              </a:prstGeom>
              <a:blipFill rotWithShape="0">
                <a:blip r:embed="rId6"/>
                <a:stretch>
                  <a:fillRect l="-22041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10605124" y="3046314"/>
            <a:ext cx="170033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US" dirty="0" err="1" smtClean="0">
                <a:latin typeface="Cambria Math" panose="02040503050406030204" pitchFamily="18" charset="0"/>
                <a:ea typeface="Cambria Math" panose="02040503050406030204" pitchFamily="18" charset="0"/>
              </a:rPr>
              <a:t>dm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ru-RU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44195" y="4390416"/>
                <a:ext cx="2691763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S=</a:t>
                </a:r>
                <a14:m>
                  <m:oMath xmlns:m="http://schemas.openxmlformats.org/officeDocument/2006/math">
                    <m: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(</m:t>
                    </m:r>
                    <m:r>
                      <a:rPr lang="en-US" sz="5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  <m:r>
                      <a:rPr lang="en-US" sz="5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)²</m:t>
                    </m:r>
                  </m:oMath>
                </a14:m>
                <a:endParaRPr lang="en-US" sz="5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195" y="4390416"/>
                <a:ext cx="2691763" cy="1273169"/>
              </a:xfrm>
              <a:prstGeom prst="rect">
                <a:avLst/>
              </a:prstGeom>
              <a:blipFill rotWithShape="0">
                <a:blip r:embed="rId7"/>
                <a:stretch>
                  <a:fillRect l="-11991"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9503167" y="4370397"/>
                <a:ext cx="1784463" cy="12657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5</m:t>
                    </m:r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64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03167" y="4370397"/>
                <a:ext cx="1784463" cy="1265731"/>
              </a:xfrm>
              <a:prstGeom prst="rect">
                <a:avLst/>
              </a:prstGeom>
              <a:blipFill rotWithShape="0">
                <a:blip r:embed="rId8"/>
                <a:stretch>
                  <a:fillRect l="-18430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8081364" y="4390416"/>
                <a:ext cx="1577676" cy="12674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361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64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1364" y="4390416"/>
                <a:ext cx="1577676" cy="1267463"/>
              </a:xfrm>
              <a:prstGeom prst="rect">
                <a:avLst/>
              </a:prstGeom>
              <a:blipFill rotWithShape="0">
                <a:blip r:embed="rId9"/>
                <a:stretch>
                  <a:fillRect l="-20930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11160173" y="4608258"/>
            <a:ext cx="149786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(dm²)</a:t>
            </a:r>
            <a:endParaRPr lang="ru-RU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2637673" y="4397509"/>
                <a:ext cx="3130985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5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  <m:r>
                      <a:rPr lang="en-US" sz="5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r>
                      <a:rPr lang="en-US" sz="5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endParaRPr lang="en-US" sz="5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7673" y="4397509"/>
                <a:ext cx="3130985" cy="1273169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5470373" y="4404729"/>
                <a:ext cx="2691763" cy="12731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5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19</m:t>
                        </m:r>
                      </m:num>
                      <m:den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  <m:r>
                      <a:rPr lang="en-US" sz="54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19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</m:oMath>
                </a14:m>
                <a:endParaRPr lang="en-US" sz="54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373" y="4404729"/>
                <a:ext cx="2691763" cy="1273169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1280155" y="5955866"/>
            <a:ext cx="345638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2937806" y="5822639"/>
                <a:ext cx="1700017" cy="9615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9</m:t>
                    </m:r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dm,</a:t>
                </a:r>
                <a:endParaRPr lang="ru-RU" sz="4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7806" y="5822639"/>
                <a:ext cx="1700017" cy="961545"/>
              </a:xfrm>
              <a:prstGeom prst="rect">
                <a:avLst/>
              </a:prstGeom>
              <a:blipFill rotWithShape="0">
                <a:blip r:embed="rId12"/>
                <a:stretch>
                  <a:fillRect r="-11111" b="-11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4589922" y="5804351"/>
                <a:ext cx="2022220" cy="9653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5</m:t>
                    </m:r>
                    <m:f>
                      <m:fPr>
                        <m:ctrlPr>
                          <a:rPr lang="en-US" sz="4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41</m:t>
                        </m:r>
                      </m:num>
                      <m:den>
                        <m:r>
                          <a:rPr lang="en-US" sz="4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64</m:t>
                        </m:r>
                      </m:den>
                    </m:f>
                  </m:oMath>
                </a14:m>
                <a:r>
                  <a:rPr lang="en-US" sz="4000" dirty="0"/>
                  <a:t> </a:t>
                </a:r>
                <a:r>
                  <a:rPr lang="en-US" sz="4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dm²</a:t>
                </a:r>
                <a:endParaRPr lang="ru-RU" sz="4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922" y="5804351"/>
                <a:ext cx="2022220" cy="965392"/>
              </a:xfrm>
              <a:prstGeom prst="rect">
                <a:avLst/>
              </a:prstGeom>
              <a:blipFill rotWithShape="0">
                <a:blip r:embed="rId13"/>
                <a:stretch>
                  <a:fillRect r="-9337" b="-10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304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6" grpId="0"/>
      <p:bldP spid="7" grpId="0"/>
      <p:bldP spid="10" grpId="0"/>
      <p:bldP spid="11" grpId="0"/>
      <p:bldP spid="12" grpId="0"/>
      <p:bldP spid="13" grpId="0"/>
      <p:bldP spid="4" grpId="0"/>
      <p:bldP spid="15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5512</TotalTime>
  <Words>333</Words>
  <Application>Microsoft Office PowerPoint</Application>
  <PresentationFormat>Произвольный</PresentationFormat>
  <Paragraphs>108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 Math</vt:lpstr>
      <vt:lpstr>Office Theme</vt:lpstr>
      <vt:lpstr>MATEMATIKA</vt:lpstr>
      <vt:lpstr>ODDIY KASRLARNI KO‘PAYTIRISH</vt:lpstr>
      <vt:lpstr>ODDIY KASRLARNI KO‘PAYTIRISH</vt:lpstr>
      <vt:lpstr>ARALASH SONLARNI KO‘PAYTIRISH</vt:lpstr>
      <vt:lpstr>336- masala</vt:lpstr>
      <vt:lpstr>YECHISH</vt:lpstr>
      <vt:lpstr>338- masala</vt:lpstr>
      <vt:lpstr>343- masala</vt:lpstr>
      <vt:lpstr>344- masala</vt:lpstr>
      <vt:lpstr>348- masala</vt:lpstr>
      <vt:lpstr>YECHISH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373</cp:revision>
  <dcterms:created xsi:type="dcterms:W3CDTF">2020-04-09T07:32:19Z</dcterms:created>
  <dcterms:modified xsi:type="dcterms:W3CDTF">2020-11-09T06:31:47Z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