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84" r:id="rId2"/>
    <p:sldId id="415" r:id="rId3"/>
    <p:sldId id="382" r:id="rId4"/>
    <p:sldId id="417" r:id="rId5"/>
    <p:sldId id="416" r:id="rId6"/>
    <p:sldId id="418" r:id="rId7"/>
    <p:sldId id="419" r:id="rId8"/>
    <p:sldId id="420" r:id="rId9"/>
    <p:sldId id="403" r:id="rId10"/>
    <p:sldId id="421" r:id="rId11"/>
    <p:sldId id="422" r:id="rId12"/>
    <p:sldId id="317" r:id="rId13"/>
  </p:sldIdLst>
  <p:sldSz cx="12801600" cy="7200900"/>
  <p:notesSz cx="5765800" cy="3244850"/>
  <p:defaultTextStyle>
    <a:defPPr>
      <a:defRPr lang="ru-RU"/>
    </a:defPPr>
    <a:lvl1pPr marL="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68152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3630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0445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872609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840763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0891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77706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74522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327" userDrawn="1">
          <p15:clr>
            <a:srgbClr val="A4A3A4"/>
          </p15:clr>
        </p15:guide>
        <p15:guide id="3" orient="horz" pos="6391" userDrawn="1">
          <p15:clr>
            <a:srgbClr val="A4A3A4"/>
          </p15:clr>
        </p15:guide>
        <p15:guide id="4" pos="479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5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3" autoAdjust="0"/>
    <p:restoredTop sz="91316" autoAdjust="0"/>
  </p:normalViewPr>
  <p:slideViewPr>
    <p:cSldViewPr>
      <p:cViewPr varScale="1">
        <p:scale>
          <a:sx n="62" d="100"/>
          <a:sy n="62" d="100"/>
        </p:scale>
        <p:origin x="640" y="56"/>
      </p:cViewPr>
      <p:guideLst>
        <p:guide orient="horz" pos="2880"/>
        <p:guide pos="2327"/>
        <p:guide orient="horz" pos="6391"/>
        <p:guide pos="47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40D9A4-C2EF-4B1B-8DB5-85EC06DD3650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AC081-F56F-466E-9CDC-774CD65951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295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AC081-F56F-466E-9CDC-774CD659513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045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60121" y="2232277"/>
            <a:ext cx="1088136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20241" y="4032504"/>
            <a:ext cx="896112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6"/>
            <a:ext cx="8834039" cy="779316"/>
          </a:xfrm>
        </p:spPr>
        <p:txBody>
          <a:bodyPr lIns="0" tIns="0" rIns="0" bIns="0"/>
          <a:lstStyle>
            <a:lvl1pPr>
              <a:defRPr sz="5064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17" name="bg object 17"/>
          <p:cNvSpPr/>
          <p:nvPr/>
        </p:nvSpPr>
        <p:spPr>
          <a:xfrm>
            <a:off x="148421" y="157913"/>
            <a:ext cx="12546414" cy="95260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50873" y="1599501"/>
            <a:ext cx="4050550" cy="480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25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92825" y="1656207"/>
            <a:ext cx="5568696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10/26/2020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511390" y="2344141"/>
            <a:ext cx="5821344" cy="2295551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10/26/2020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10/26/2020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6707" y="238364"/>
            <a:ext cx="10467975" cy="40780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68938" y="1678545"/>
            <a:ext cx="5062855" cy="172354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645151" y="1678545"/>
            <a:ext cx="5065078" cy="172354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59A22-F514-4D5A-8495-8ED58DC7B7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0"/>
            <a:ext cx="35770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5"/>
            <a:ext cx="8834039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52544" y="6696836"/>
            <a:ext cx="4096512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40079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17152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7912" y="0"/>
            <a:ext cx="12788910" cy="202861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8659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98066" y="270311"/>
            <a:ext cx="7136016" cy="1194470"/>
          </a:xfrm>
          <a:prstGeom prst="rect">
            <a:avLst/>
          </a:prstGeom>
        </p:spPr>
        <p:txBody>
          <a:bodyPr vert="horz" wrap="square" lIns="0" tIns="32425" rIns="0" bIns="0" rtlCol="0">
            <a:spAutoFit/>
          </a:bodyPr>
          <a:lstStyle/>
          <a:p>
            <a:pPr marL="28199">
              <a:spcBef>
                <a:spcPts val="253"/>
              </a:spcBef>
            </a:pPr>
            <a:r>
              <a:rPr lang="en-US" sz="7549" spc="11" dirty="0"/>
              <a:t>MATEMATIKA</a:t>
            </a:r>
            <a:endParaRPr lang="en-US" sz="7549" dirty="0"/>
          </a:p>
        </p:txBody>
      </p:sp>
      <p:sp>
        <p:nvSpPr>
          <p:cNvPr id="4" name="object 4"/>
          <p:cNvSpPr txBox="1"/>
          <p:nvPr/>
        </p:nvSpPr>
        <p:spPr>
          <a:xfrm>
            <a:off x="1288232" y="2592338"/>
            <a:ext cx="8144319" cy="2524310"/>
          </a:xfrm>
          <a:prstGeom prst="rect">
            <a:avLst/>
          </a:prstGeom>
        </p:spPr>
        <p:txBody>
          <a:bodyPr vert="horz" wrap="square" lIns="0" tIns="31017" rIns="0" bIns="0" rtlCol="0">
            <a:spAutoFit/>
          </a:bodyPr>
          <a:lstStyle/>
          <a:p>
            <a:pPr marL="40888" algn="ctr">
              <a:spcBef>
                <a:spcPts val="245"/>
              </a:spcBef>
            </a:pPr>
            <a:r>
              <a:rPr sz="5400" b="1" dirty="0" smtClean="0">
                <a:solidFill>
                  <a:schemeClr val="tx2"/>
                </a:solidFill>
                <a:latin typeface="Arial"/>
                <a:cs typeface="Arial"/>
              </a:rPr>
              <a:t>M</a:t>
            </a:r>
            <a:r>
              <a:rPr lang="en-US" sz="5400" b="1" dirty="0">
                <a:solidFill>
                  <a:schemeClr val="tx2"/>
                </a:solidFill>
                <a:latin typeface="Arial"/>
                <a:cs typeface="Arial"/>
              </a:rPr>
              <a:t>AVZU</a:t>
            </a:r>
            <a:r>
              <a:rPr sz="5400" b="1" dirty="0">
                <a:solidFill>
                  <a:schemeClr val="tx2"/>
                </a:solidFill>
                <a:latin typeface="Arial"/>
                <a:cs typeface="Arial"/>
              </a:rPr>
              <a:t>:</a:t>
            </a:r>
            <a:r>
              <a:rPr lang="en-US" sz="5400" b="1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sz="5400" b="1" dirty="0" smtClean="0">
                <a:solidFill>
                  <a:schemeClr val="tx2"/>
                </a:solidFill>
                <a:latin typeface="Arial"/>
                <a:cs typeface="Arial"/>
              </a:rPr>
              <a:t>HAR XIL MAXRAJLI KASRLARNI QO‘SHISH VA AYIRISH</a:t>
            </a:r>
            <a:endParaRPr lang="en-US" sz="8800" dirty="0"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995035" y="454530"/>
            <a:ext cx="11069728" cy="1179127"/>
            <a:chOff x="439458" y="322808"/>
            <a:chExt cx="4985770" cy="531075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8659"/>
            </a:p>
          </p:txBody>
        </p:sp>
        <p:sp>
          <p:nvSpPr>
            <p:cNvPr id="10" name="object 10"/>
            <p:cNvSpPr/>
            <p:nvPr/>
          </p:nvSpPr>
          <p:spPr>
            <a:xfrm>
              <a:off x="4586445" y="362084"/>
              <a:ext cx="838783" cy="491799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 w="57150"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pPr algn="ctr"/>
              <a:endParaRPr sz="4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" name="object 11"/>
          <p:cNvSpPr/>
          <p:nvPr/>
        </p:nvSpPr>
        <p:spPr>
          <a:xfrm>
            <a:off x="9484236" y="2592338"/>
            <a:ext cx="2677203" cy="25383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8659"/>
          </a:p>
        </p:txBody>
      </p:sp>
      <p:sp>
        <p:nvSpPr>
          <p:cNvPr id="9" name="object 5"/>
          <p:cNvSpPr/>
          <p:nvPr/>
        </p:nvSpPr>
        <p:spPr>
          <a:xfrm>
            <a:off x="612961" y="2364543"/>
            <a:ext cx="764148" cy="169560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8659"/>
          </a:p>
        </p:txBody>
      </p:sp>
      <p:sp>
        <p:nvSpPr>
          <p:cNvPr id="13" name="object 5"/>
          <p:cNvSpPr/>
          <p:nvPr/>
        </p:nvSpPr>
        <p:spPr>
          <a:xfrm>
            <a:off x="612961" y="4394423"/>
            <a:ext cx="764148" cy="168476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8659"/>
          </a:p>
        </p:txBody>
      </p:sp>
      <p:sp>
        <p:nvSpPr>
          <p:cNvPr id="5" name="Прямоугольник 4"/>
          <p:cNvSpPr/>
          <p:nvPr/>
        </p:nvSpPr>
        <p:spPr>
          <a:xfrm>
            <a:off x="10210113" y="733752"/>
            <a:ext cx="184698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6-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en-US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84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240- masala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40160" y="1279633"/>
            <a:ext cx="12306667" cy="942127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Hisoblang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1000200" y="2671245"/>
                <a:ext cx="2708690" cy="13018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1) 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5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6</m:t>
                          </m:r>
                        </m:den>
                      </m:f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+ </m:t>
                      </m:r>
                      <m:f>
                        <m:fPr>
                          <m:ctrlP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9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US" sz="6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0200" y="2671245"/>
                <a:ext cx="2708690" cy="130189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6400800" y="2581129"/>
                <a:ext cx="2820900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2) 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10</m:t>
                          </m:r>
                        </m:den>
                      </m:f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+ </m:t>
                      </m:r>
                      <m:f>
                        <m:fPr>
                          <m:ctrlP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4</m:t>
                          </m:r>
                        </m:den>
                      </m:f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</m:t>
                      </m:r>
                    </m:oMath>
                  </m:oMathPara>
                </a14:m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2581129"/>
                <a:ext cx="2820900" cy="124880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3713173" y="4279417"/>
                <a:ext cx="2992422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3) 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12</m:t>
                          </m:r>
                        </m:den>
                      </m:f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+ </m:t>
                      </m:r>
                      <m:f>
                        <m:fPr>
                          <m:ctrlP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7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20</m:t>
                          </m:r>
                        </m:den>
                      </m:f>
                    </m:oMath>
                  </m:oMathPara>
                </a14:m>
                <a:endParaRPr lang="en-US" sz="6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3173" y="4279417"/>
                <a:ext cx="2992422" cy="124880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Заголовок 10"/>
          <p:cNvSpPr txBox="1">
            <a:spLocks/>
          </p:cNvSpPr>
          <p:nvPr/>
        </p:nvSpPr>
        <p:spPr>
          <a:xfrm>
            <a:off x="3304456" y="144066"/>
            <a:ext cx="5800766" cy="7959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 defTabSz="914400"/>
            <a:r>
              <a:rPr lang="en-US" sz="5172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26</a:t>
            </a:r>
            <a:r>
              <a:rPr lang="ru-RU" sz="5172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5172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masala</a:t>
            </a:r>
            <a:endParaRPr lang="ru-RU" sz="5172" kern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трелка углом вверх 7"/>
          <p:cNvSpPr/>
          <p:nvPr/>
        </p:nvSpPr>
        <p:spPr>
          <a:xfrm>
            <a:off x="280120" y="253996"/>
            <a:ext cx="360040" cy="288032"/>
          </a:xfrm>
          <a:prstGeom prst="bentUp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180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240- masala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40160" y="1279633"/>
            <a:ext cx="12306667" cy="942127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Hisoblang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2164837" y="2583787"/>
                <a:ext cx="2424959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1) 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7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8</m:t>
                          </m:r>
                        </m:den>
                      </m:f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− </m:t>
                      </m:r>
                      <m:f>
                        <m:fPr>
                          <m:ctrlP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6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4837" y="2583787"/>
                <a:ext cx="2424959" cy="124880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6400800" y="2581129"/>
                <a:ext cx="2820900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2) 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9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10</m:t>
                          </m:r>
                        </m:den>
                      </m:f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− </m:t>
                      </m:r>
                      <m:f>
                        <m:fPr>
                          <m:ctrlP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5</m:t>
                          </m:r>
                        </m:den>
                      </m:f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</m:t>
                      </m:r>
                    </m:oMath>
                  </m:oMathPara>
                </a14:m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2581129"/>
                <a:ext cx="2820900" cy="124880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2187340" y="4326447"/>
                <a:ext cx="2424959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3) 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4</m:t>
                          </m:r>
                        </m:den>
                      </m:f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</m:t>
                      </m:r>
                      <m:r>
                        <a:rPr lang="ru-RU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−</m:t>
                      </m:r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</m:t>
                      </m:r>
                      <m:f>
                        <m:fPr>
                          <m:ctrlP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6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7340" y="4326447"/>
                <a:ext cx="2424959" cy="124880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Заголовок 10"/>
          <p:cNvSpPr txBox="1">
            <a:spLocks/>
          </p:cNvSpPr>
          <p:nvPr/>
        </p:nvSpPr>
        <p:spPr>
          <a:xfrm>
            <a:off x="3304456" y="144066"/>
            <a:ext cx="5800766" cy="7959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 defTabSz="914400"/>
            <a:r>
              <a:rPr lang="en-US" sz="5172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263- masala</a:t>
            </a:r>
            <a:endParaRPr lang="ru-RU" sz="5172" kern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6400800" y="4326447"/>
                <a:ext cx="2708690" cy="1261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4) 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4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7</m:t>
                          </m:r>
                        </m:den>
                      </m:f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</m:t>
                      </m:r>
                      <m:r>
                        <a:rPr lang="ru-RU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−</m:t>
                      </m:r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</m:t>
                      </m:r>
                      <m:f>
                        <m:fPr>
                          <m:ctrlP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5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28</m:t>
                          </m:r>
                        </m:den>
                      </m:f>
                    </m:oMath>
                  </m:oMathPara>
                </a14:m>
                <a:endParaRPr lang="en-US" sz="6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4326447"/>
                <a:ext cx="2708690" cy="126130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Стрелка углом вверх 8"/>
          <p:cNvSpPr/>
          <p:nvPr/>
        </p:nvSpPr>
        <p:spPr>
          <a:xfrm>
            <a:off x="280120" y="253996"/>
            <a:ext cx="360040" cy="288032"/>
          </a:xfrm>
          <a:prstGeom prst="bentUp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601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280120" y="288082"/>
            <a:ext cx="12498064" cy="720080"/>
          </a:xfrm>
        </p:spPr>
        <p:txBody>
          <a:bodyPr/>
          <a:lstStyle/>
          <a:p>
            <a:pPr algn="ctr"/>
            <a:r>
              <a:rPr lang="en-US" sz="3879" b="1" dirty="0"/>
              <a:t>MUSTAQIL  BAJARISH  UCHUN  TOPSHIRIQLAR:</a:t>
            </a:r>
            <a:endParaRPr lang="ru-RU" sz="3879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424136" y="1677791"/>
            <a:ext cx="8136904" cy="2723823"/>
          </a:xfrm>
        </p:spPr>
        <p:txBody>
          <a:bodyPr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    </a:t>
            </a:r>
            <a:r>
              <a:rPr lang="en-US" sz="4300" b="1" dirty="0" err="1" smtClean="0">
                <a:solidFill>
                  <a:schemeClr val="tx1"/>
                </a:solidFill>
              </a:rPr>
              <a:t>Darslikning</a:t>
            </a:r>
            <a:r>
              <a:rPr lang="en-US" sz="4300" b="1" dirty="0" smtClean="0">
                <a:solidFill>
                  <a:schemeClr val="tx1"/>
                </a:solidFill>
              </a:rPr>
              <a:t> 50-betida </a:t>
            </a:r>
            <a:r>
              <a:rPr lang="en-US" sz="4300" b="1" dirty="0" err="1" smtClean="0">
                <a:solidFill>
                  <a:schemeClr val="tx1"/>
                </a:solidFill>
              </a:rPr>
              <a:t>berilgan</a:t>
            </a:r>
            <a:r>
              <a:rPr lang="en-US" sz="4300" b="1" dirty="0" smtClean="0">
                <a:solidFill>
                  <a:schemeClr val="tx1"/>
                </a:solidFill>
              </a:rPr>
              <a:t> </a:t>
            </a:r>
            <a:endParaRPr lang="ru-RU" sz="4300" b="1" dirty="0">
              <a:solidFill>
                <a:schemeClr val="tx1"/>
              </a:solidFill>
            </a:endParaRPr>
          </a:p>
          <a:p>
            <a:pPr algn="ctr"/>
            <a:r>
              <a:rPr lang="en-US" sz="4300" b="1" dirty="0" smtClean="0">
                <a:solidFill>
                  <a:schemeClr val="tx1"/>
                </a:solidFill>
              </a:rPr>
              <a:t>279-, 280- </a:t>
            </a:r>
            <a:r>
              <a:rPr lang="en-US" sz="4300" b="1" dirty="0" err="1" smtClean="0">
                <a:solidFill>
                  <a:schemeClr val="tx1"/>
                </a:solidFill>
              </a:rPr>
              <a:t>masalalarni</a:t>
            </a:r>
            <a:r>
              <a:rPr lang="en-US" sz="4300" b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sz="4300" b="1" dirty="0" err="1">
                <a:solidFill>
                  <a:schemeClr val="tx1"/>
                </a:solidFill>
              </a:rPr>
              <a:t>y</a:t>
            </a:r>
            <a:r>
              <a:rPr lang="en-US" sz="4300" b="1" dirty="0" err="1" smtClean="0">
                <a:solidFill>
                  <a:schemeClr val="tx1"/>
                </a:solidFill>
              </a:rPr>
              <a:t>echish</a:t>
            </a:r>
            <a:r>
              <a:rPr lang="en-US" sz="4300" b="1" dirty="0" smtClean="0">
                <a:solidFill>
                  <a:schemeClr val="tx1"/>
                </a:solidFill>
              </a:rPr>
              <a:t>.</a:t>
            </a:r>
            <a:endParaRPr lang="ru-RU" sz="4300" b="1" dirty="0">
              <a:solidFill>
                <a:schemeClr val="tx1"/>
              </a:solidFill>
            </a:endParaRPr>
          </a:p>
        </p:txBody>
      </p:sp>
      <p:pic>
        <p:nvPicPr>
          <p:cNvPr id="5" name="Рисунок 4"/>
          <p:cNvPicPr/>
          <p:nvPr/>
        </p:nvPicPr>
        <p:blipFill rotWithShape="1">
          <a:blip r:embed="rId2"/>
          <a:srcRect l="58437" t="14983" r="12313" b="20987"/>
          <a:stretch/>
        </p:blipFill>
        <p:spPr>
          <a:xfrm>
            <a:off x="9209112" y="1449907"/>
            <a:ext cx="2956830" cy="3179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30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1216224" y="144066"/>
            <a:ext cx="10513168" cy="795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172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BIR XIL MAXRAJLI KASRLAR</a:t>
            </a:r>
            <a:endParaRPr lang="ru-RU" sz="5172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0120" y="1177199"/>
            <a:ext cx="12521480" cy="2902856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xil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maxrajli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kasrlarni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qo‘shish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kasrlarning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suratlari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qo‘shiladi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maxraji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o‘zgarishsiz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qoladiriladi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3736504" y="4608562"/>
                <a:ext cx="3809120" cy="12610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𝑘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𝑛</m:t>
                          </m:r>
                        </m:den>
                      </m:f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+</m:t>
                      </m:r>
                      <m:f>
                        <m:fPr>
                          <m:ctrlP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𝑚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𝑛</m:t>
                          </m:r>
                        </m:den>
                      </m:f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𝑘</m:t>
                          </m:r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+</m:t>
                          </m:r>
                          <m: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𝑚</m:t>
                          </m:r>
                        </m:num>
                        <m:den>
                          <m: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US" sz="6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6504" y="4608562"/>
                <a:ext cx="3809120" cy="126105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/>
          <p:cNvSpPr/>
          <p:nvPr/>
        </p:nvSpPr>
        <p:spPr>
          <a:xfrm>
            <a:off x="2080320" y="3886959"/>
            <a:ext cx="83129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Umuman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k, m, n natural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731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1216224" y="144066"/>
            <a:ext cx="10513168" cy="795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172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BIR XIL MAXRAJLI KASRLAR</a:t>
            </a:r>
            <a:endParaRPr lang="ru-RU" sz="5172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9177" y="1296194"/>
            <a:ext cx="11240215" cy="1979526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pPr algn="just"/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xil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maxrajli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kasrlarni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ayirish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kamayuvchining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suratidan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ayiriluvchining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surati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ayiriladi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maxraji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o‘zgarishsiz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qoladi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2715838" y="4349811"/>
                <a:ext cx="4112601" cy="12610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𝑘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𝑛</m:t>
                          </m:r>
                        </m:den>
                      </m:f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−</m:t>
                      </m:r>
                      <m:f>
                        <m:fPr>
                          <m:ctrlP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𝑚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𝑛</m:t>
                          </m:r>
                        </m:den>
                      </m:f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𝑘</m:t>
                          </m:r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−</m:t>
                          </m:r>
                          <m: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𝑚</m:t>
                          </m:r>
                        </m:num>
                        <m:den>
                          <m: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𝑛</m:t>
                          </m:r>
                        </m:den>
                      </m:f>
                      <m:r>
                        <a:rPr lang="en-US" sz="4000" b="0" i="0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,</m:t>
                      </m:r>
                    </m:oMath>
                  </m:oMathPara>
                </a14:m>
                <a:endParaRPr lang="en-US" sz="6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5838" y="4349811"/>
                <a:ext cx="4112601" cy="126105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/>
          <p:cNvSpPr/>
          <p:nvPr/>
        </p:nvSpPr>
        <p:spPr>
          <a:xfrm>
            <a:off x="1215425" y="3305143"/>
            <a:ext cx="100811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Umuman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k, m, n natural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7192888" y="4476740"/>
                <a:ext cx="3744416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unda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k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≥</m:t>
                    </m:r>
                  </m:oMath>
                </a14:m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m </a:t>
                </a: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2888" y="4476740"/>
                <a:ext cx="3744416" cy="707886"/>
              </a:xfrm>
              <a:prstGeom prst="rect">
                <a:avLst/>
              </a:prstGeom>
              <a:blipFill rotWithShape="0">
                <a:blip r:embed="rId3"/>
                <a:stretch>
                  <a:fillRect l="-5863" t="-15517" b="-362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8589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24336" y="216074"/>
            <a:ext cx="8064896" cy="830997"/>
          </a:xfrm>
        </p:spPr>
        <p:txBody>
          <a:bodyPr/>
          <a:lstStyle/>
          <a:p>
            <a:pPr algn="ctr"/>
            <a:r>
              <a:rPr lang="en-US" sz="5400" dirty="0" smtClean="0"/>
              <a:t>MASLALA</a:t>
            </a:r>
            <a:endParaRPr lang="ru-RU" sz="5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3"/>
              <p:cNvSpPr>
                <a:spLocks noGrp="1"/>
              </p:cNvSpPr>
              <p:nvPr>
                <p:ph sz="half" idx="3"/>
              </p:nvPr>
            </p:nvSpPr>
            <p:spPr>
              <a:xfrm>
                <a:off x="640160" y="1296194"/>
                <a:ext cx="11737304" cy="2123979"/>
              </a:xfrm>
            </p:spPr>
            <p:txBody>
              <a:bodyPr/>
              <a:lstStyle/>
              <a:p>
                <a:r>
                  <a:rPr lang="en-US" sz="36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Usta </a:t>
                </a:r>
                <a:r>
                  <a:rPr lang="en-US" sz="36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birinchi</a:t>
                </a:r>
                <a:r>
                  <a:rPr lang="en-US" sz="36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kuni</a:t>
                </a:r>
                <a:r>
                  <a:rPr lang="en-US" sz="36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36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buyurtmaning</a:t>
                </a:r>
                <a:r>
                  <a:rPr lang="en-US" sz="36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sz="36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qismini, </a:t>
                </a:r>
                <a:r>
                  <a:rPr lang="en-US" sz="36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ikkinchi</a:t>
                </a:r>
                <a:r>
                  <a:rPr lang="en-US" sz="36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kuni</a:t>
                </a:r>
                <a:r>
                  <a:rPr lang="en-US" sz="36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36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qismini </a:t>
                </a:r>
                <a:r>
                  <a:rPr lang="en-US" sz="36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bajardi</a:t>
                </a:r>
                <a:r>
                  <a:rPr lang="en-US" sz="36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36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Usta</a:t>
                </a:r>
                <a:r>
                  <a:rPr lang="en-US" sz="36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ikki</a:t>
                </a:r>
                <a:r>
                  <a:rPr lang="en-US" sz="36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kunda</a:t>
                </a:r>
                <a:r>
                  <a:rPr lang="en-US" sz="36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buyurtmaning</a:t>
                </a:r>
                <a:r>
                  <a:rPr lang="en-US" sz="36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qancha</a:t>
                </a:r>
                <a:r>
                  <a:rPr lang="en-US" sz="36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qismini</a:t>
                </a:r>
                <a:r>
                  <a:rPr lang="en-US" sz="36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bajargan</a:t>
                </a:r>
                <a:r>
                  <a:rPr lang="en-US" sz="3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  <a:endParaRPr lang="ru-RU" sz="3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Объект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3"/>
              </p:nvPr>
            </p:nvSpPr>
            <p:spPr>
              <a:xfrm>
                <a:off x="640160" y="1296194"/>
                <a:ext cx="11737304" cy="2123979"/>
              </a:xfrm>
              <a:blipFill rotWithShape="0">
                <a:blip r:embed="rId2"/>
                <a:stretch>
                  <a:fillRect l="-2338" t="-2011" b="-120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Объект 3"/>
          <p:cNvSpPr>
            <a:spLocks noGrp="1"/>
          </p:cNvSpPr>
          <p:nvPr>
            <p:ph sz="half" idx="3"/>
          </p:nvPr>
        </p:nvSpPr>
        <p:spPr>
          <a:xfrm>
            <a:off x="333758" y="3888703"/>
            <a:ext cx="2268252" cy="763794"/>
          </a:xfrm>
        </p:spPr>
        <p:txBody>
          <a:bodyPr/>
          <a:lstStyle/>
          <a:p>
            <a:r>
              <a:rPr lang="en-US" sz="36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3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2782030" y="3669296"/>
                <a:ext cx="1842556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4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9</m:t>
                          </m:r>
                        </m:den>
                      </m:f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+ </m:t>
                      </m:r>
                      <m:f>
                        <m:fPr>
                          <m:ctrlP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6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2030" y="3669296"/>
                <a:ext cx="1842556" cy="124880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4629175" y="3695911"/>
                <a:ext cx="2935612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= 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8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18</m:t>
                          </m:r>
                        </m:den>
                      </m:f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+ </m:t>
                      </m:r>
                      <m:f>
                        <m:fPr>
                          <m:ctrlP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18</m:t>
                          </m:r>
                        </m:den>
                      </m:f>
                    </m:oMath>
                  </m:oMathPara>
                </a14:m>
                <a:endParaRPr lang="en-US" sz="6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9175" y="3695911"/>
                <a:ext cx="2935612" cy="124880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7472774" y="3688148"/>
                <a:ext cx="2143728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= 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8+3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18</m:t>
                          </m:r>
                        </m:den>
                      </m:f>
                    </m:oMath>
                  </m:oMathPara>
                </a14:m>
                <a:endParaRPr lang="en-US" sz="6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2774" y="3688148"/>
                <a:ext cx="2143728" cy="124880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9425828" y="3683014"/>
                <a:ext cx="1532599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= 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11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18</m:t>
                          </m:r>
                        </m:den>
                      </m:f>
                    </m:oMath>
                  </m:oMathPara>
                </a14:m>
                <a:endParaRPr lang="en-US" sz="6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25828" y="3683014"/>
                <a:ext cx="1532599" cy="124880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Объект 3"/>
              <p:cNvSpPr>
                <a:spLocks noGrp="1"/>
              </p:cNvSpPr>
              <p:nvPr>
                <p:ph sz="half" idx="3"/>
              </p:nvPr>
            </p:nvSpPr>
            <p:spPr>
              <a:xfrm>
                <a:off x="1553110" y="5616674"/>
                <a:ext cx="4515296" cy="873381"/>
              </a:xfrm>
            </p:spPr>
            <p:txBody>
              <a:bodyPr/>
              <a:lstStyle/>
              <a:p>
                <a:r>
                  <a:rPr lang="en-US" sz="3600" b="1" dirty="0" err="1" smtClean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</a:t>
                </a:r>
                <a:r>
                  <a:rPr lang="en-US" sz="3600" b="1" dirty="0" smtClean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000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  <m:t>11</m:t>
                        </m:r>
                      </m:num>
                      <m:den>
                        <m:r>
                          <a:rPr lang="en-US" sz="4000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  <m:t>18</m:t>
                        </m:r>
                      </m:den>
                    </m:f>
                  </m:oMath>
                </a14:m>
                <a:r>
                  <a:rPr lang="en-US" sz="3600" b="1" dirty="0" smtClean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qismini</a:t>
                </a:r>
                <a:endParaRPr lang="ru-RU" sz="3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Объект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3"/>
              </p:nvPr>
            </p:nvSpPr>
            <p:spPr>
              <a:xfrm>
                <a:off x="1553110" y="5616674"/>
                <a:ext cx="4515296" cy="873381"/>
              </a:xfrm>
              <a:blipFill rotWithShape="0">
                <a:blip r:embed="rId7"/>
                <a:stretch>
                  <a:fillRect l="-6216" b="-125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Прямая соединительная линия 11"/>
          <p:cNvCxnSpPr/>
          <p:nvPr/>
        </p:nvCxnSpPr>
        <p:spPr>
          <a:xfrm flipV="1">
            <a:off x="2782030" y="3683014"/>
            <a:ext cx="522426" cy="20568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3976630" y="3654262"/>
            <a:ext cx="522426" cy="20568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724939" y="3398286"/>
            <a:ext cx="342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11172" y="3329653"/>
            <a:ext cx="342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868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  <p:bldP spid="7" grpId="0"/>
      <p:bldP spid="8" grpId="0"/>
      <p:bldP spid="9" grpId="0"/>
      <p:bldP spid="10" grpId="0" build="p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0" y="282304"/>
            <a:ext cx="1280254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HAR XIL MAXRAJLI KASRLARNI QO‘SHISH</a:t>
            </a:r>
            <a:endParaRPr lang="ru-RU" sz="4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9177" y="1296194"/>
            <a:ext cx="11960295" cy="4133962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xil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maxrajli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kasrlarni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qo‘shish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just"/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1-qadam. 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xil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umumiy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maxrajga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keltiriladi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2-qadam.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qilingan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suratlar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qo‘shiladi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maxrajga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yig‘indi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ostiga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umumiy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maxraj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yoziladi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172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24336" y="216074"/>
            <a:ext cx="8064896" cy="830997"/>
          </a:xfrm>
        </p:spPr>
        <p:txBody>
          <a:bodyPr/>
          <a:lstStyle/>
          <a:p>
            <a:pPr algn="ctr"/>
            <a:r>
              <a:rPr lang="en-US" sz="5400" dirty="0" smtClean="0"/>
              <a:t>MISOL</a:t>
            </a:r>
            <a:endParaRPr lang="ru-RU" sz="5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3"/>
              <p:cNvSpPr>
                <a:spLocks noGrp="1"/>
              </p:cNvSpPr>
              <p:nvPr>
                <p:ph sz="half" idx="3"/>
              </p:nvPr>
            </p:nvSpPr>
            <p:spPr>
              <a:xfrm>
                <a:off x="640160" y="1584226"/>
                <a:ext cx="11737304" cy="1059714"/>
              </a:xfrm>
            </p:spPr>
            <p:txBody>
              <a:bodyPr/>
              <a:lstStyle/>
              <a:p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Ayirmani toping: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den>
                    </m:f>
                    <m:r>
                      <a:rPr lang="en-US" sz="4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− </m:t>
                    </m:r>
                    <m:f>
                      <m:fPr>
                        <m:ctrlPr>
                          <a:rPr lang="en-US" sz="4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</m:oMath>
                </a14:m>
                <a:endParaRPr lang="ru-RU" sz="4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Объект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3"/>
              </p:nvPr>
            </p:nvSpPr>
            <p:spPr>
              <a:xfrm>
                <a:off x="640160" y="1584226"/>
                <a:ext cx="11737304" cy="1059714"/>
              </a:xfrm>
              <a:blipFill rotWithShape="0">
                <a:blip r:embed="rId2"/>
                <a:stretch>
                  <a:fillRect l="-2597" b="-91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Объект 3"/>
          <p:cNvSpPr>
            <a:spLocks noGrp="1"/>
          </p:cNvSpPr>
          <p:nvPr>
            <p:ph sz="half" idx="3"/>
          </p:nvPr>
        </p:nvSpPr>
        <p:spPr>
          <a:xfrm>
            <a:off x="424136" y="3054214"/>
            <a:ext cx="2268252" cy="763794"/>
          </a:xfrm>
        </p:spPr>
        <p:txBody>
          <a:bodyPr/>
          <a:lstStyle/>
          <a:p>
            <a:r>
              <a:rPr lang="en-US" sz="36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3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92388" y="2944904"/>
            <a:ext cx="6948772" cy="1502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5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EKUK (6, 4) = 12</a:t>
            </a:r>
          </a:p>
          <a:p>
            <a:pPr>
              <a:lnSpc>
                <a:spcPts val="55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12 : 6 = 2,   12 : 4 = 3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1771110" y="4859423"/>
                <a:ext cx="1842556" cy="1261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5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6</m:t>
                          </m:r>
                        </m:den>
                      </m:f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− </m:t>
                      </m:r>
                      <m:f>
                        <m:fPr>
                          <m:ctrlP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6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1110" y="4859423"/>
                <a:ext cx="1842556" cy="12613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Прямая соединительная линия 7"/>
          <p:cNvCxnSpPr/>
          <p:nvPr/>
        </p:nvCxnSpPr>
        <p:spPr>
          <a:xfrm flipV="1">
            <a:off x="1771110" y="4873141"/>
            <a:ext cx="522426" cy="20568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2965710" y="4844389"/>
            <a:ext cx="522426" cy="20568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714019" y="4588413"/>
            <a:ext cx="342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00252" y="4519780"/>
            <a:ext cx="342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3488136" y="4873141"/>
                <a:ext cx="2935612" cy="12448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= 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10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12</m:t>
                          </m:r>
                        </m:den>
                      </m:f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− </m:t>
                      </m:r>
                      <m:f>
                        <m:fPr>
                          <m:ctrlP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US" sz="6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8136" y="4873141"/>
                <a:ext cx="2935612" cy="124482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6256784" y="4859423"/>
                <a:ext cx="2315249" cy="12448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10−3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US" sz="6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6784" y="4859423"/>
                <a:ext cx="2315249" cy="124482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8417024" y="4859423"/>
                <a:ext cx="1532599" cy="12407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= 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7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US" sz="6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17024" y="4859423"/>
                <a:ext cx="1532599" cy="1240789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8912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/>
      <p:bldP spid="10" grpId="0"/>
      <p:bldP spid="11" grpId="0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0" y="282304"/>
            <a:ext cx="1280254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HAR XIL MAXRAJLI KASRLARNI AYIRISH</a:t>
            </a:r>
            <a:endParaRPr lang="ru-RU" sz="4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9177" y="1296194"/>
            <a:ext cx="12313367" cy="4635446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xil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maxrajli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kasrlarni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ayirish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>
              <a:lnSpc>
                <a:spcPct val="150000"/>
              </a:lnSpc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1-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qadam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xil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umumiy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maxrajga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keltiriladi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2-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qadam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Kamayuvchining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suratidan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ayiriluvchining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surati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ayiriladi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maxrajga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yig‘indi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ostiga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umumiy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maxraj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yoziladi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05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24336" y="216074"/>
            <a:ext cx="8064896" cy="830997"/>
          </a:xfrm>
        </p:spPr>
        <p:txBody>
          <a:bodyPr/>
          <a:lstStyle/>
          <a:p>
            <a:pPr algn="ctr"/>
            <a:r>
              <a:rPr lang="en-US" sz="5400" dirty="0" smtClean="0"/>
              <a:t>MISOL</a:t>
            </a:r>
            <a:endParaRPr lang="ru-RU" sz="5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3"/>
              <p:cNvSpPr>
                <a:spLocks noGrp="1"/>
              </p:cNvSpPr>
              <p:nvPr>
                <p:ph sz="half" idx="3"/>
              </p:nvPr>
            </p:nvSpPr>
            <p:spPr>
              <a:xfrm>
                <a:off x="640160" y="1584226"/>
                <a:ext cx="11737304" cy="1044517"/>
              </a:xfrm>
            </p:spPr>
            <p:txBody>
              <a:bodyPr/>
              <a:lstStyle/>
              <a:p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Hisoblang: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  <m:r>
                      <a:rPr lang="en-US" sz="4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 </m:t>
                    </m:r>
                    <m:f>
                      <m:fPr>
                        <m:ctrlPr>
                          <a:rPr lang="en-US" sz="4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</m:oMath>
                </a14:m>
                <a:endParaRPr lang="ru-RU" sz="4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Объект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3"/>
              </p:nvPr>
            </p:nvSpPr>
            <p:spPr>
              <a:xfrm>
                <a:off x="640160" y="1584226"/>
                <a:ext cx="11737304" cy="1044517"/>
              </a:xfrm>
              <a:blipFill rotWithShape="0">
                <a:blip r:embed="rId2"/>
                <a:stretch>
                  <a:fillRect l="-2597" b="-99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Объект 3"/>
          <p:cNvSpPr>
            <a:spLocks noGrp="1"/>
          </p:cNvSpPr>
          <p:nvPr>
            <p:ph sz="half" idx="3"/>
          </p:nvPr>
        </p:nvSpPr>
        <p:spPr>
          <a:xfrm>
            <a:off x="424136" y="3054214"/>
            <a:ext cx="2268252" cy="763794"/>
          </a:xfrm>
        </p:spPr>
        <p:txBody>
          <a:bodyPr/>
          <a:lstStyle/>
          <a:p>
            <a:r>
              <a:rPr lang="en-US" sz="36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3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92388" y="3054214"/>
            <a:ext cx="694877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EKUK (4, 5) = 20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20 : 4 = 5,   20 : 5 = 4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1771110" y="4859423"/>
                <a:ext cx="1730345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4</m:t>
                          </m:r>
                        </m:den>
                      </m:f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+ </m:t>
                      </m:r>
                      <m:f>
                        <m:fPr>
                          <m:ctrlP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4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sz="6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1110" y="4859423"/>
                <a:ext cx="1730345" cy="124880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Прямая соединительная линия 7"/>
          <p:cNvCxnSpPr/>
          <p:nvPr/>
        </p:nvCxnSpPr>
        <p:spPr>
          <a:xfrm flipV="1">
            <a:off x="1771110" y="4873141"/>
            <a:ext cx="522426" cy="20568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2965710" y="4844389"/>
            <a:ext cx="522426" cy="20568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714019" y="4588413"/>
            <a:ext cx="342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3488136" y="4873141"/>
                <a:ext cx="2711191" cy="1261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= 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15+16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20</m:t>
                          </m:r>
                        </m:den>
                      </m:f>
                    </m:oMath>
                  </m:oMathPara>
                </a14:m>
                <a:endParaRPr lang="en-US" sz="6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8136" y="4873141"/>
                <a:ext cx="2711191" cy="12613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6256784" y="4859423"/>
                <a:ext cx="1420389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31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20</m:t>
                          </m:r>
                        </m:den>
                      </m:f>
                    </m:oMath>
                  </m:oMathPara>
                </a14:m>
                <a:endParaRPr lang="en-US" sz="6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6784" y="4859423"/>
                <a:ext cx="1420389" cy="124880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7677173" y="4859423"/>
                <a:ext cx="1789592" cy="12448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=1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11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20</m:t>
                          </m:r>
                        </m:den>
                      </m:f>
                    </m:oMath>
                  </m:oMathPara>
                </a14:m>
                <a:endParaRPr lang="en-US" sz="6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7173" y="4859423"/>
                <a:ext cx="1789592" cy="124482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2895172" y="4558101"/>
            <a:ext cx="342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939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/>
      <p:bldP spid="10" grpId="0"/>
      <p:bldP spid="11" grpId="0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240- masala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40160" y="1279633"/>
            <a:ext cx="12306667" cy="942127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Yig‘indini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toping: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1000200" y="2671245"/>
                <a:ext cx="2708690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1) 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17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25</m:t>
                          </m:r>
                        </m:den>
                      </m:f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+ </m:t>
                      </m:r>
                      <m:f>
                        <m:fPr>
                          <m:ctrlP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sz="6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0200" y="2671245"/>
                <a:ext cx="2708690" cy="124880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6400800" y="2581129"/>
                <a:ext cx="2820900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2) 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5</m:t>
                          </m:r>
                        </m:den>
                      </m:f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+ </m:t>
                      </m:r>
                      <m:f>
                        <m:fPr>
                          <m:ctrlP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4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15</m:t>
                          </m:r>
                        </m:den>
                      </m:f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</m:t>
                      </m:r>
                    </m:oMath>
                  </m:oMathPara>
                </a14:m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2581129"/>
                <a:ext cx="2820900" cy="124880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3713173" y="4279417"/>
                <a:ext cx="2992422" cy="12979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3) 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7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12</m:t>
                          </m:r>
                        </m:den>
                      </m:f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+ </m:t>
                      </m:r>
                      <m:f>
                        <m:fPr>
                          <m:ctrlP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5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24</m:t>
                          </m:r>
                        </m:den>
                      </m:f>
                    </m:oMath>
                  </m:oMathPara>
                </a14:m>
                <a:endParaRPr lang="en-US" sz="6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3173" y="4279417"/>
                <a:ext cx="2992422" cy="129791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Заголовок 10"/>
          <p:cNvSpPr txBox="1">
            <a:spLocks/>
          </p:cNvSpPr>
          <p:nvPr/>
        </p:nvSpPr>
        <p:spPr>
          <a:xfrm>
            <a:off x="3304456" y="144066"/>
            <a:ext cx="5800766" cy="7959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 defTabSz="914400"/>
            <a:r>
              <a:rPr lang="en-US" sz="5172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260- masala</a:t>
            </a:r>
            <a:endParaRPr lang="ru-RU" sz="5172" kern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трелка углом вверх 3"/>
          <p:cNvSpPr/>
          <p:nvPr/>
        </p:nvSpPr>
        <p:spPr>
          <a:xfrm>
            <a:off x="280120" y="253996"/>
            <a:ext cx="360040" cy="288032"/>
          </a:xfrm>
          <a:prstGeom prst="bentUp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111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7430</TotalTime>
  <Words>309</Words>
  <Application>Microsoft Office PowerPoint</Application>
  <PresentationFormat>Произвольный</PresentationFormat>
  <Paragraphs>77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Cambria Math</vt:lpstr>
      <vt:lpstr>Office Theme</vt:lpstr>
      <vt:lpstr>MATEMATIKA</vt:lpstr>
      <vt:lpstr>BIR XIL MAXRAJLI KASRLAR</vt:lpstr>
      <vt:lpstr>BIR XIL MAXRAJLI KASRLAR</vt:lpstr>
      <vt:lpstr>MASLALA</vt:lpstr>
      <vt:lpstr>HAR XIL MAXRAJLI KASRLARNI QO‘SHISH</vt:lpstr>
      <vt:lpstr>MISOL</vt:lpstr>
      <vt:lpstr>HAR XIL MAXRAJLI KASRLARNI AYIRISH</vt:lpstr>
      <vt:lpstr>MISOL</vt:lpstr>
      <vt:lpstr>240- masala</vt:lpstr>
      <vt:lpstr>240- masala</vt:lpstr>
      <vt:lpstr>240- masala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Пользователь</cp:lastModifiedBy>
  <cp:revision>460</cp:revision>
  <dcterms:created xsi:type="dcterms:W3CDTF">2020-04-09T07:32:19Z</dcterms:created>
  <dcterms:modified xsi:type="dcterms:W3CDTF">2020-10-26T11:41:41Z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