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84" r:id="rId2"/>
    <p:sldId id="301" r:id="rId3"/>
    <p:sldId id="299" r:id="rId4"/>
    <p:sldId id="300" r:id="rId5"/>
    <p:sldId id="306" r:id="rId6"/>
    <p:sldId id="309" r:id="rId7"/>
    <p:sldId id="294" r:id="rId8"/>
    <p:sldId id="302" r:id="rId9"/>
    <p:sldId id="303" r:id="rId10"/>
    <p:sldId id="304" r:id="rId11"/>
    <p:sldId id="305" r:id="rId12"/>
    <p:sldId id="285" r:id="rId13"/>
  </p:sldIdLst>
  <p:sldSz cx="1188085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353" autoAdjust="0"/>
    <p:restoredTop sz="94660"/>
  </p:normalViewPr>
  <p:slideViewPr>
    <p:cSldViewPr>
      <p:cViewPr varScale="1">
        <p:scale>
          <a:sx n="67" d="100"/>
          <a:sy n="67" d="100"/>
        </p:scale>
        <p:origin x="948" y="78"/>
      </p:cViewPr>
      <p:guideLst>
        <p:guide orient="horz" pos="2880"/>
        <p:guide pos="2160"/>
        <p:guide orient="horz" pos="6391"/>
        <p:guide pos="445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81200" y="406400"/>
            <a:ext cx="18034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91064" y="2232277"/>
            <a:ext cx="1009872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782128" y="4032504"/>
            <a:ext cx="831659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80561" y="2978581"/>
            <a:ext cx="3319728" cy="861774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41098" y="2180055"/>
            <a:ext cx="8198654" cy="723275"/>
          </a:xfrm>
        </p:spPr>
        <p:txBody>
          <a:bodyPr lIns="0" tIns="0" rIns="0" bIns="0"/>
          <a:lstStyle>
            <a:lvl1pPr>
              <a:defRPr sz="47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7730" y="1189853"/>
            <a:ext cx="11644018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37746" y="157913"/>
            <a:ext cx="11644018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80561" y="2978581"/>
            <a:ext cx="3319728" cy="861774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11252" y="1599501"/>
            <a:ext cx="3759216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118639" y="1656207"/>
            <a:ext cx="516817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258835" y="2344140"/>
            <a:ext cx="5402646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80561" y="2978581"/>
            <a:ext cx="3319728" cy="861774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647" y="238364"/>
            <a:ext cx="971507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42402" y="1678545"/>
            <a:ext cx="4698711" cy="20005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39126" y="1678545"/>
            <a:ext cx="4700774" cy="20005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7730" y="1189853"/>
            <a:ext cx="11644018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80561" y="2978580"/>
            <a:ext cx="3319728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41098" y="2180055"/>
            <a:ext cx="819865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039489" y="6696836"/>
            <a:ext cx="380187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94042" y="6696836"/>
            <a:ext cx="2732596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554212" y="6696836"/>
            <a:ext cx="2732596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8152">
        <a:defRPr>
          <a:latin typeface="+mn-lt"/>
          <a:ea typeface="+mn-ea"/>
          <a:cs typeface="+mn-cs"/>
        </a:defRPr>
      </a:lvl2pPr>
      <a:lvl3pPr marL="1936305">
        <a:defRPr>
          <a:latin typeface="+mn-lt"/>
          <a:ea typeface="+mn-ea"/>
          <a:cs typeface="+mn-cs"/>
        </a:defRPr>
      </a:lvl3pPr>
      <a:lvl4pPr marL="2904457">
        <a:defRPr>
          <a:latin typeface="+mn-lt"/>
          <a:ea typeface="+mn-ea"/>
          <a:cs typeface="+mn-cs"/>
        </a:defRPr>
      </a:lvl4pPr>
      <a:lvl5pPr marL="3872609">
        <a:defRPr>
          <a:latin typeface="+mn-lt"/>
          <a:ea typeface="+mn-ea"/>
          <a:cs typeface="+mn-cs"/>
        </a:defRPr>
      </a:lvl5pPr>
      <a:lvl6pPr marL="4840763">
        <a:defRPr>
          <a:latin typeface="+mn-lt"/>
          <a:ea typeface="+mn-ea"/>
          <a:cs typeface="+mn-cs"/>
        </a:defRPr>
      </a:lvl6pPr>
      <a:lvl7pPr marL="5808915">
        <a:defRPr>
          <a:latin typeface="+mn-lt"/>
          <a:ea typeface="+mn-ea"/>
          <a:cs typeface="+mn-cs"/>
        </a:defRPr>
      </a:lvl7pPr>
      <a:lvl8pPr marL="6777067">
        <a:defRPr>
          <a:latin typeface="+mn-lt"/>
          <a:ea typeface="+mn-ea"/>
          <a:cs typeface="+mn-cs"/>
        </a:defRPr>
      </a:lvl8pPr>
      <a:lvl9pPr marL="774522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8152">
        <a:defRPr>
          <a:latin typeface="+mn-lt"/>
          <a:ea typeface="+mn-ea"/>
          <a:cs typeface="+mn-cs"/>
        </a:defRPr>
      </a:lvl2pPr>
      <a:lvl3pPr marL="1936305">
        <a:defRPr>
          <a:latin typeface="+mn-lt"/>
          <a:ea typeface="+mn-ea"/>
          <a:cs typeface="+mn-cs"/>
        </a:defRPr>
      </a:lvl3pPr>
      <a:lvl4pPr marL="2904457">
        <a:defRPr>
          <a:latin typeface="+mn-lt"/>
          <a:ea typeface="+mn-ea"/>
          <a:cs typeface="+mn-cs"/>
        </a:defRPr>
      </a:lvl4pPr>
      <a:lvl5pPr marL="3872609">
        <a:defRPr>
          <a:latin typeface="+mn-lt"/>
          <a:ea typeface="+mn-ea"/>
          <a:cs typeface="+mn-cs"/>
        </a:defRPr>
      </a:lvl5pPr>
      <a:lvl6pPr marL="4840763">
        <a:defRPr>
          <a:latin typeface="+mn-lt"/>
          <a:ea typeface="+mn-ea"/>
          <a:cs typeface="+mn-cs"/>
        </a:defRPr>
      </a:lvl6pPr>
      <a:lvl7pPr marL="5808915">
        <a:defRPr>
          <a:latin typeface="+mn-lt"/>
          <a:ea typeface="+mn-ea"/>
          <a:cs typeface="+mn-cs"/>
        </a:defRPr>
      </a:lvl7pPr>
      <a:lvl8pPr marL="6777067">
        <a:defRPr>
          <a:latin typeface="+mn-lt"/>
          <a:ea typeface="+mn-ea"/>
          <a:cs typeface="+mn-cs"/>
        </a:defRPr>
      </a:lvl8pPr>
      <a:lvl9pPr marL="774522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467" y="37656"/>
            <a:ext cx="11869073" cy="21040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36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11201" y="509829"/>
            <a:ext cx="6622761" cy="1108503"/>
          </a:xfrm>
          <a:prstGeom prst="rect">
            <a:avLst/>
          </a:prstGeom>
        </p:spPr>
        <p:txBody>
          <a:bodyPr vert="horz" wrap="square" lIns="0" tIns="30093" rIns="0" bIns="0" rtlCol="0">
            <a:spAutoFit/>
          </a:bodyPr>
          <a:lstStyle/>
          <a:p>
            <a:pPr marL="26171">
              <a:spcBef>
                <a:spcPts val="235"/>
              </a:spcBef>
            </a:pPr>
            <a:r>
              <a:rPr lang="en-US" sz="7006" spc="10" dirty="0"/>
              <a:t>MATEMATIKA</a:t>
            </a:r>
            <a:endParaRPr lang="en-US" sz="7006" dirty="0"/>
          </a:p>
        </p:txBody>
      </p:sp>
      <p:sp>
        <p:nvSpPr>
          <p:cNvPr id="4" name="object 4"/>
          <p:cNvSpPr txBox="1"/>
          <p:nvPr/>
        </p:nvSpPr>
        <p:spPr>
          <a:xfrm>
            <a:off x="1195578" y="2433489"/>
            <a:ext cx="10524146" cy="3783685"/>
          </a:xfrm>
          <a:prstGeom prst="rect">
            <a:avLst/>
          </a:prstGeom>
        </p:spPr>
        <p:txBody>
          <a:bodyPr vert="horz" wrap="square" lIns="0" tIns="28786" rIns="0" bIns="0" rtlCol="0">
            <a:spAutoFit/>
          </a:bodyPr>
          <a:lstStyle/>
          <a:p>
            <a:pPr marL="37947">
              <a:spcBef>
                <a:spcPts val="227"/>
              </a:spcBef>
            </a:pPr>
            <a:r>
              <a:rPr sz="4800" b="1" dirty="0">
                <a:solidFill>
                  <a:schemeClr val="tx2"/>
                </a:solidFill>
                <a:latin typeface="Arial"/>
                <a:cs typeface="Arial"/>
              </a:rPr>
              <a:t>M</a:t>
            </a:r>
            <a:r>
              <a:rPr lang="en-US" sz="4800" b="1" dirty="0">
                <a:solidFill>
                  <a:schemeClr val="tx2"/>
                </a:solidFill>
                <a:latin typeface="Arial"/>
                <a:cs typeface="Arial"/>
              </a:rPr>
              <a:t>AVZU</a:t>
            </a:r>
            <a:r>
              <a:rPr sz="4800" b="1" dirty="0">
                <a:solidFill>
                  <a:schemeClr val="tx2"/>
                </a:solidFill>
                <a:latin typeface="Arial"/>
                <a:cs typeface="Arial"/>
              </a:rPr>
              <a:t>:</a:t>
            </a:r>
            <a:r>
              <a:rPr lang="en-US" sz="48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4800" b="1" dirty="0" smtClean="0">
                <a:solidFill>
                  <a:schemeClr val="tx2"/>
                </a:solidFill>
                <a:latin typeface="Arial"/>
                <a:cs typeface="Arial"/>
              </a:rPr>
              <a:t>MASALALAR </a:t>
            </a:r>
          </a:p>
          <a:p>
            <a:pPr marL="37947">
              <a:spcBef>
                <a:spcPts val="227"/>
              </a:spcBef>
            </a:pPr>
            <a:r>
              <a:rPr lang="en-US" sz="4800" b="1" dirty="0" smtClean="0">
                <a:solidFill>
                  <a:schemeClr val="tx2"/>
                </a:solidFill>
                <a:latin typeface="Arial"/>
                <a:cs typeface="Arial"/>
              </a:rPr>
              <a:t> YECHISH</a:t>
            </a:r>
            <a:endParaRPr lang="ru-RU" sz="4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947"/>
            <a:endParaRPr lang="en-US" sz="8036" dirty="0" smtClean="0">
              <a:latin typeface="Arial"/>
              <a:cs typeface="Arial"/>
            </a:endParaRPr>
          </a:p>
          <a:p>
            <a:pPr marL="66732"/>
            <a:endParaRPr lang="en-US" sz="3298" dirty="0" smtClean="0">
              <a:latin typeface="Arial" pitchFamily="34" charset="0"/>
              <a:cs typeface="Arial" pitchFamily="34" charset="0"/>
            </a:endParaRPr>
          </a:p>
          <a:p>
            <a:pPr marL="66732"/>
            <a:r>
              <a:rPr sz="2800" dirty="0" err="1" smtClean="0">
                <a:latin typeface="Arial" pitchFamily="34" charset="0"/>
                <a:cs typeface="Arial" pitchFamily="34" charset="0"/>
              </a:rPr>
              <a:t>O‘qituvchi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2800" spc="10" dirty="0" err="1" smtClean="0">
                <a:latin typeface="Arial" pitchFamily="34" charset="0"/>
                <a:cs typeface="Arial" pitchFamily="34" charset="0"/>
              </a:rPr>
              <a:t>Sharipova</a:t>
            </a:r>
            <a:r>
              <a:rPr lang="en-US" sz="2800" spc="1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spc="10" dirty="0" err="1">
                <a:latin typeface="Arial" pitchFamily="34" charset="0"/>
                <a:cs typeface="Arial" pitchFamily="34" charset="0"/>
              </a:rPr>
              <a:t>Durdona</a:t>
            </a:r>
            <a:r>
              <a:rPr lang="en-US" sz="2800" spc="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spc="10" dirty="0" err="1">
                <a:latin typeface="Arial" pitchFamily="34" charset="0"/>
                <a:cs typeface="Arial" pitchFamily="34" charset="0"/>
              </a:rPr>
              <a:t>Mirazamovna</a:t>
            </a:r>
            <a:r>
              <a:rPr lang="en-US" sz="2800" spc="10" dirty="0">
                <a:latin typeface="Arial" pitchFamily="34" charset="0"/>
                <a:cs typeface="Arial" pitchFamily="34" charset="0"/>
              </a:rPr>
              <a:t> </a:t>
            </a:r>
            <a:endParaRPr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18940" y="2427771"/>
            <a:ext cx="709187" cy="157365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36"/>
          </a:p>
        </p:txBody>
      </p:sp>
      <p:grpSp>
        <p:nvGrpSpPr>
          <p:cNvPr id="7" name="object 7"/>
          <p:cNvGrpSpPr/>
          <p:nvPr/>
        </p:nvGrpSpPr>
        <p:grpSpPr>
          <a:xfrm>
            <a:off x="923468" y="680798"/>
            <a:ext cx="10079069" cy="813865"/>
            <a:chOff x="439458" y="322808"/>
            <a:chExt cx="4891392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036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20"/>
              <a:ext cx="744405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121" b="1" dirty="0">
                  <a:latin typeface="Arial" panose="020B0604020202020204" pitchFamily="34" charset="0"/>
                  <a:cs typeface="Arial" panose="020B0604020202020204" pitchFamily="34" charset="0"/>
                </a:rPr>
                <a:t>6-sinf</a:t>
              </a:r>
              <a:endParaRPr sz="8036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8532713" y="4174282"/>
            <a:ext cx="2970987" cy="25671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036"/>
          </a:p>
        </p:txBody>
      </p:sp>
      <p:sp>
        <p:nvSpPr>
          <p:cNvPr id="12" name="object 5"/>
          <p:cNvSpPr/>
          <p:nvPr/>
        </p:nvSpPr>
        <p:spPr>
          <a:xfrm>
            <a:off x="418939" y="4676044"/>
            <a:ext cx="709187" cy="15635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8036"/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 txBox="1">
            <a:spLocks noGrp="1"/>
          </p:cNvSpPr>
          <p:nvPr>
            <p:ph type="title"/>
          </p:nvPr>
        </p:nvSpPr>
        <p:spPr>
          <a:xfrm>
            <a:off x="4932313" y="288082"/>
            <a:ext cx="53835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8418" y="1300147"/>
            <a:ext cx="11416834" cy="5386290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nechta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bolalarga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36 ta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yong‘oqni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berish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kerak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Buning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nechta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bola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bo‘lishi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mumkin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3600" dirty="0">
              <a:latin typeface="Arial" pitchFamily="34" charset="0"/>
              <a:cs typeface="Arial" pitchFamily="34" charset="0"/>
            </a:endParaRPr>
          </a:p>
          <a:p>
            <a:r>
              <a:rPr lang="en-US" sz="36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36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sonining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bo‘luvchilari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    1, 2, 3, 4, 6, 9, 12, 18, 36</a:t>
            </a:r>
          </a:p>
          <a:p>
            <a:endParaRPr lang="en-US" sz="4000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445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 txBox="1">
            <a:spLocks noGrp="1"/>
          </p:cNvSpPr>
          <p:nvPr>
            <p:ph type="title"/>
          </p:nvPr>
        </p:nvSpPr>
        <p:spPr>
          <a:xfrm>
            <a:off x="2988097" y="288082"/>
            <a:ext cx="53835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8418" y="1300147"/>
            <a:ext cx="11416834" cy="5463234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4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731 ta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gazetadan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iborat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to‘plamni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3 ta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qismga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ajratish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mumkinmi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? </a:t>
            </a:r>
          </a:p>
          <a:p>
            <a:endParaRPr lang="en-US" sz="3600" dirty="0">
              <a:latin typeface="Arial" pitchFamily="34" charset="0"/>
              <a:cs typeface="Arial" pitchFamily="34" charset="0"/>
            </a:endParaRPr>
          </a:p>
          <a:p>
            <a:r>
              <a:rPr lang="en-US" sz="36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4 + 7 + 3 + 1 = 15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15 : 3 = 5</a:t>
            </a:r>
          </a:p>
          <a:p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   4 731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3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bo‘linadi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mumkin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245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386287" y="288082"/>
            <a:ext cx="11494563" cy="738664"/>
          </a:xfrm>
        </p:spPr>
        <p:txBody>
          <a:bodyPr/>
          <a:lstStyle/>
          <a:p>
            <a:pPr algn="ctr"/>
            <a:r>
              <a:rPr lang="en-US" sz="4800" b="1" dirty="0" err="1"/>
              <a:t>Mustaqil</a:t>
            </a:r>
            <a:r>
              <a:rPr lang="en-US" sz="4800" b="1" dirty="0"/>
              <a:t> </a:t>
            </a:r>
            <a:r>
              <a:rPr lang="en-US" sz="4800" b="1" dirty="0" err="1" smtClean="0"/>
              <a:t>bajarish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uchun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topshiriqlar</a:t>
            </a:r>
            <a:r>
              <a:rPr lang="en-US" sz="4800" b="1" dirty="0"/>
              <a:t>:</a:t>
            </a:r>
            <a:endParaRPr lang="ru-RU" sz="48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19103" y="1296194"/>
            <a:ext cx="11093590" cy="6894195"/>
          </a:xfrm>
        </p:spPr>
        <p:txBody>
          <a:bodyPr/>
          <a:lstStyle/>
          <a:p>
            <a:pPr marL="514350" indent="-514350" algn="l">
              <a:buAutoNum type="arabicPeriod"/>
            </a:pP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 </a:t>
            </a:r>
            <a:r>
              <a:rPr lang="en-US" sz="3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sonining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; b) 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13 </a:t>
            </a:r>
            <a:r>
              <a:rPr lang="en-US" sz="3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sonining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barcha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bo‘luvchilarini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en-US" sz="3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l"/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 a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soniga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b)  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en-US" sz="3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soniga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karrali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5 </a:t>
            </a:r>
            <a:r>
              <a:rPr lang="en-US" sz="3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tadan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sonlarni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Quyidagi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sonlardan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qaysilari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a) 2 </a:t>
            </a:r>
            <a:r>
              <a:rPr lang="en-US" sz="3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  b) 5 </a:t>
            </a:r>
            <a:r>
              <a:rPr lang="en-US" sz="3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 </a:t>
            </a:r>
            <a:endParaRPr lang="en-US" sz="3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d) 10 </a:t>
            </a:r>
            <a:r>
              <a:rPr lang="en-US" sz="3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bo‘linishini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  6538,  6780, 7835, 9391, </a:t>
            </a:r>
          </a:p>
          <a:p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10 032, 10 060, 24 575</a:t>
            </a:r>
          </a:p>
          <a:p>
            <a:pPr marL="514350" indent="-514350">
              <a:buAutoNum type="arabicPeriod" startAt="4"/>
            </a:pP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nechta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bolalarga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24 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olmani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berish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Buning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nechta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bola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bo‘lishi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mumkin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 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731 ta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qalamni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9 ta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qismga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ajratish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mumkinmi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 </a:t>
            </a:r>
          </a:p>
          <a:p>
            <a:endParaRPr lang="en-US" sz="36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 algn="l"/>
            <a:endParaRPr lang="en-US" sz="4000" dirty="0">
              <a:latin typeface="Arial" pitchFamily="34" charset="0"/>
              <a:cs typeface="Arial" pitchFamily="34" charset="0"/>
            </a:endParaRPr>
          </a:p>
          <a:p>
            <a:pPr algn="l"/>
            <a:endParaRPr lang="ru-RU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4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 txBox="1">
            <a:spLocks noGrp="1"/>
          </p:cNvSpPr>
          <p:nvPr>
            <p:ph type="title"/>
          </p:nvPr>
        </p:nvSpPr>
        <p:spPr>
          <a:xfrm>
            <a:off x="3295061" y="257527"/>
            <a:ext cx="53835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8418" y="1300147"/>
            <a:ext cx="11416834" cy="1323639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Bo‘linish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belgilaridan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foydalanib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jadvalni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to‘ldiring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8694894"/>
              </p:ext>
            </p:extLst>
          </p:nvPr>
        </p:nvGraphicFramePr>
        <p:xfrm>
          <a:off x="1670715" y="2900358"/>
          <a:ext cx="8755953" cy="286835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945765"/>
                <a:gridCol w="972884"/>
                <a:gridCol w="972884"/>
                <a:gridCol w="972884"/>
                <a:gridCol w="972884"/>
                <a:gridCol w="972884"/>
                <a:gridCol w="972884"/>
                <a:gridCol w="972884"/>
              </a:tblGrid>
              <a:tr h="640080">
                <a:tc>
                  <a:txBody>
                    <a:bodyPr/>
                    <a:lstStyle/>
                    <a:p>
                      <a:pPr marL="0" indent="0" algn="ctr">
                        <a:tabLst/>
                      </a:pPr>
                      <a:endParaRPr lang="ru-RU" sz="3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4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3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4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3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400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3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400" dirty="0" smtClean="0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3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400" dirty="0" smtClean="0"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3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400" dirty="0" smtClean="0"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ru-RU" sz="3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400" dirty="0" smtClean="0"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  <a:endParaRPr lang="ru-RU" sz="3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7972">
                <a:tc>
                  <a:txBody>
                    <a:bodyPr/>
                    <a:lstStyle/>
                    <a:p>
                      <a:r>
                        <a:rPr lang="en-US" sz="2800" b="1" baseline="0" dirty="0" smtClean="0">
                          <a:latin typeface="Arial" pitchFamily="34" charset="0"/>
                          <a:cs typeface="Arial" pitchFamily="34" charset="0"/>
                        </a:rPr>
                        <a:t> 3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006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736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1089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736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40 050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736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1605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Стрелка углом вверх 5"/>
          <p:cNvSpPr/>
          <p:nvPr/>
        </p:nvSpPr>
        <p:spPr>
          <a:xfrm rot="2877599">
            <a:off x="9662150" y="4585319"/>
            <a:ext cx="409149" cy="482546"/>
          </a:xfrm>
          <a:prstGeom prst="bent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18" tIns="61059" rIns="122118" bIns="61059"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8" name="Стрелка углом вверх 7"/>
          <p:cNvSpPr/>
          <p:nvPr/>
        </p:nvSpPr>
        <p:spPr>
          <a:xfrm rot="2877599">
            <a:off x="8826772" y="4585318"/>
            <a:ext cx="409149" cy="482546"/>
          </a:xfrm>
          <a:prstGeom prst="bent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18" tIns="61059" rIns="122118" bIns="61059"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9" name="Стрелка углом вверх 8"/>
          <p:cNvSpPr/>
          <p:nvPr/>
        </p:nvSpPr>
        <p:spPr>
          <a:xfrm rot="2877599">
            <a:off x="5894293" y="5085636"/>
            <a:ext cx="409149" cy="480738"/>
          </a:xfrm>
          <a:prstGeom prst="bent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18" tIns="61059" rIns="122118" bIns="61059"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0" name="Стрелка углом вверх 9"/>
          <p:cNvSpPr/>
          <p:nvPr/>
        </p:nvSpPr>
        <p:spPr>
          <a:xfrm rot="2877599">
            <a:off x="6877557" y="3485174"/>
            <a:ext cx="409149" cy="482546"/>
          </a:xfrm>
          <a:prstGeom prst="bent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18" tIns="61059" rIns="122118" bIns="61059"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2" name="Стрелка углом вверх 11"/>
          <p:cNvSpPr/>
          <p:nvPr/>
        </p:nvSpPr>
        <p:spPr>
          <a:xfrm rot="2877599">
            <a:off x="5021160" y="3485173"/>
            <a:ext cx="409149" cy="482546"/>
          </a:xfrm>
          <a:prstGeom prst="bent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18" tIns="61059" rIns="122118" bIns="61059"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3" name="Стрелка углом вверх 12"/>
          <p:cNvSpPr/>
          <p:nvPr/>
        </p:nvSpPr>
        <p:spPr>
          <a:xfrm rot="2877599">
            <a:off x="4000145" y="3485173"/>
            <a:ext cx="409149" cy="482546"/>
          </a:xfrm>
          <a:prstGeom prst="bent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18" tIns="61059" rIns="122118" bIns="61059"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4" name="Стрелка углом вверх 13"/>
          <p:cNvSpPr/>
          <p:nvPr/>
        </p:nvSpPr>
        <p:spPr>
          <a:xfrm rot="2877599">
            <a:off x="4000143" y="4685331"/>
            <a:ext cx="409149" cy="482546"/>
          </a:xfrm>
          <a:prstGeom prst="bent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18" tIns="61059" rIns="122118" bIns="61059"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5" name="Стрелка углом вверх 14"/>
          <p:cNvSpPr/>
          <p:nvPr/>
        </p:nvSpPr>
        <p:spPr>
          <a:xfrm rot="2877599">
            <a:off x="4965423" y="3985239"/>
            <a:ext cx="409149" cy="482546"/>
          </a:xfrm>
          <a:prstGeom prst="bent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18" tIns="61059" rIns="122118" bIns="61059"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6" name="Стрелка углом вверх 15"/>
          <p:cNvSpPr/>
          <p:nvPr/>
        </p:nvSpPr>
        <p:spPr>
          <a:xfrm rot="2877599">
            <a:off x="7805753" y="3985239"/>
            <a:ext cx="409149" cy="482546"/>
          </a:xfrm>
          <a:prstGeom prst="bent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18" tIns="61059" rIns="122118" bIns="61059"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7" name="Стрелка углом вверх 16"/>
          <p:cNvSpPr/>
          <p:nvPr/>
        </p:nvSpPr>
        <p:spPr>
          <a:xfrm rot="2877599">
            <a:off x="4928341" y="5085384"/>
            <a:ext cx="409149" cy="482546"/>
          </a:xfrm>
          <a:prstGeom prst="bent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18" tIns="61059" rIns="122118" bIns="61059"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8" name="Стрелка углом вверх 17"/>
          <p:cNvSpPr/>
          <p:nvPr/>
        </p:nvSpPr>
        <p:spPr>
          <a:xfrm rot="2877599">
            <a:off x="9662150" y="5185399"/>
            <a:ext cx="409149" cy="482546"/>
          </a:xfrm>
          <a:prstGeom prst="bent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18" tIns="61059" rIns="122118" bIns="61059"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9" name="Стрелка углом вверх 18"/>
          <p:cNvSpPr/>
          <p:nvPr/>
        </p:nvSpPr>
        <p:spPr>
          <a:xfrm rot="2877599">
            <a:off x="4928341" y="4585318"/>
            <a:ext cx="409149" cy="482546"/>
          </a:xfrm>
          <a:prstGeom prst="bent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18" tIns="61059" rIns="122118" bIns="61059"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0" name="Стрелка углом вверх 19"/>
          <p:cNvSpPr/>
          <p:nvPr/>
        </p:nvSpPr>
        <p:spPr>
          <a:xfrm rot="2877599">
            <a:off x="5949359" y="4585319"/>
            <a:ext cx="409149" cy="482546"/>
          </a:xfrm>
          <a:prstGeom prst="bent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18" tIns="61059" rIns="122118" bIns="61059"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1" name="Стрелка углом вверх 20"/>
          <p:cNvSpPr/>
          <p:nvPr/>
        </p:nvSpPr>
        <p:spPr>
          <a:xfrm rot="2877599">
            <a:off x="7805755" y="4585319"/>
            <a:ext cx="409149" cy="482546"/>
          </a:xfrm>
          <a:prstGeom prst="bent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18" tIns="61059" rIns="122118" bIns="61059"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2" name="Стрелка углом вверх 21"/>
          <p:cNvSpPr/>
          <p:nvPr/>
        </p:nvSpPr>
        <p:spPr>
          <a:xfrm rot="2877599">
            <a:off x="6784738" y="4585318"/>
            <a:ext cx="409149" cy="482546"/>
          </a:xfrm>
          <a:prstGeom prst="bent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18" tIns="61059" rIns="122118" bIns="61059"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3" name="Стрелка углом вверх 22"/>
          <p:cNvSpPr/>
          <p:nvPr/>
        </p:nvSpPr>
        <p:spPr>
          <a:xfrm rot="2877599">
            <a:off x="7815609" y="3491448"/>
            <a:ext cx="409149" cy="482546"/>
          </a:xfrm>
          <a:prstGeom prst="bent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18" tIns="61059" rIns="122118" bIns="61059"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197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060105" y="288082"/>
            <a:ext cx="53835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85- masala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793" y="1224186"/>
            <a:ext cx="11509654" cy="4432182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Bo‘linish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belgilaridan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foydalanib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quyidagi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sonlardan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qaysilari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2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3ga, 5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9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bo‘linishini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aniqlang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.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        1) 7 236           2) 82 740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        3) 74 961         4) 47 199 </a:t>
            </a:r>
          </a:p>
        </p:txBody>
      </p:sp>
    </p:spTree>
    <p:extLst>
      <p:ext uri="{BB962C8B-B14F-4D97-AF65-F5344CB8AC3E}">
        <p14:creationId xmlns:p14="http://schemas.microsoft.com/office/powerpoint/2010/main" val="114252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060105" y="288082"/>
            <a:ext cx="53835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156" y="1368202"/>
            <a:ext cx="11509654" cy="4739959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               2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   3ga,    5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 9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bo‘linishi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1) 7 236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2) 82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740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3) 74 961  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4) 47 199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991041" y="4032498"/>
            <a:ext cx="1003915" cy="120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432726" y="3138016"/>
            <a:ext cx="85151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22365" y="2304305"/>
            <a:ext cx="85151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443653" y="2304306"/>
            <a:ext cx="85151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527350" y="3138016"/>
            <a:ext cx="85151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446193" y="2357996"/>
            <a:ext cx="85151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443652" y="4201088"/>
            <a:ext cx="85151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983881" y="5137192"/>
            <a:ext cx="8515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22365" y="3120584"/>
            <a:ext cx="85151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139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060105" y="288082"/>
            <a:ext cx="53835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87- masala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793" y="1224186"/>
            <a:ext cx="11509654" cy="3201076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202 + 2*2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yig‘indi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  3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;  9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bo‘linishi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yulduzcha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(*)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o‘rniga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raqam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qo‘yish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kerak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en-US" sz="36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3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bo‘linishi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68327" y="4509229"/>
            <a:ext cx="127917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20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2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53796" y="5142458"/>
            <a:ext cx="1021433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2</a:t>
            </a:r>
            <a:endParaRPr lang="ru-RU" dirty="0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V="1">
            <a:off x="868327" y="5798502"/>
            <a:ext cx="1000132" cy="2173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833818" y="5723894"/>
            <a:ext cx="142876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dirty="0">
                <a:latin typeface="Arial" pitchFamily="34" charset="0"/>
                <a:cs typeface="Arial" pitchFamily="34" charset="0"/>
              </a:rPr>
              <a:t>0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4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626864" y="4454053"/>
            <a:ext cx="101686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20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2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477241" y="5054190"/>
            <a:ext cx="1160895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2</a:t>
            </a:r>
            <a:endParaRPr lang="ru-RU" dirty="0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V="1">
            <a:off x="2483988" y="5723675"/>
            <a:ext cx="1357322" cy="2512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487989" y="5681596"/>
            <a:ext cx="142876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414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52019" y="4806943"/>
            <a:ext cx="5822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itchFamily="34" charset="0"/>
                <a:cs typeface="Arial" pitchFamily="34" charset="0"/>
              </a:rPr>
              <a:t>+ </a:t>
            </a:r>
            <a:endParaRPr lang="ru-RU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2268017" y="4791517"/>
            <a:ext cx="5822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itchFamily="34" charset="0"/>
                <a:cs typeface="Arial" pitchFamily="34" charset="0"/>
              </a:rPr>
              <a:t>+ </a:t>
            </a:r>
            <a:endParaRPr lang="ru-RU" dirty="0"/>
          </a:p>
        </p:txBody>
      </p:sp>
      <p:sp>
        <p:nvSpPr>
          <p:cNvPr id="52" name="TextBox 51"/>
          <p:cNvSpPr txBox="1"/>
          <p:nvPr/>
        </p:nvSpPr>
        <p:spPr>
          <a:xfrm>
            <a:off x="4444217" y="4462905"/>
            <a:ext cx="110830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20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2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4308733" y="5089585"/>
            <a:ext cx="1160895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2</a:t>
            </a:r>
            <a:endParaRPr lang="ru-RU" dirty="0"/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 flipV="1">
            <a:off x="4301341" y="5732527"/>
            <a:ext cx="1357322" cy="2512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4330034" y="5716265"/>
            <a:ext cx="142876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444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4085370" y="4800369"/>
            <a:ext cx="5822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itchFamily="34" charset="0"/>
                <a:cs typeface="Arial" pitchFamily="34" charset="0"/>
              </a:rPr>
              <a:t>+ </a:t>
            </a:r>
            <a:endParaRPr lang="ru-RU" dirty="0"/>
          </a:p>
        </p:txBody>
      </p:sp>
      <p:sp>
        <p:nvSpPr>
          <p:cNvPr id="57" name="TextBox 56"/>
          <p:cNvSpPr txBox="1"/>
          <p:nvPr/>
        </p:nvSpPr>
        <p:spPr>
          <a:xfrm>
            <a:off x="6210024" y="4390897"/>
            <a:ext cx="121444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20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2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6074540" y="5017577"/>
            <a:ext cx="1160895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2</a:t>
            </a:r>
            <a:endParaRPr lang="ru-RU" dirty="0"/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 flipV="1">
            <a:off x="6067148" y="5660519"/>
            <a:ext cx="1357322" cy="2512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6095841" y="5644257"/>
            <a:ext cx="142876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474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5851177" y="4728361"/>
            <a:ext cx="5822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itchFamily="34" charset="0"/>
                <a:cs typeface="Arial" pitchFamily="34" charset="0"/>
              </a:rPr>
              <a:t>+ </a:t>
            </a:r>
            <a:endParaRPr lang="ru-RU" dirty="0"/>
          </a:p>
        </p:txBody>
      </p:sp>
      <p:sp>
        <p:nvSpPr>
          <p:cNvPr id="69" name="Прямоугольник 68"/>
          <p:cNvSpPr/>
          <p:nvPr/>
        </p:nvSpPr>
        <p:spPr>
          <a:xfrm>
            <a:off x="267278" y="6331794"/>
            <a:ext cx="32111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1, 4, 7 </a:t>
            </a:r>
            <a:endParaRPr lang="en-US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692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0" grpId="0"/>
      <p:bldP spid="21" grpId="0"/>
      <p:bldP spid="22" grpId="0"/>
      <p:bldP spid="24" grpId="0"/>
      <p:bldP spid="47" grpId="0"/>
      <p:bldP spid="50" grpId="0"/>
      <p:bldP spid="52" grpId="0"/>
      <p:bldP spid="53" grpId="0"/>
      <p:bldP spid="55" grpId="0"/>
      <p:bldP spid="56" grpId="0"/>
      <p:bldP spid="57" grpId="0"/>
      <p:bldP spid="58" grpId="0"/>
      <p:bldP spid="60" grpId="0"/>
      <p:bldP spid="61" grpId="0"/>
      <p:bldP spid="6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060105" y="288082"/>
            <a:ext cx="53835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87- masala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793" y="1224186"/>
            <a:ext cx="11509654" cy="3201076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202 + 2*2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yig‘indi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  3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;  9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bo‘linishi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yulduzcha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(*)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o‘rniga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raqam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qo‘yish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kerak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en-US" sz="36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9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bo‘linishi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68327" y="4509229"/>
            <a:ext cx="127917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20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2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53796" y="5142458"/>
            <a:ext cx="1021433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2</a:t>
            </a:r>
            <a:endParaRPr lang="ru-RU" dirty="0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V="1">
            <a:off x="868327" y="5798502"/>
            <a:ext cx="1000132" cy="2173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833818" y="5723894"/>
            <a:ext cx="142876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dirty="0">
                <a:latin typeface="Arial" pitchFamily="34" charset="0"/>
                <a:cs typeface="Arial" pitchFamily="34" charset="0"/>
              </a:rPr>
              <a:t>0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4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770880" y="4454053"/>
            <a:ext cx="101686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20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2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621257" y="5054190"/>
            <a:ext cx="1160895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2</a:t>
            </a:r>
            <a:endParaRPr lang="ru-RU" dirty="0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V="1">
            <a:off x="2628004" y="5723675"/>
            <a:ext cx="1357322" cy="2512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632005" y="5681596"/>
            <a:ext cx="142876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414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52019" y="4806943"/>
            <a:ext cx="5822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itchFamily="34" charset="0"/>
                <a:cs typeface="Arial" pitchFamily="34" charset="0"/>
              </a:rPr>
              <a:t>+ </a:t>
            </a:r>
            <a:endParaRPr lang="ru-RU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2412033" y="4791517"/>
            <a:ext cx="5822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itchFamily="34" charset="0"/>
                <a:cs typeface="Arial" pitchFamily="34" charset="0"/>
              </a:rPr>
              <a:t>+ </a:t>
            </a:r>
            <a:endParaRPr lang="ru-RU" dirty="0"/>
          </a:p>
        </p:txBody>
      </p:sp>
      <p:sp>
        <p:nvSpPr>
          <p:cNvPr id="52" name="TextBox 51"/>
          <p:cNvSpPr txBox="1"/>
          <p:nvPr/>
        </p:nvSpPr>
        <p:spPr>
          <a:xfrm>
            <a:off x="4444217" y="4462905"/>
            <a:ext cx="110830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20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2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4308733" y="5089585"/>
            <a:ext cx="1160895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2</a:t>
            </a:r>
            <a:endParaRPr lang="ru-RU" dirty="0"/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 flipV="1">
            <a:off x="4301341" y="5732527"/>
            <a:ext cx="1357322" cy="2512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4330034" y="5716265"/>
            <a:ext cx="142876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444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4085370" y="4800369"/>
            <a:ext cx="5822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itchFamily="34" charset="0"/>
                <a:cs typeface="Arial" pitchFamily="34" charset="0"/>
              </a:rPr>
              <a:t>+ </a:t>
            </a:r>
            <a:endParaRPr lang="ru-RU" dirty="0"/>
          </a:p>
        </p:txBody>
      </p:sp>
      <p:sp>
        <p:nvSpPr>
          <p:cNvPr id="57" name="TextBox 56"/>
          <p:cNvSpPr txBox="1"/>
          <p:nvPr/>
        </p:nvSpPr>
        <p:spPr>
          <a:xfrm>
            <a:off x="6100401" y="4390897"/>
            <a:ext cx="121444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20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2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964917" y="5017577"/>
            <a:ext cx="1160895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2</a:t>
            </a:r>
            <a:endParaRPr lang="ru-RU" dirty="0"/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 flipV="1">
            <a:off x="5957525" y="5660519"/>
            <a:ext cx="1357322" cy="2512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5986218" y="5644257"/>
            <a:ext cx="142876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474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5741554" y="4728361"/>
            <a:ext cx="5822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itchFamily="34" charset="0"/>
                <a:cs typeface="Arial" pitchFamily="34" charset="0"/>
              </a:rPr>
              <a:t>+ </a:t>
            </a:r>
            <a:endParaRPr lang="ru-RU" dirty="0"/>
          </a:p>
        </p:txBody>
      </p:sp>
      <p:sp>
        <p:nvSpPr>
          <p:cNvPr id="69" name="Прямоугольник 68"/>
          <p:cNvSpPr/>
          <p:nvPr/>
        </p:nvSpPr>
        <p:spPr>
          <a:xfrm>
            <a:off x="267278" y="6331794"/>
            <a:ext cx="21852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500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0" grpId="0"/>
      <p:bldP spid="21" grpId="0"/>
      <p:bldP spid="22" grpId="0"/>
      <p:bldP spid="24" grpId="0"/>
      <p:bldP spid="47" grpId="0"/>
      <p:bldP spid="50" grpId="0"/>
      <p:bldP spid="52" grpId="0"/>
      <p:bldP spid="53" grpId="0"/>
      <p:bldP spid="55" grpId="0"/>
      <p:bldP spid="56" grpId="0"/>
      <p:bldP spid="57" grpId="0"/>
      <p:bldP spid="58" grpId="0"/>
      <p:bldP spid="60" grpId="0"/>
      <p:bldP spid="6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 txBox="1">
            <a:spLocks noGrp="1"/>
          </p:cNvSpPr>
          <p:nvPr>
            <p:ph type="title"/>
          </p:nvPr>
        </p:nvSpPr>
        <p:spPr>
          <a:xfrm>
            <a:off x="3295061" y="288082"/>
            <a:ext cx="53835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8418" y="1300147"/>
            <a:ext cx="11416834" cy="3724296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  a) 30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sonining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; b)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23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sonining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barcha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bo‘luvchilarini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r>
              <a:rPr lang="en-US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30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sonining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bo‘luvchilari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 1, 2, 3, 5, 6, 10, 15, 30.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23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sonining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bo‘luvchilari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 1, 23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189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 txBox="1">
            <a:spLocks noGrp="1"/>
          </p:cNvSpPr>
          <p:nvPr>
            <p:ph type="title"/>
          </p:nvPr>
        </p:nvSpPr>
        <p:spPr>
          <a:xfrm>
            <a:off x="4716289" y="288082"/>
            <a:ext cx="53835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8418" y="1300147"/>
            <a:ext cx="11416834" cy="3724296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  a) 7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soniga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; b)  13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soniga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karrali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5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tadan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sonlarni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r>
              <a:rPr lang="en-US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7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soniga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karrali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:  7, 14, 21, 28, 35.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13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soniga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karrali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 13, 26, 39, 52, 65.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068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 txBox="1">
            <a:spLocks noGrp="1"/>
          </p:cNvSpPr>
          <p:nvPr>
            <p:ph type="title"/>
          </p:nvPr>
        </p:nvSpPr>
        <p:spPr>
          <a:xfrm>
            <a:off x="4932313" y="216074"/>
            <a:ext cx="53835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8418" y="1300147"/>
            <a:ext cx="11416834" cy="4832292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Quyidagi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sonlardan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qaysilari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a) 2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;  b) 5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; </a:t>
            </a:r>
          </a:p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d) 10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bo‘linishini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aniqlang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   4866, 3035, 7160, 12 382, 50 047, 305 085,   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50 300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r>
              <a:rPr lang="en-US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bo‘linadi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 4866, 7160, 12 382, 50 300 .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5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bo‘linadi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 3035, 7160, 305 085, 50 300.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10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bo‘linadi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7160, 50 300.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596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1316</TotalTime>
  <Words>624</Words>
  <Application>Microsoft Office PowerPoint</Application>
  <PresentationFormat>Произвольный</PresentationFormat>
  <Paragraphs>131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MATEMATIKA</vt:lpstr>
      <vt:lpstr>MASALA</vt:lpstr>
      <vt:lpstr>85- masala</vt:lpstr>
      <vt:lpstr>YECHISH</vt:lpstr>
      <vt:lpstr>87- masala</vt:lpstr>
      <vt:lpstr>87- masala</vt:lpstr>
      <vt:lpstr>MASALA</vt:lpstr>
      <vt:lpstr>MASALA</vt:lpstr>
      <vt:lpstr>MASALA</vt:lpstr>
      <vt:lpstr>MASALA</vt:lpstr>
      <vt:lpstr>MASALA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124</cp:revision>
  <dcterms:created xsi:type="dcterms:W3CDTF">2020-04-09T07:32:19Z</dcterms:created>
  <dcterms:modified xsi:type="dcterms:W3CDTF">2020-09-09T06:24:26Z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