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4" r:id="rId2"/>
    <p:sldId id="287" r:id="rId3"/>
    <p:sldId id="280" r:id="rId4"/>
    <p:sldId id="281" r:id="rId5"/>
    <p:sldId id="289" r:id="rId6"/>
    <p:sldId id="296" r:id="rId7"/>
    <p:sldId id="290" r:id="rId8"/>
    <p:sldId id="292" r:id="rId9"/>
    <p:sldId id="297" r:id="rId10"/>
    <p:sldId id="298" r:id="rId11"/>
    <p:sldId id="285" r:id="rId12"/>
  </p:sldIdLst>
  <p:sldSz cx="1188085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3" autoAdjust="0"/>
    <p:restoredTop sz="94660"/>
  </p:normalViewPr>
  <p:slideViewPr>
    <p:cSldViewPr>
      <p:cViewPr>
        <p:scale>
          <a:sx n="39" d="100"/>
          <a:sy n="39" d="100"/>
        </p:scale>
        <p:origin x="1780" y="576"/>
      </p:cViewPr>
      <p:guideLst>
        <p:guide orient="horz" pos="2880"/>
        <p:guide pos="2160"/>
        <p:guide orient="horz" pos="6391"/>
        <p:guide pos="445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D9A4-C2EF-4B1B-8DB5-85EC06DD3650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81200" y="406400"/>
            <a:ext cx="18034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081-F56F-466E-9CDC-774CD6595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28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310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91064" y="2232277"/>
            <a:ext cx="10098723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82128" y="4032504"/>
            <a:ext cx="831659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80561" y="2978581"/>
            <a:ext cx="3319728" cy="861774"/>
          </a:xfrm>
        </p:spPr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41098" y="2180055"/>
            <a:ext cx="8198654" cy="723275"/>
          </a:xfrm>
        </p:spPr>
        <p:txBody>
          <a:bodyPr lIns="0" tIns="0" rIns="0" bIns="0"/>
          <a:lstStyle>
            <a:lvl1pPr>
              <a:defRPr sz="47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7730" y="1189853"/>
            <a:ext cx="11644018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37746" y="157913"/>
            <a:ext cx="11644018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80561" y="2978581"/>
            <a:ext cx="3319728" cy="861774"/>
          </a:xfrm>
        </p:spPr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1252" y="1599501"/>
            <a:ext cx="3759216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18639" y="1656207"/>
            <a:ext cx="516817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258835" y="2344140"/>
            <a:ext cx="5402646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80561" y="2978581"/>
            <a:ext cx="3319728" cy="861774"/>
          </a:xfrm>
        </p:spPr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647" y="238364"/>
            <a:ext cx="9715070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42402" y="1678545"/>
            <a:ext cx="4698711" cy="20005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39126" y="1678545"/>
            <a:ext cx="4700774" cy="20005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7730" y="1189853"/>
            <a:ext cx="11644018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80561" y="2978580"/>
            <a:ext cx="3319728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41098" y="2180055"/>
            <a:ext cx="819865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39489" y="6696836"/>
            <a:ext cx="380187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94042" y="6696836"/>
            <a:ext cx="2732596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54212" y="6696836"/>
            <a:ext cx="2732596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8152">
        <a:defRPr>
          <a:latin typeface="+mn-lt"/>
          <a:ea typeface="+mn-ea"/>
          <a:cs typeface="+mn-cs"/>
        </a:defRPr>
      </a:lvl2pPr>
      <a:lvl3pPr marL="1936305">
        <a:defRPr>
          <a:latin typeface="+mn-lt"/>
          <a:ea typeface="+mn-ea"/>
          <a:cs typeface="+mn-cs"/>
        </a:defRPr>
      </a:lvl3pPr>
      <a:lvl4pPr marL="2904457">
        <a:defRPr>
          <a:latin typeface="+mn-lt"/>
          <a:ea typeface="+mn-ea"/>
          <a:cs typeface="+mn-cs"/>
        </a:defRPr>
      </a:lvl4pPr>
      <a:lvl5pPr marL="3872609">
        <a:defRPr>
          <a:latin typeface="+mn-lt"/>
          <a:ea typeface="+mn-ea"/>
          <a:cs typeface="+mn-cs"/>
        </a:defRPr>
      </a:lvl5pPr>
      <a:lvl6pPr marL="4840763">
        <a:defRPr>
          <a:latin typeface="+mn-lt"/>
          <a:ea typeface="+mn-ea"/>
          <a:cs typeface="+mn-cs"/>
        </a:defRPr>
      </a:lvl6pPr>
      <a:lvl7pPr marL="5808915">
        <a:defRPr>
          <a:latin typeface="+mn-lt"/>
          <a:ea typeface="+mn-ea"/>
          <a:cs typeface="+mn-cs"/>
        </a:defRPr>
      </a:lvl7pPr>
      <a:lvl8pPr marL="6777067">
        <a:defRPr>
          <a:latin typeface="+mn-lt"/>
          <a:ea typeface="+mn-ea"/>
          <a:cs typeface="+mn-cs"/>
        </a:defRPr>
      </a:lvl8pPr>
      <a:lvl9pPr marL="774522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8152">
        <a:defRPr>
          <a:latin typeface="+mn-lt"/>
          <a:ea typeface="+mn-ea"/>
          <a:cs typeface="+mn-cs"/>
        </a:defRPr>
      </a:lvl2pPr>
      <a:lvl3pPr marL="1936305">
        <a:defRPr>
          <a:latin typeface="+mn-lt"/>
          <a:ea typeface="+mn-ea"/>
          <a:cs typeface="+mn-cs"/>
        </a:defRPr>
      </a:lvl3pPr>
      <a:lvl4pPr marL="2904457">
        <a:defRPr>
          <a:latin typeface="+mn-lt"/>
          <a:ea typeface="+mn-ea"/>
          <a:cs typeface="+mn-cs"/>
        </a:defRPr>
      </a:lvl4pPr>
      <a:lvl5pPr marL="3872609">
        <a:defRPr>
          <a:latin typeface="+mn-lt"/>
          <a:ea typeface="+mn-ea"/>
          <a:cs typeface="+mn-cs"/>
        </a:defRPr>
      </a:lvl5pPr>
      <a:lvl6pPr marL="4840763">
        <a:defRPr>
          <a:latin typeface="+mn-lt"/>
          <a:ea typeface="+mn-ea"/>
          <a:cs typeface="+mn-cs"/>
        </a:defRPr>
      </a:lvl6pPr>
      <a:lvl7pPr marL="5808915">
        <a:defRPr>
          <a:latin typeface="+mn-lt"/>
          <a:ea typeface="+mn-ea"/>
          <a:cs typeface="+mn-cs"/>
        </a:defRPr>
      </a:lvl7pPr>
      <a:lvl8pPr marL="6777067">
        <a:defRPr>
          <a:latin typeface="+mn-lt"/>
          <a:ea typeface="+mn-ea"/>
          <a:cs typeface="+mn-cs"/>
        </a:defRPr>
      </a:lvl8pPr>
      <a:lvl9pPr marL="774522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67" y="37656"/>
            <a:ext cx="11869073" cy="210401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36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1201" y="509829"/>
            <a:ext cx="6622761" cy="1108503"/>
          </a:xfrm>
          <a:prstGeom prst="rect">
            <a:avLst/>
          </a:prstGeom>
        </p:spPr>
        <p:txBody>
          <a:bodyPr vert="horz" wrap="square" lIns="0" tIns="30093" rIns="0" bIns="0" rtlCol="0">
            <a:spAutoFit/>
          </a:bodyPr>
          <a:lstStyle/>
          <a:p>
            <a:pPr marL="26171">
              <a:spcBef>
                <a:spcPts val="235"/>
              </a:spcBef>
            </a:pPr>
            <a:r>
              <a:rPr lang="en-US" sz="7006" spc="10" dirty="0"/>
              <a:t>MATEMATIKA</a:t>
            </a:r>
            <a:endParaRPr lang="en-US" sz="7006" dirty="0"/>
          </a:p>
        </p:txBody>
      </p:sp>
      <p:sp>
        <p:nvSpPr>
          <p:cNvPr id="4" name="object 4"/>
          <p:cNvSpPr txBox="1"/>
          <p:nvPr/>
        </p:nvSpPr>
        <p:spPr>
          <a:xfrm>
            <a:off x="1195578" y="2433489"/>
            <a:ext cx="10524146" cy="3783685"/>
          </a:xfrm>
          <a:prstGeom prst="rect">
            <a:avLst/>
          </a:prstGeom>
        </p:spPr>
        <p:txBody>
          <a:bodyPr vert="horz" wrap="square" lIns="0" tIns="28786" rIns="0" bIns="0" rtlCol="0">
            <a:spAutoFit/>
          </a:bodyPr>
          <a:lstStyle/>
          <a:p>
            <a:pPr marL="37947">
              <a:spcBef>
                <a:spcPts val="227"/>
              </a:spcBef>
            </a:pPr>
            <a:r>
              <a:rPr sz="4800" b="1" dirty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lang="en-US" sz="4800" b="1" dirty="0">
                <a:solidFill>
                  <a:schemeClr val="tx2"/>
                </a:solidFill>
                <a:latin typeface="Arial"/>
                <a:cs typeface="Arial"/>
              </a:rPr>
              <a:t>AVZU</a:t>
            </a:r>
            <a:r>
              <a:rPr sz="4800" b="1" dirty="0">
                <a:solidFill>
                  <a:schemeClr val="tx2"/>
                </a:solidFill>
                <a:latin typeface="Arial"/>
                <a:cs typeface="Arial"/>
              </a:rPr>
              <a:t>:</a:t>
            </a:r>
            <a:r>
              <a:rPr lang="en-US" sz="48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4800" b="1" dirty="0" smtClean="0">
                <a:solidFill>
                  <a:schemeClr val="tx2"/>
                </a:solidFill>
                <a:latin typeface="Arial"/>
                <a:cs typeface="Arial"/>
              </a:rPr>
              <a:t>MASALALAR </a:t>
            </a:r>
          </a:p>
          <a:p>
            <a:pPr marL="37947">
              <a:spcBef>
                <a:spcPts val="227"/>
              </a:spcBef>
            </a:pPr>
            <a:r>
              <a:rPr lang="en-US" sz="4800" b="1" dirty="0" smtClean="0">
                <a:solidFill>
                  <a:schemeClr val="tx2"/>
                </a:solidFill>
                <a:latin typeface="Arial"/>
                <a:cs typeface="Arial"/>
              </a:rPr>
              <a:t> YECHISH</a:t>
            </a:r>
            <a:endParaRPr lang="ru-RU" sz="4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947"/>
            <a:endParaRPr lang="en-US" sz="8036" dirty="0" smtClean="0">
              <a:latin typeface="Arial"/>
              <a:cs typeface="Arial"/>
            </a:endParaRPr>
          </a:p>
          <a:p>
            <a:pPr marL="66732"/>
            <a:endParaRPr lang="en-US" sz="3298" dirty="0" smtClean="0">
              <a:latin typeface="Arial" pitchFamily="34" charset="0"/>
              <a:cs typeface="Arial" pitchFamily="34" charset="0"/>
            </a:endParaRPr>
          </a:p>
          <a:p>
            <a:pPr marL="66732"/>
            <a:r>
              <a:rPr sz="2800" dirty="0" err="1" smtClean="0">
                <a:latin typeface="Arial" pitchFamily="34" charset="0"/>
                <a:cs typeface="Arial" pitchFamily="34" charset="0"/>
              </a:rPr>
              <a:t>O‘qituvchi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800" spc="10" dirty="0" err="1" smtClean="0">
                <a:latin typeface="Arial" pitchFamily="34" charset="0"/>
                <a:cs typeface="Arial" pitchFamily="34" charset="0"/>
              </a:rPr>
              <a:t>Sharipova</a:t>
            </a:r>
            <a:r>
              <a:rPr lang="en-US" sz="2800" spc="1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spc="10" dirty="0" err="1">
                <a:latin typeface="Arial" pitchFamily="34" charset="0"/>
                <a:cs typeface="Arial" pitchFamily="34" charset="0"/>
              </a:rPr>
              <a:t>Durdona</a:t>
            </a:r>
            <a:r>
              <a:rPr lang="en-US" sz="2800" spc="1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spc="10" dirty="0" err="1">
                <a:latin typeface="Arial" pitchFamily="34" charset="0"/>
                <a:cs typeface="Arial" pitchFamily="34" charset="0"/>
              </a:rPr>
              <a:t>Mirazamovna</a:t>
            </a:r>
            <a:r>
              <a:rPr lang="en-US" sz="2800" spc="10" dirty="0">
                <a:latin typeface="Arial" pitchFamily="34" charset="0"/>
                <a:cs typeface="Arial" pitchFamily="34" charset="0"/>
              </a:rPr>
              <a:t> </a:t>
            </a:r>
            <a:endParaRPr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8940" y="2427771"/>
            <a:ext cx="709187" cy="157365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36"/>
          </a:p>
        </p:txBody>
      </p:sp>
      <p:grpSp>
        <p:nvGrpSpPr>
          <p:cNvPr id="7" name="object 7"/>
          <p:cNvGrpSpPr/>
          <p:nvPr/>
        </p:nvGrpSpPr>
        <p:grpSpPr>
          <a:xfrm>
            <a:off x="923468" y="680798"/>
            <a:ext cx="10079069" cy="813865"/>
            <a:chOff x="439458" y="322808"/>
            <a:chExt cx="4891392" cy="394970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036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5" y="339820"/>
              <a:ext cx="744405" cy="29856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r>
                <a:rPr lang="en-US" sz="4121" b="1" dirty="0">
                  <a:latin typeface="Arial" panose="020B0604020202020204" pitchFamily="34" charset="0"/>
                  <a:cs typeface="Arial" panose="020B0604020202020204" pitchFamily="34" charset="0"/>
                </a:rPr>
                <a:t>6-sinf</a:t>
              </a:r>
              <a:endParaRPr sz="8036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8532713" y="4174282"/>
            <a:ext cx="2970987" cy="2567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036"/>
          </a:p>
        </p:txBody>
      </p:sp>
      <p:sp>
        <p:nvSpPr>
          <p:cNvPr id="12" name="object 5"/>
          <p:cNvSpPr/>
          <p:nvPr/>
        </p:nvSpPr>
        <p:spPr>
          <a:xfrm>
            <a:off x="418939" y="4676044"/>
            <a:ext cx="709187" cy="15635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8036"/>
          </a:p>
        </p:txBody>
      </p:sp>
    </p:spTree>
    <p:extLst>
      <p:ext uri="{BB962C8B-B14F-4D97-AF65-F5344CB8AC3E}">
        <p14:creationId xmlns:p14="http://schemas.microsoft.com/office/powerpoint/2010/main" val="4148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060105" y="288082"/>
            <a:ext cx="53835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84- masala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801" y="1156299"/>
            <a:ext cx="11509654" cy="3508853"/>
          </a:xfrm>
          <a:prstGeom prst="rect">
            <a:avLst/>
          </a:prstGeom>
          <a:noFill/>
        </p:spPr>
        <p:txBody>
          <a:bodyPr wrap="square" lIns="122118" tIns="61059" rIns="122118" bIns="61059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 4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bo‘linganda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qoldiqda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son      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chiqishi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mumkinmi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?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Qoldiqda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5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chiqishi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mumkinmi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?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Javobni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asoslang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80285" y="3384426"/>
            <a:ext cx="0" cy="129634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644281" y="4032600"/>
            <a:ext cx="122413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223191" y="3960490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33205" y="3952939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71563" y="3776886"/>
            <a:ext cx="1040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Arial" pitchFamily="34" charset="0"/>
                <a:cs typeface="Arial" pitchFamily="34" charset="0"/>
              </a:rPr>
              <a:t>12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02928" y="4680775"/>
            <a:ext cx="122413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599565" y="4700687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58557" y="4720598"/>
            <a:ext cx="5715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19554" y="5300088"/>
            <a:ext cx="5715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599565" y="6193058"/>
            <a:ext cx="122413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110015" y="3141656"/>
            <a:ext cx="24080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>
                <a:latin typeface="Arial" pitchFamily="34" charset="0"/>
                <a:cs typeface="Arial" pitchFamily="34" charset="0"/>
              </a:rPr>
              <a:t>124  4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067617" y="6070366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24380" y="3411494"/>
            <a:ext cx="4411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Arial" pitchFamily="34" charset="0"/>
                <a:cs typeface="Arial" pitchFamily="34" charset="0"/>
              </a:rPr>
              <a:t>-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48912" y="5054703"/>
            <a:ext cx="4411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Arial" pitchFamily="34" charset="0"/>
                <a:cs typeface="Arial" pitchFamily="34" charset="0"/>
              </a:rPr>
              <a:t>-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24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8" grpId="0"/>
      <p:bldP spid="19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86287" y="288082"/>
            <a:ext cx="11494563" cy="738664"/>
          </a:xfrm>
        </p:spPr>
        <p:txBody>
          <a:bodyPr/>
          <a:lstStyle/>
          <a:p>
            <a:r>
              <a:rPr lang="en-US" sz="4800" b="1" dirty="0" err="1"/>
              <a:t>Mustaqil</a:t>
            </a:r>
            <a:r>
              <a:rPr lang="en-US" sz="4800" b="1" dirty="0"/>
              <a:t>  </a:t>
            </a:r>
            <a:r>
              <a:rPr lang="en-US" sz="4800" b="1" dirty="0" err="1"/>
              <a:t>bajarish</a:t>
            </a:r>
            <a:r>
              <a:rPr lang="en-US" sz="4800" b="1" dirty="0"/>
              <a:t>  </a:t>
            </a:r>
            <a:r>
              <a:rPr lang="en-US" sz="4800" b="1" dirty="0" err="1"/>
              <a:t>uchun</a:t>
            </a:r>
            <a:r>
              <a:rPr lang="en-US" sz="4800" b="1" dirty="0"/>
              <a:t>  </a:t>
            </a:r>
            <a:r>
              <a:rPr lang="en-US" sz="4800" b="1" dirty="0" err="1"/>
              <a:t>topshiriqlar</a:t>
            </a:r>
            <a:r>
              <a:rPr lang="en-US" sz="4800" b="1" dirty="0"/>
              <a:t>:</a:t>
            </a:r>
            <a:endParaRPr lang="ru-RU" sz="4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594117" y="1796071"/>
            <a:ext cx="11093590" cy="1477328"/>
          </a:xfrm>
        </p:spPr>
        <p:txBody>
          <a:bodyPr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</a:rPr>
              <a:t>   </a:t>
            </a:r>
            <a:r>
              <a:rPr lang="en-US" sz="4800" b="1" dirty="0" err="1" smtClean="0">
                <a:solidFill>
                  <a:schemeClr val="tx1"/>
                </a:solidFill>
              </a:rPr>
              <a:t>Darslikning</a:t>
            </a:r>
            <a:r>
              <a:rPr lang="en-US" sz="4800" b="1" dirty="0" smtClean="0">
                <a:solidFill>
                  <a:schemeClr val="tx1"/>
                </a:solidFill>
              </a:rPr>
              <a:t>   </a:t>
            </a:r>
            <a:r>
              <a:rPr lang="en-US" sz="4800" b="1" dirty="0">
                <a:solidFill>
                  <a:schemeClr val="tx1"/>
                </a:solidFill>
              </a:rPr>
              <a:t>13- </a:t>
            </a:r>
            <a:r>
              <a:rPr lang="en-US" sz="4800" b="1" dirty="0" err="1">
                <a:solidFill>
                  <a:schemeClr val="tx1"/>
                </a:solidFill>
              </a:rPr>
              <a:t>betidagi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</a:rPr>
              <a:t>86-</a:t>
            </a:r>
            <a:r>
              <a:rPr lang="en-US" sz="4800" b="1" dirty="0">
                <a:solidFill>
                  <a:schemeClr val="tx1"/>
                </a:solidFill>
              </a:rPr>
              <a:t>, </a:t>
            </a:r>
            <a:r>
              <a:rPr lang="en-US" sz="4800" b="1" dirty="0" smtClean="0">
                <a:solidFill>
                  <a:schemeClr val="tx1"/>
                </a:solidFill>
              </a:rPr>
              <a:t>87-, 88-, 90- </a:t>
            </a:r>
            <a:r>
              <a:rPr lang="en-US" sz="4800" b="1" dirty="0" err="1">
                <a:solidFill>
                  <a:schemeClr val="tx1"/>
                </a:solidFill>
              </a:rPr>
              <a:t>masalalarni</a:t>
            </a:r>
            <a:r>
              <a:rPr lang="en-US" sz="4800" b="1" dirty="0">
                <a:solidFill>
                  <a:schemeClr val="tx1"/>
                </a:solidFill>
              </a:rPr>
              <a:t>  </a:t>
            </a:r>
            <a:r>
              <a:rPr lang="en-US" sz="4800" b="1" dirty="0" err="1">
                <a:solidFill>
                  <a:schemeClr val="tx1"/>
                </a:solidFill>
              </a:rPr>
              <a:t>yechish</a:t>
            </a:r>
            <a:r>
              <a:rPr lang="en-US" sz="4800" b="1" dirty="0">
                <a:solidFill>
                  <a:schemeClr val="tx1"/>
                </a:solidFill>
              </a:rPr>
              <a:t>.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53375" t="13983" r="4438" b="36994"/>
          <a:stretch/>
        </p:blipFill>
        <p:spPr>
          <a:xfrm>
            <a:off x="3746646" y="3744466"/>
            <a:ext cx="4788532" cy="312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 txBox="1">
            <a:spLocks noGrp="1"/>
          </p:cNvSpPr>
          <p:nvPr>
            <p:ph type="title"/>
          </p:nvPr>
        </p:nvSpPr>
        <p:spPr>
          <a:xfrm>
            <a:off x="3248651" y="239029"/>
            <a:ext cx="53835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833" y="1224186"/>
            <a:ext cx="957706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2 574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9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bo‘linadimi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2 + 5 + 7 + 4 = 18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18 : 9 =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2 574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9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2)  41 153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9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bo‘linadimi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 + 1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+ 3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9 =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 (5q)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41 153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9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bo‘linmaydi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69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 txBox="1">
            <a:spLocks noGrp="1"/>
          </p:cNvSpPr>
          <p:nvPr>
            <p:ph type="title"/>
          </p:nvPr>
        </p:nvSpPr>
        <p:spPr>
          <a:xfrm>
            <a:off x="3248651" y="239029"/>
            <a:ext cx="53835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833" y="1224186"/>
            <a:ext cx="957706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6 3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3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bo‘linadimi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6 +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+ 1 = 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: 3 =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6 3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3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2) 12 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3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bo‘linadimi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+ 4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+ 2 = 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 (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12 4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3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bo‘linmaydi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2796269" y="184952"/>
            <a:ext cx="53835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79- masala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793" y="1224186"/>
            <a:ext cx="11509654" cy="4001295"/>
          </a:xfrm>
          <a:prstGeom prst="rect">
            <a:avLst/>
          </a:prstGeom>
          <a:noFill/>
        </p:spPr>
        <p:txBody>
          <a:bodyPr wrap="square" lIns="122118" tIns="61059" rIns="122118" bIns="61059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Faqat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1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raqamidan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foydalanib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:  1) 3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;  2) 9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bo‘linadigan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eng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kichik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sonni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yozing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3600" dirty="0">
              <a:latin typeface="Arial" pitchFamily="34" charset="0"/>
              <a:cs typeface="Arial" pitchFamily="34" charset="0"/>
            </a:endParaRPr>
          </a:p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Yechish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1)  3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bo‘linadi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:  111,    1 + 1 + 1 = 3</a:t>
            </a:r>
          </a:p>
          <a:p>
            <a:endParaRPr lang="en-US" sz="3600" dirty="0"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 2)  9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bo‘linadi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:  111 111 111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1250" t="12983" r="13438" b="26989"/>
          <a:stretch/>
        </p:blipFill>
        <p:spPr>
          <a:xfrm>
            <a:off x="9036769" y="2664346"/>
            <a:ext cx="2368352" cy="3157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2796269" y="184952"/>
            <a:ext cx="53835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80- masala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793" y="1224186"/>
            <a:ext cx="11509654" cy="2216191"/>
          </a:xfrm>
          <a:prstGeom prst="rect">
            <a:avLst/>
          </a:prstGeom>
          <a:noFill/>
        </p:spPr>
        <p:txBody>
          <a:bodyPr wrap="square" lIns="122118" tIns="61059" rIns="122118" bIns="61059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618,  70,  710,  1 446,  403 , 868,  530,  124,  89,  961,  455,  2 016,  3 726,  15 470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sonlari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6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bo‘linadimi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endParaRPr lang="en-U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956605"/>
              </p:ext>
            </p:extLst>
          </p:nvPr>
        </p:nvGraphicFramePr>
        <p:xfrm>
          <a:off x="304503" y="3343275"/>
          <a:ext cx="11324554" cy="326180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55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4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5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50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50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550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550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70862">
                <a:tc>
                  <a:txBody>
                    <a:bodyPr/>
                    <a:lstStyle/>
                    <a:p>
                      <a:pPr marL="0" indent="0" algn="ctr">
                        <a:tabLst/>
                      </a:pPr>
                      <a:r>
                        <a:rPr lang="en-US" sz="3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Bo‘l</a:t>
                      </a:r>
                      <a:endParaRPr lang="ru-RU" sz="3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1698625">
                        <a:tabLst/>
                      </a:pPr>
                      <a:r>
                        <a:rPr lang="en-US" sz="3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618</a:t>
                      </a:r>
                      <a:endParaRPr lang="ru-RU" sz="3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ru-RU" sz="3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710</a:t>
                      </a:r>
                      <a:endParaRPr lang="ru-RU" sz="3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1 446</a:t>
                      </a:r>
                      <a:endParaRPr lang="ru-RU" sz="3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403</a:t>
                      </a:r>
                      <a:endParaRPr lang="ru-RU" sz="3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868</a:t>
                      </a:r>
                      <a:endParaRPr lang="ru-RU" sz="3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530</a:t>
                      </a:r>
                      <a:endParaRPr lang="ru-RU" sz="3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124</a:t>
                      </a:r>
                      <a:endParaRPr lang="ru-RU" sz="3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  <a:endParaRPr lang="ru-RU" sz="3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63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en-US" sz="2800" b="1" dirty="0" err="1" smtClean="0">
                          <a:latin typeface="Arial" pitchFamily="34" charset="0"/>
                          <a:cs typeface="Arial" pitchFamily="34" charset="0"/>
                        </a:rPr>
                        <a:t>ga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772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en-US" sz="2800" b="1" dirty="0" err="1" smtClean="0">
                          <a:latin typeface="Arial" pitchFamily="34" charset="0"/>
                          <a:cs typeface="Arial" pitchFamily="34" charset="0"/>
                        </a:rPr>
                        <a:t>ga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3539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6 </a:t>
                      </a:r>
                      <a:r>
                        <a:rPr lang="en-US" sz="2800" b="1" dirty="0" err="1" smtClean="0">
                          <a:latin typeface="Arial" pitchFamily="34" charset="0"/>
                          <a:cs typeface="Arial" pitchFamily="34" charset="0"/>
                        </a:rPr>
                        <a:t>ga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19945" y="3949695"/>
            <a:ext cx="742558" cy="938918"/>
          </a:xfrm>
          <a:prstGeom prst="rect">
            <a:avLst/>
          </a:prstGeom>
          <a:noFill/>
        </p:spPr>
        <p:txBody>
          <a:bodyPr wrap="square" lIns="122118" tIns="61059" rIns="122118" bIns="61059" rtlCol="0">
            <a:spAutoFit/>
          </a:bodyPr>
          <a:lstStyle/>
          <a:p>
            <a:r>
              <a:rPr lang="en-US" sz="53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53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2322" y="4623617"/>
            <a:ext cx="742558" cy="938918"/>
          </a:xfrm>
          <a:prstGeom prst="rect">
            <a:avLst/>
          </a:prstGeom>
          <a:noFill/>
        </p:spPr>
        <p:txBody>
          <a:bodyPr wrap="square" lIns="122118" tIns="61059" rIns="122118" bIns="61059" rtlCol="0">
            <a:spAutoFit/>
          </a:bodyPr>
          <a:lstStyle/>
          <a:p>
            <a:r>
              <a:rPr lang="en-US" sz="53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53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49932" y="3894716"/>
            <a:ext cx="742558" cy="938918"/>
          </a:xfrm>
          <a:prstGeom prst="rect">
            <a:avLst/>
          </a:prstGeom>
          <a:noFill/>
        </p:spPr>
        <p:txBody>
          <a:bodyPr wrap="square" lIns="122118" tIns="61059" rIns="122118" bIns="61059" rtlCol="0">
            <a:spAutoFit/>
          </a:bodyPr>
          <a:lstStyle/>
          <a:p>
            <a:r>
              <a:rPr lang="en-US" sz="53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53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2156" y="3908419"/>
            <a:ext cx="742558" cy="938918"/>
          </a:xfrm>
          <a:prstGeom prst="rect">
            <a:avLst/>
          </a:prstGeom>
          <a:noFill/>
        </p:spPr>
        <p:txBody>
          <a:bodyPr wrap="square" lIns="122118" tIns="61059" rIns="122118" bIns="61059" rtlCol="0">
            <a:spAutoFit/>
          </a:bodyPr>
          <a:lstStyle/>
          <a:p>
            <a:r>
              <a:rPr lang="en-US" sz="53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53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13721" y="3908419"/>
            <a:ext cx="742558" cy="938918"/>
          </a:xfrm>
          <a:prstGeom prst="rect">
            <a:avLst/>
          </a:prstGeom>
          <a:noFill/>
        </p:spPr>
        <p:txBody>
          <a:bodyPr wrap="square" lIns="122118" tIns="61059" rIns="122118" bIns="61059" rtlCol="0">
            <a:spAutoFit/>
          </a:bodyPr>
          <a:lstStyle/>
          <a:p>
            <a:r>
              <a:rPr lang="en-US" sz="53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53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4995" y="3947770"/>
            <a:ext cx="742558" cy="938918"/>
          </a:xfrm>
          <a:prstGeom prst="rect">
            <a:avLst/>
          </a:prstGeom>
          <a:noFill/>
        </p:spPr>
        <p:txBody>
          <a:bodyPr wrap="square" lIns="122118" tIns="61059" rIns="122118" bIns="61059" rtlCol="0">
            <a:spAutoFit/>
          </a:bodyPr>
          <a:lstStyle/>
          <a:p>
            <a:r>
              <a:rPr lang="en-US" sz="53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53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1048" y="3935040"/>
            <a:ext cx="742558" cy="938918"/>
          </a:xfrm>
          <a:prstGeom prst="rect">
            <a:avLst/>
          </a:prstGeom>
          <a:noFill/>
        </p:spPr>
        <p:txBody>
          <a:bodyPr wrap="square" lIns="122118" tIns="61059" rIns="122118" bIns="61059" rtlCol="0">
            <a:spAutoFit/>
          </a:bodyPr>
          <a:lstStyle/>
          <a:p>
            <a:r>
              <a:rPr lang="en-US" sz="53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53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6269" y="3940515"/>
            <a:ext cx="742558" cy="938918"/>
          </a:xfrm>
          <a:prstGeom prst="rect">
            <a:avLst/>
          </a:prstGeom>
          <a:noFill/>
        </p:spPr>
        <p:txBody>
          <a:bodyPr wrap="square" lIns="122118" tIns="61059" rIns="122118" bIns="61059" rtlCol="0">
            <a:spAutoFit/>
          </a:bodyPr>
          <a:lstStyle/>
          <a:p>
            <a:r>
              <a:rPr lang="en-US" sz="53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53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2164" y="5378128"/>
            <a:ext cx="742558" cy="938918"/>
          </a:xfrm>
          <a:prstGeom prst="rect">
            <a:avLst/>
          </a:prstGeom>
          <a:noFill/>
        </p:spPr>
        <p:txBody>
          <a:bodyPr wrap="square" lIns="122118" tIns="61059" rIns="122118" bIns="61059" rtlCol="0">
            <a:spAutoFit/>
          </a:bodyPr>
          <a:lstStyle/>
          <a:p>
            <a:r>
              <a:rPr lang="en-US" sz="53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53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9770" y="5378128"/>
            <a:ext cx="742558" cy="938918"/>
          </a:xfrm>
          <a:prstGeom prst="rect">
            <a:avLst/>
          </a:prstGeom>
          <a:noFill/>
        </p:spPr>
        <p:txBody>
          <a:bodyPr wrap="square" lIns="122118" tIns="61059" rIns="122118" bIns="61059" rtlCol="0">
            <a:spAutoFit/>
          </a:bodyPr>
          <a:lstStyle/>
          <a:p>
            <a:r>
              <a:rPr lang="en-US" sz="53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53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14716" y="4658048"/>
            <a:ext cx="742558" cy="938918"/>
          </a:xfrm>
          <a:prstGeom prst="rect">
            <a:avLst/>
          </a:prstGeom>
          <a:noFill/>
        </p:spPr>
        <p:txBody>
          <a:bodyPr wrap="square" lIns="122118" tIns="61059" rIns="122118" bIns="61059" rtlCol="0">
            <a:spAutoFit/>
          </a:bodyPr>
          <a:lstStyle/>
          <a:p>
            <a:r>
              <a:rPr lang="en-US" sz="53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53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9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2796269" y="184952"/>
            <a:ext cx="53835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80- masala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793" y="1224186"/>
            <a:ext cx="11509654" cy="2216191"/>
          </a:xfrm>
          <a:prstGeom prst="rect">
            <a:avLst/>
          </a:prstGeom>
          <a:noFill/>
        </p:spPr>
        <p:txBody>
          <a:bodyPr wrap="square" lIns="122118" tIns="61059" rIns="122118" bIns="61059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618,  70,  710,  1 446,  403 , 868,  530,  124,  89,  961,  455,  2 016,  3 726,  15 470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sonlari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6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bo‘linadimi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endParaRPr lang="en-U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366799"/>
              </p:ext>
            </p:extLst>
          </p:nvPr>
        </p:nvGraphicFramePr>
        <p:xfrm>
          <a:off x="1064423" y="3302280"/>
          <a:ext cx="9884394" cy="28184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90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5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6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1137">
                <a:tc>
                  <a:txBody>
                    <a:bodyPr/>
                    <a:lstStyle/>
                    <a:p>
                      <a:pPr marL="0" indent="0" algn="ctr">
                        <a:tabLst/>
                      </a:pPr>
                      <a:r>
                        <a:rPr lang="en-US" sz="3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Bo‘l</a:t>
                      </a:r>
                      <a:endParaRPr lang="ru-RU" sz="3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1698625">
                        <a:tabLst/>
                      </a:pPr>
                      <a:r>
                        <a:rPr lang="en-US" sz="3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961</a:t>
                      </a:r>
                      <a:endParaRPr lang="ru-RU" sz="3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455</a:t>
                      </a:r>
                      <a:endParaRPr lang="ru-RU" sz="3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ru-RU" sz="3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3726</a:t>
                      </a:r>
                      <a:endParaRPr lang="ru-RU" sz="3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15470</a:t>
                      </a:r>
                      <a:endParaRPr lang="ru-RU" sz="3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232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en-US" sz="2800" b="1" dirty="0" err="1" smtClean="0">
                          <a:latin typeface="Arial" pitchFamily="34" charset="0"/>
                          <a:cs typeface="Arial" pitchFamily="34" charset="0"/>
                        </a:rPr>
                        <a:t>ga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423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en-US" sz="2800" b="1" dirty="0" err="1" smtClean="0">
                          <a:latin typeface="Arial" pitchFamily="34" charset="0"/>
                          <a:cs typeface="Arial" pitchFamily="34" charset="0"/>
                        </a:rPr>
                        <a:t>ga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658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6 </a:t>
                      </a:r>
                      <a:r>
                        <a:rPr lang="en-US" sz="2800" b="1" dirty="0" err="1" smtClean="0">
                          <a:latin typeface="Arial" pitchFamily="34" charset="0"/>
                          <a:cs typeface="Arial" pitchFamily="34" charset="0"/>
                        </a:rPr>
                        <a:t>ga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18809" marR="118809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43574" y="4568039"/>
            <a:ext cx="742558" cy="938918"/>
          </a:xfrm>
          <a:prstGeom prst="rect">
            <a:avLst/>
          </a:prstGeom>
          <a:noFill/>
        </p:spPr>
        <p:txBody>
          <a:bodyPr wrap="square" lIns="122118" tIns="61059" rIns="122118" bIns="61059" rtlCol="0">
            <a:spAutoFit/>
          </a:bodyPr>
          <a:lstStyle/>
          <a:p>
            <a:r>
              <a:rPr lang="en-US" sz="53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53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6995" y="5341017"/>
            <a:ext cx="742558" cy="938918"/>
          </a:xfrm>
          <a:prstGeom prst="rect">
            <a:avLst/>
          </a:prstGeom>
          <a:noFill/>
        </p:spPr>
        <p:txBody>
          <a:bodyPr wrap="square" lIns="122118" tIns="61059" rIns="122118" bIns="61059" rtlCol="0">
            <a:spAutoFit/>
          </a:bodyPr>
          <a:lstStyle/>
          <a:p>
            <a:r>
              <a:rPr lang="en-US" sz="53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53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90355" y="3888482"/>
            <a:ext cx="742558" cy="938918"/>
          </a:xfrm>
          <a:prstGeom prst="rect">
            <a:avLst/>
          </a:prstGeom>
          <a:noFill/>
        </p:spPr>
        <p:txBody>
          <a:bodyPr wrap="square" lIns="122118" tIns="61059" rIns="122118" bIns="61059" rtlCol="0">
            <a:spAutoFit/>
          </a:bodyPr>
          <a:lstStyle/>
          <a:p>
            <a:r>
              <a:rPr lang="en-US" sz="53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53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08538" y="3905678"/>
            <a:ext cx="742558" cy="938918"/>
          </a:xfrm>
          <a:prstGeom prst="rect">
            <a:avLst/>
          </a:prstGeom>
          <a:noFill/>
        </p:spPr>
        <p:txBody>
          <a:bodyPr wrap="square" lIns="122118" tIns="61059" rIns="122118" bIns="61059" rtlCol="0">
            <a:spAutoFit/>
          </a:bodyPr>
          <a:lstStyle/>
          <a:p>
            <a:r>
              <a:rPr lang="en-US" sz="53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53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7533" y="3905678"/>
            <a:ext cx="742558" cy="938918"/>
          </a:xfrm>
          <a:prstGeom prst="rect">
            <a:avLst/>
          </a:prstGeom>
          <a:noFill/>
        </p:spPr>
        <p:txBody>
          <a:bodyPr wrap="square" lIns="122118" tIns="61059" rIns="122118" bIns="61059" rtlCol="0">
            <a:spAutoFit/>
          </a:bodyPr>
          <a:lstStyle/>
          <a:p>
            <a:r>
              <a:rPr lang="en-US" sz="53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53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06643" y="5328642"/>
            <a:ext cx="742558" cy="938918"/>
          </a:xfrm>
          <a:prstGeom prst="rect">
            <a:avLst/>
          </a:prstGeom>
          <a:noFill/>
        </p:spPr>
        <p:txBody>
          <a:bodyPr wrap="square" lIns="122118" tIns="61059" rIns="122118" bIns="61059" rtlCol="0">
            <a:spAutoFit/>
          </a:bodyPr>
          <a:lstStyle/>
          <a:p>
            <a:r>
              <a:rPr lang="en-US" sz="53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53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90569" y="4557248"/>
            <a:ext cx="742558" cy="938918"/>
          </a:xfrm>
          <a:prstGeom prst="rect">
            <a:avLst/>
          </a:prstGeom>
          <a:noFill/>
        </p:spPr>
        <p:txBody>
          <a:bodyPr wrap="square" lIns="122118" tIns="61059" rIns="122118" bIns="61059" rtlCol="0">
            <a:spAutoFit/>
          </a:bodyPr>
          <a:lstStyle/>
          <a:p>
            <a:r>
              <a:rPr lang="en-US" sz="53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53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4241" y="6231418"/>
            <a:ext cx="79720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618, 1 446,  2016, 3726.  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02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2796269" y="184952"/>
            <a:ext cx="53835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81- masala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793" y="1224186"/>
            <a:ext cx="11509654" cy="2339302"/>
          </a:xfrm>
          <a:prstGeom prst="rect">
            <a:avLst/>
          </a:prstGeom>
          <a:noFill/>
        </p:spPr>
        <p:txBody>
          <a:bodyPr wrap="square" lIns="122118" tIns="61059" rIns="122118" bIns="61059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  Son 6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raqami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tugasa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uning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6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bo‘linishi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to‘g‘rimi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?  Son  6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bo‘linsa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 u  son  6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raqami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tugashi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to‘g‘rimi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849" y="3277048"/>
            <a:ext cx="113772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raqami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tugagan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sonlar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6, 16, 26,  36,  46,  56,  66,  76, ...</a:t>
            </a:r>
          </a:p>
          <a:p>
            <a:endParaRPr lang="en-US" sz="4000" dirty="0">
              <a:latin typeface="Arial" pitchFamily="34" charset="0"/>
              <a:cs typeface="Arial" pitchFamily="34" charset="0"/>
            </a:endParaRP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karrali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sonlar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6, 12,  18,  24,  30, 36, 42,  48, …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55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060105" y="288082"/>
            <a:ext cx="53835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82- masala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793" y="1224186"/>
            <a:ext cx="11509654" cy="5663289"/>
          </a:xfrm>
          <a:prstGeom prst="rect">
            <a:avLst/>
          </a:prstGeom>
          <a:noFill/>
        </p:spPr>
        <p:txBody>
          <a:bodyPr wrap="square" lIns="122118" tIns="61059" rIns="122118" bIns="61059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Qo‘sh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tengsizlik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ichidan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qaysilari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9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karrali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bo‘ladi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 1) 453 &lt; x &lt; 500;           2) 35 ≤ y &lt; 70</a:t>
            </a:r>
          </a:p>
          <a:p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                      3) 44 &lt;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z ≤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72 ?</a:t>
            </a:r>
          </a:p>
          <a:p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742950" indent="-742950">
              <a:buAutoNum type="arabicParenR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453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&lt; x &lt;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500,    x = 459, 468, 477, 486,  495. 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2)  35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≤ y &lt;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70,       y = 36, 45, 54,  63.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) 44 &lt; z ≤ 72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       z = 45, 54,  63,  72.</a:t>
            </a:r>
            <a:endParaRPr lang="en-US" sz="4000" dirty="0">
              <a:latin typeface="Arial" pitchFamily="34" charset="0"/>
              <a:cs typeface="Arial" pitchFamily="34" charset="0"/>
            </a:endParaRP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70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060105" y="288082"/>
            <a:ext cx="53835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83- masala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793" y="1296194"/>
            <a:ext cx="11509654" cy="5016958"/>
          </a:xfrm>
          <a:prstGeom prst="rect">
            <a:avLst/>
          </a:prstGeom>
          <a:noFill/>
        </p:spPr>
        <p:txBody>
          <a:bodyPr wrap="square" lIns="122118" tIns="61059" rIns="122118" bIns="61059" rtlCol="0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Faqat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  1) 5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raqamidan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tuzilib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3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bo‘linadigan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;  2) 6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raqamidan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tuzilib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9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bo‘linadigan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3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tadan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son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yozing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742950" indent="-742950">
              <a:lnSpc>
                <a:spcPct val="150000"/>
              </a:lnSpc>
              <a:buAutoNum type="arabicParenR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bo‘linadi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  555,  555 555,   555 555 555. </a:t>
            </a:r>
          </a:p>
          <a:p>
            <a:pPr marL="742950" indent="-742950">
              <a:lnSpc>
                <a:spcPct val="150000"/>
              </a:lnSpc>
              <a:buAutoNum type="arabicParenR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9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bo‘linadi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  666,  666 666,   666 666 666.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11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</TotalTime>
  <Words>651</Words>
  <Application>Microsoft Office PowerPoint</Application>
  <PresentationFormat>Произвольный</PresentationFormat>
  <Paragraphs>127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MATEMATIKA</vt:lpstr>
      <vt:lpstr>MISOLLAR</vt:lpstr>
      <vt:lpstr>MISOLLAR</vt:lpstr>
      <vt:lpstr>79- masala</vt:lpstr>
      <vt:lpstr>80- masala</vt:lpstr>
      <vt:lpstr>80- masala</vt:lpstr>
      <vt:lpstr>81- masala</vt:lpstr>
      <vt:lpstr>82- masala</vt:lpstr>
      <vt:lpstr>83- masala</vt:lpstr>
      <vt:lpstr>84- masala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107</cp:revision>
  <dcterms:created xsi:type="dcterms:W3CDTF">2020-04-09T07:32:19Z</dcterms:created>
  <dcterms:modified xsi:type="dcterms:W3CDTF">2020-09-07T14:48:21Z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