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58" r:id="rId2"/>
    <p:sldId id="345" r:id="rId3"/>
    <p:sldId id="318" r:id="rId4"/>
    <p:sldId id="347" r:id="rId5"/>
    <p:sldId id="346" r:id="rId6"/>
    <p:sldId id="359" r:id="rId7"/>
    <p:sldId id="361" r:id="rId8"/>
    <p:sldId id="368" r:id="rId9"/>
    <p:sldId id="369" r:id="rId10"/>
    <p:sldId id="350" r:id="rId11"/>
    <p:sldId id="348" r:id="rId12"/>
    <p:sldId id="367" r:id="rId13"/>
    <p:sldId id="360" r:id="rId14"/>
    <p:sldId id="362" r:id="rId15"/>
    <p:sldId id="363" r:id="rId16"/>
    <p:sldId id="364" r:id="rId17"/>
    <p:sldId id="365" r:id="rId18"/>
    <p:sldId id="366" r:id="rId19"/>
    <p:sldId id="307" r:id="rId2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13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67" userDrawn="1">
          <p15:clr>
            <a:srgbClr val="A4A3A4"/>
          </p15:clr>
        </p15:guide>
        <p15:guide id="5" pos="2327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9" autoAdjust="0"/>
  </p:normalViewPr>
  <p:slideViewPr>
    <p:cSldViewPr>
      <p:cViewPr varScale="1">
        <p:scale>
          <a:sx n="62" d="100"/>
          <a:sy n="62" d="100"/>
        </p:scale>
        <p:origin x="834" y="72"/>
      </p:cViewPr>
      <p:guideLst>
        <p:guide orient="horz" pos="2880"/>
        <p:guide pos="2313"/>
        <p:guide orient="horz" pos="6391"/>
        <p:guide pos="4767"/>
        <p:guide pos="2327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0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3" y="2232277"/>
            <a:ext cx="1088136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2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22881"/>
          </a:xfrm>
        </p:spPr>
        <p:txBody>
          <a:bodyPr lIns="0" tIns="0" rIns="0" bIns="0"/>
          <a:lstStyle>
            <a:lvl1pPr>
              <a:defRPr sz="59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9"/>
            <a:ext cx="8834039" cy="774507"/>
          </a:xfrm>
        </p:spPr>
        <p:txBody>
          <a:bodyPr lIns="0" tIns="0" rIns="0" bIns="0"/>
          <a:lstStyle>
            <a:lvl1pPr>
              <a:defRPr sz="5033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6" y="1189856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77"/>
          </a:p>
        </p:txBody>
      </p:sp>
      <p:sp>
        <p:nvSpPr>
          <p:cNvPr id="17" name="bg object 17"/>
          <p:cNvSpPr/>
          <p:nvPr/>
        </p:nvSpPr>
        <p:spPr>
          <a:xfrm>
            <a:off x="148423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7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22881"/>
          </a:xfrm>
        </p:spPr>
        <p:txBody>
          <a:bodyPr lIns="0" tIns="0" rIns="0" bIns="0"/>
          <a:lstStyle>
            <a:lvl1pPr>
              <a:defRPr sz="59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77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6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6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1" y="2344144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7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22881"/>
          </a:xfrm>
        </p:spPr>
        <p:txBody>
          <a:bodyPr lIns="0" tIns="0" rIns="0" bIns="0"/>
          <a:lstStyle>
            <a:lvl1pPr>
              <a:defRPr sz="59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3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6" y="1189856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7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36794">
        <a:defRPr>
          <a:latin typeface="+mn-lt"/>
          <a:ea typeface="+mn-ea"/>
          <a:cs typeface="+mn-cs"/>
        </a:defRPr>
      </a:lvl2pPr>
      <a:lvl3pPr marL="2073589">
        <a:defRPr>
          <a:latin typeface="+mn-lt"/>
          <a:ea typeface="+mn-ea"/>
          <a:cs typeface="+mn-cs"/>
        </a:defRPr>
      </a:lvl3pPr>
      <a:lvl4pPr marL="3110383">
        <a:defRPr>
          <a:latin typeface="+mn-lt"/>
          <a:ea typeface="+mn-ea"/>
          <a:cs typeface="+mn-cs"/>
        </a:defRPr>
      </a:lvl4pPr>
      <a:lvl5pPr marL="4147177">
        <a:defRPr>
          <a:latin typeface="+mn-lt"/>
          <a:ea typeface="+mn-ea"/>
          <a:cs typeface="+mn-cs"/>
        </a:defRPr>
      </a:lvl5pPr>
      <a:lvl6pPr marL="5183973">
        <a:defRPr>
          <a:latin typeface="+mn-lt"/>
          <a:ea typeface="+mn-ea"/>
          <a:cs typeface="+mn-cs"/>
        </a:defRPr>
      </a:lvl6pPr>
      <a:lvl7pPr marL="6220767">
        <a:defRPr>
          <a:latin typeface="+mn-lt"/>
          <a:ea typeface="+mn-ea"/>
          <a:cs typeface="+mn-cs"/>
        </a:defRPr>
      </a:lvl7pPr>
      <a:lvl8pPr marL="7257561">
        <a:defRPr>
          <a:latin typeface="+mn-lt"/>
          <a:ea typeface="+mn-ea"/>
          <a:cs typeface="+mn-cs"/>
        </a:defRPr>
      </a:lvl8pPr>
      <a:lvl9pPr marL="82943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36794">
        <a:defRPr>
          <a:latin typeface="+mn-lt"/>
          <a:ea typeface="+mn-ea"/>
          <a:cs typeface="+mn-cs"/>
        </a:defRPr>
      </a:lvl2pPr>
      <a:lvl3pPr marL="2073589">
        <a:defRPr>
          <a:latin typeface="+mn-lt"/>
          <a:ea typeface="+mn-ea"/>
          <a:cs typeface="+mn-cs"/>
        </a:defRPr>
      </a:lvl3pPr>
      <a:lvl4pPr marL="3110383">
        <a:defRPr>
          <a:latin typeface="+mn-lt"/>
          <a:ea typeface="+mn-ea"/>
          <a:cs typeface="+mn-cs"/>
        </a:defRPr>
      </a:lvl4pPr>
      <a:lvl5pPr marL="4147177">
        <a:defRPr>
          <a:latin typeface="+mn-lt"/>
          <a:ea typeface="+mn-ea"/>
          <a:cs typeface="+mn-cs"/>
        </a:defRPr>
      </a:lvl5pPr>
      <a:lvl6pPr marL="5183973">
        <a:defRPr>
          <a:latin typeface="+mn-lt"/>
          <a:ea typeface="+mn-ea"/>
          <a:cs typeface="+mn-cs"/>
        </a:defRPr>
      </a:lvl6pPr>
      <a:lvl7pPr marL="6220767">
        <a:defRPr>
          <a:latin typeface="+mn-lt"/>
          <a:ea typeface="+mn-ea"/>
          <a:cs typeface="+mn-cs"/>
        </a:defRPr>
      </a:lvl7pPr>
      <a:lvl8pPr marL="7257561">
        <a:defRPr>
          <a:latin typeface="+mn-lt"/>
          <a:ea typeface="+mn-ea"/>
          <a:cs typeface="+mn-cs"/>
        </a:defRPr>
      </a:lvl8pPr>
      <a:lvl9pPr marL="82943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647"/>
            <a:ext cx="12788911" cy="226706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1398" y="397469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7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159501" y="2315920"/>
            <a:ext cx="10372569" cy="3715790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5">
              <a:spcBef>
                <a:spcPts val="244"/>
              </a:spcBef>
            </a:pPr>
            <a:r>
              <a:rPr sz="5783" b="1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n-US" sz="5783" b="1" dirty="0">
                <a:solidFill>
                  <a:schemeClr val="accent1"/>
                </a:solidFill>
                <a:latin typeface="Arial"/>
                <a:cs typeface="Arial"/>
              </a:rPr>
              <a:t>AVZU</a:t>
            </a:r>
            <a:r>
              <a:rPr sz="5783" b="1" dirty="0">
                <a:solidFill>
                  <a:schemeClr val="accent1"/>
                </a:solidFill>
                <a:latin typeface="Arial"/>
                <a:cs typeface="Arial"/>
              </a:rPr>
              <a:t>:</a:t>
            </a:r>
            <a:r>
              <a:rPr lang="en-US" sz="5783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578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</a:p>
          <a:p>
            <a:pPr marL="40885">
              <a:spcBef>
                <a:spcPts val="244"/>
              </a:spcBef>
            </a:pPr>
            <a:r>
              <a:rPr lang="en-US" sz="578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YECHISH</a:t>
            </a:r>
            <a:endParaRPr lang="ru-RU" sz="578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5"/>
            <a:endParaRPr sz="8658" dirty="0">
              <a:latin typeface="Arial"/>
              <a:cs typeface="Arial"/>
            </a:endParaRPr>
          </a:p>
          <a:p>
            <a:pPr marL="71899"/>
            <a:r>
              <a:rPr lang="en-US" sz="3552" dirty="0">
                <a:latin typeface="Arial" pitchFamily="34" charset="0"/>
                <a:cs typeface="Arial" pitchFamily="34" charset="0"/>
              </a:rPr>
              <a:t>    </a:t>
            </a:r>
            <a:r>
              <a:rPr sz="3552" i="1" dirty="0" err="1" smtClean="0">
                <a:latin typeface="Arial" pitchFamily="34" charset="0"/>
                <a:cs typeface="Arial" pitchFamily="34" charset="0"/>
              </a:rPr>
              <a:t>O‘qituvchi</a:t>
            </a:r>
            <a:r>
              <a:rPr lang="en-US" sz="3552" i="1" dirty="0" err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552" i="1" spc="11" dirty="0" err="1" smtClean="0">
                <a:latin typeface="Arial" pitchFamily="34" charset="0"/>
                <a:cs typeface="Arial" pitchFamily="34" charset="0"/>
              </a:rPr>
              <a:t>Sharipova</a:t>
            </a:r>
            <a:r>
              <a:rPr lang="en-US" sz="3552" i="1" spc="1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52" i="1" spc="11" dirty="0" err="1">
                <a:latin typeface="Arial" pitchFamily="34" charset="0"/>
                <a:cs typeface="Arial" pitchFamily="34" charset="0"/>
              </a:rPr>
              <a:t>Durdona</a:t>
            </a:r>
            <a:r>
              <a:rPr lang="en-US" sz="3552" i="1" spc="1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52" i="1" spc="11" dirty="0" err="1">
                <a:latin typeface="Arial" pitchFamily="34" charset="0"/>
                <a:cs typeface="Arial" pitchFamily="34" charset="0"/>
              </a:rPr>
              <a:t>Mirazamovna</a:t>
            </a:r>
            <a:r>
              <a:rPr lang="en-US" sz="3552" i="1" spc="11" dirty="0">
                <a:latin typeface="Arial" pitchFamily="34" charset="0"/>
                <a:cs typeface="Arial" pitchFamily="34" charset="0"/>
              </a:rPr>
              <a:t> </a:t>
            </a:r>
            <a:endParaRPr sz="3552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07" y="2776242"/>
            <a:ext cx="764148" cy="15113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8"/>
          </a:p>
        </p:txBody>
      </p:sp>
      <p:grpSp>
        <p:nvGrpSpPr>
          <p:cNvPr id="7" name="object 7"/>
          <p:cNvGrpSpPr/>
          <p:nvPr/>
        </p:nvGrpSpPr>
        <p:grpSpPr>
          <a:xfrm>
            <a:off x="972008" y="714986"/>
            <a:ext cx="10860183" cy="876938"/>
            <a:chOff x="439458" y="322808"/>
            <a:chExt cx="4891392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744405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/>
                <a:t>6-sinf</a:t>
              </a:r>
              <a:endParaRPr sz="8658" b="1" dirty="0"/>
            </a:p>
          </p:txBody>
        </p:sp>
      </p:grpSp>
      <p:sp>
        <p:nvSpPr>
          <p:cNvPr id="11" name="object 11"/>
          <p:cNvSpPr/>
          <p:nvPr/>
        </p:nvSpPr>
        <p:spPr>
          <a:xfrm>
            <a:off x="232079" y="4795147"/>
            <a:ext cx="2244003" cy="2163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8"/>
          </a:p>
        </p:txBody>
      </p:sp>
    </p:spTree>
    <p:extLst>
      <p:ext uri="{BB962C8B-B14F-4D97-AF65-F5344CB8AC3E}">
        <p14:creationId xmlns:p14="http://schemas.microsoft.com/office/powerpoint/2010/main" val="24200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26" y="152803"/>
            <a:ext cx="11632593" cy="776046"/>
          </a:xfrm>
        </p:spPr>
        <p:txBody>
          <a:bodyPr/>
          <a:lstStyle/>
          <a:p>
            <a:pPr algn="ctr"/>
            <a:r>
              <a:rPr lang="en-US" sz="5043" dirty="0"/>
              <a:t>FOIZLAR</a:t>
            </a:r>
            <a:endParaRPr lang="ru-RU" sz="5043" dirty="0"/>
          </a:p>
        </p:txBody>
      </p:sp>
      <p:sp>
        <p:nvSpPr>
          <p:cNvPr id="3" name="TextBox 2"/>
          <p:cNvSpPr txBox="1"/>
          <p:nvPr/>
        </p:nvSpPr>
        <p:spPr>
          <a:xfrm>
            <a:off x="385866" y="1209900"/>
            <a:ext cx="12261212" cy="207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etishini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miqdorni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ko‘paytiramiz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154522" y="3321031"/>
            <a:ext cx="12294065" cy="38837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1) 156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520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foiziga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28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156 : 520 ∙ 100% = 30%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114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570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28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2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114 : 570 ∙ 100 = 20%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199" y="3321031"/>
            <a:ext cx="3821880" cy="685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85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Misol</a:t>
            </a:r>
            <a:r>
              <a:rPr lang="en-US" sz="385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              </a:t>
            </a:r>
            <a:endParaRPr lang="ru-RU" sz="3855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0101" y="-94698"/>
            <a:ext cx="10881360" cy="7907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96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       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37165" y="1132784"/>
            <a:ext cx="12464436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dirty="0">
                <a:latin typeface="Arial" panose="020B0604020202020204" pitchFamily="34" charset="0"/>
              </a:rPr>
              <a:t>       14300 ta </a:t>
            </a:r>
            <a:r>
              <a:rPr lang="en-US" altLang="ru-RU" sz="4284" dirty="0" err="1" smtClean="0">
                <a:latin typeface="Arial" panose="020B0604020202020204" pitchFamily="34" charset="0"/>
              </a:rPr>
              <a:t>urug‘dan</a:t>
            </a:r>
            <a:r>
              <a:rPr lang="en-US" altLang="ru-RU" sz="4284" dirty="0" smtClean="0">
                <a:latin typeface="Arial" panose="020B0604020202020204" pitchFamily="34" charset="0"/>
              </a:rPr>
              <a:t>  </a:t>
            </a:r>
            <a:r>
              <a:rPr lang="en-US" altLang="ru-RU" sz="4284" dirty="0">
                <a:latin typeface="Arial" panose="020B0604020202020204" pitchFamily="34" charset="0"/>
              </a:rPr>
              <a:t>12155 </a:t>
            </a:r>
            <a:r>
              <a:rPr lang="en-US" altLang="ru-RU" sz="4284" dirty="0" err="1">
                <a:latin typeface="Arial" panose="020B0604020202020204" pitchFamily="34" charset="0"/>
              </a:rPr>
              <a:t>tasi</a:t>
            </a:r>
            <a:r>
              <a:rPr lang="en-US" altLang="ru-RU" sz="4284" dirty="0">
                <a:latin typeface="Arial" panose="020B0604020202020204" pitchFamily="34" charset="0"/>
              </a:rPr>
              <a:t> </a:t>
            </a:r>
            <a:r>
              <a:rPr lang="en-US" altLang="ru-RU" sz="4284" dirty="0" err="1">
                <a:latin typeface="Arial" panose="020B0604020202020204" pitchFamily="34" charset="0"/>
              </a:rPr>
              <a:t>unib</a:t>
            </a:r>
            <a:r>
              <a:rPr lang="en-US" altLang="ru-RU" sz="4284" dirty="0">
                <a:latin typeface="Arial" panose="020B0604020202020204" pitchFamily="34" charset="0"/>
              </a:rPr>
              <a:t> </a:t>
            </a:r>
            <a:r>
              <a:rPr lang="en-US" altLang="ru-RU" sz="4284" dirty="0" err="1">
                <a:latin typeface="Arial" panose="020B0604020202020204" pitchFamily="34" charset="0"/>
              </a:rPr>
              <a:t>chiqishi</a:t>
            </a:r>
            <a:r>
              <a:rPr lang="en-US" altLang="ru-RU" sz="4284" dirty="0">
                <a:latin typeface="Arial" panose="020B0604020202020204" pitchFamily="34" charset="0"/>
              </a:rPr>
              <a:t>  </a:t>
            </a:r>
            <a:r>
              <a:rPr lang="en-US" altLang="ru-RU" sz="4284" dirty="0" err="1">
                <a:latin typeface="Arial" panose="020B0604020202020204" pitchFamily="34" charset="0"/>
              </a:rPr>
              <a:t>ma’lum</a:t>
            </a:r>
            <a:r>
              <a:rPr lang="en-US" altLang="ru-RU" sz="4284" dirty="0">
                <a:latin typeface="Arial" panose="020B0604020202020204" pitchFamily="34" charset="0"/>
              </a:rPr>
              <a:t>  </a:t>
            </a:r>
            <a:r>
              <a:rPr lang="en-US" altLang="ru-RU" sz="4284" dirty="0" err="1">
                <a:latin typeface="Arial" panose="020B0604020202020204" pitchFamily="34" charset="0"/>
              </a:rPr>
              <a:t>bo‘lsa</a:t>
            </a:r>
            <a:r>
              <a:rPr lang="en-US" altLang="ru-RU" sz="4284" dirty="0">
                <a:latin typeface="Arial" panose="020B0604020202020204" pitchFamily="34" charset="0"/>
              </a:rPr>
              <a:t> </a:t>
            </a:r>
            <a:r>
              <a:rPr lang="en-US" altLang="ru-RU" sz="4284" dirty="0" err="1" smtClean="0">
                <a:latin typeface="Arial" panose="020B0604020202020204" pitchFamily="34" charset="0"/>
              </a:rPr>
              <a:t>urug‘larning</a:t>
            </a:r>
            <a:r>
              <a:rPr lang="en-US" altLang="ru-RU" sz="4284" dirty="0" smtClean="0">
                <a:latin typeface="Arial" panose="020B0604020202020204" pitchFamily="34" charset="0"/>
              </a:rPr>
              <a:t> </a:t>
            </a:r>
            <a:r>
              <a:rPr lang="en-US" altLang="ru-RU" sz="4284" dirty="0" err="1">
                <a:latin typeface="Arial" panose="020B0604020202020204" pitchFamily="34" charset="0"/>
              </a:rPr>
              <a:t>unib</a:t>
            </a:r>
            <a:r>
              <a:rPr lang="en-US" altLang="ru-RU" sz="4284" dirty="0">
                <a:latin typeface="Arial" panose="020B0604020202020204" pitchFamily="34" charset="0"/>
              </a:rPr>
              <a:t> </a:t>
            </a:r>
            <a:r>
              <a:rPr lang="en-US" altLang="ru-RU" sz="4284" dirty="0" err="1">
                <a:latin typeface="Arial" panose="020B0604020202020204" pitchFamily="34" charset="0"/>
              </a:rPr>
              <a:t>chiqish</a:t>
            </a:r>
            <a:r>
              <a:rPr lang="en-US" altLang="ru-RU" sz="4284" dirty="0">
                <a:latin typeface="Arial" panose="020B0604020202020204" pitchFamily="34" charset="0"/>
              </a:rPr>
              <a:t> </a:t>
            </a:r>
            <a:r>
              <a:rPr lang="en-US" altLang="ru-RU" sz="4284" dirty="0" err="1">
                <a:latin typeface="Arial" panose="020B0604020202020204" pitchFamily="34" charset="0"/>
              </a:rPr>
              <a:t>darajasi</a:t>
            </a:r>
            <a:r>
              <a:rPr lang="en-US" altLang="ru-RU" sz="4284" dirty="0">
                <a:latin typeface="Arial" panose="020B0604020202020204" pitchFamily="34" charset="0"/>
              </a:rPr>
              <a:t>  </a:t>
            </a:r>
            <a:r>
              <a:rPr lang="en-US" altLang="ru-RU" sz="4284" dirty="0" err="1">
                <a:latin typeface="Arial" panose="020B0604020202020204" pitchFamily="34" charset="0"/>
              </a:rPr>
              <a:t>necha</a:t>
            </a:r>
            <a:r>
              <a:rPr lang="en-US" altLang="ru-RU" sz="4284" dirty="0">
                <a:latin typeface="Arial" panose="020B0604020202020204" pitchFamily="34" charset="0"/>
              </a:rPr>
              <a:t>  </a:t>
            </a:r>
            <a:r>
              <a:rPr lang="en-US" altLang="ru-RU" sz="4284" dirty="0" err="1">
                <a:latin typeface="Arial" panose="020B0604020202020204" pitchFamily="34" charset="0"/>
              </a:rPr>
              <a:t>foiz</a:t>
            </a:r>
            <a:r>
              <a:rPr lang="en-US" altLang="ru-RU" sz="4284" dirty="0">
                <a:latin typeface="Arial" panose="020B0604020202020204" pitchFamily="34" charset="0"/>
              </a:rPr>
              <a:t>  </a:t>
            </a:r>
            <a:r>
              <a:rPr lang="en-US" altLang="ru-RU" sz="4284" dirty="0" err="1">
                <a:latin typeface="Arial" panose="020B0604020202020204" pitchFamily="34" charset="0"/>
              </a:rPr>
              <a:t>ekanligini</a:t>
            </a:r>
            <a:r>
              <a:rPr lang="en-US" altLang="ru-RU" sz="4284" dirty="0">
                <a:latin typeface="Arial" panose="020B0604020202020204" pitchFamily="34" charset="0"/>
              </a:rPr>
              <a:t> toping?</a:t>
            </a:r>
            <a:endParaRPr lang="ru-RU" altLang="ru-RU" sz="4284" dirty="0">
              <a:latin typeface="Arial" panose="020B0604020202020204" pitchFamily="34" charset="0"/>
            </a:endParaRP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282616" y="5463299"/>
            <a:ext cx="443239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b="1" dirty="0" err="1">
                <a:solidFill>
                  <a:srgbClr val="002060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284" b="1" dirty="0">
                <a:solidFill>
                  <a:srgbClr val="002060"/>
                </a:solidFill>
                <a:latin typeface="Arial" panose="020B0604020202020204" pitchFamily="34" charset="0"/>
              </a:rPr>
              <a:t>: 85%</a:t>
            </a:r>
            <a:endParaRPr lang="ru-RU" altLang="ru-RU" sz="4284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582887" y="3976697"/>
            <a:ext cx="10690508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dirty="0">
                <a:solidFill>
                  <a:srgbClr val="002060"/>
                </a:solidFill>
                <a:latin typeface="Arial" panose="020B0604020202020204" pitchFamily="34" charset="0"/>
              </a:rPr>
              <a:t>14300 : 12155 ∙ 100 = 0,85 ∙ 100 = 85%</a:t>
            </a:r>
            <a:endParaRPr lang="ru-RU" altLang="ru-RU" sz="4284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2" name="Прямоугольник 125"/>
          <p:cNvSpPr>
            <a:spLocks noChangeArrowheads="1"/>
          </p:cNvSpPr>
          <p:nvPr/>
        </p:nvSpPr>
        <p:spPr bwMode="auto">
          <a:xfrm>
            <a:off x="617209" y="3207307"/>
            <a:ext cx="3447903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i="1" dirty="0" err="1">
                <a:solidFill>
                  <a:srgbClr val="002060"/>
                </a:solidFill>
                <a:latin typeface="Arial" panose="020B0604020202020204" pitchFamily="34" charset="0"/>
              </a:rPr>
              <a:t>Yechish</a:t>
            </a:r>
            <a:r>
              <a:rPr lang="en-US" altLang="ru-RU" sz="4284" i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r>
              <a:rPr lang="en-US" altLang="ru-RU" sz="428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4284" dirty="0">
              <a:latin typeface="Arial" panose="020B0604020202020204" pitchFamily="34" charset="0"/>
            </a:endParaRPr>
          </a:p>
        </p:txBody>
      </p:sp>
      <p:sp>
        <p:nvSpPr>
          <p:cNvPr id="143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862003" y="6740498"/>
            <a:ext cx="2284907" cy="391018"/>
          </a:xfrm>
          <a:prstGeom prst="rect">
            <a:avLst/>
          </a:prstGeom>
        </p:spPr>
        <p:txBody>
          <a:bodyPr/>
          <a:lstStyle>
            <a:lvl1pPr eaLnBrk="0" hangingPunct="0"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95625" indent="-306010" eaLnBrk="0" hangingPunct="0"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24039" indent="-244808" eaLnBrk="0" hangingPunct="0"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3654" indent="-244808" eaLnBrk="0" hangingPunct="0"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03270" indent="-244808" eaLnBrk="0" hangingPunct="0"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92885" indent="-244808" eaLnBrk="0" fontAlgn="base" hangingPunct="0">
              <a:spcBef>
                <a:spcPct val="0"/>
              </a:spcBef>
              <a:spcAft>
                <a:spcPct val="0"/>
              </a:spcAft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82501" indent="-244808" eaLnBrk="0" fontAlgn="base" hangingPunct="0">
              <a:spcBef>
                <a:spcPct val="0"/>
              </a:spcBef>
              <a:spcAft>
                <a:spcPct val="0"/>
              </a:spcAft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72116" indent="-244808" eaLnBrk="0" fontAlgn="base" hangingPunct="0">
              <a:spcBef>
                <a:spcPct val="0"/>
              </a:spcBef>
              <a:spcAft>
                <a:spcPct val="0"/>
              </a:spcAft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61732" indent="-244808" eaLnBrk="0" fontAlgn="base" hangingPunct="0">
              <a:spcBef>
                <a:spcPct val="0"/>
              </a:spcBef>
              <a:spcAft>
                <a:spcPct val="0"/>
              </a:spcAft>
              <a:defRPr sz="257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B551E9-49F3-4634-9378-D6549B2F604D}" type="slidenum">
              <a:rPr lang="ru-RU" altLang="ru-RU" sz="1285">
                <a:solidFill>
                  <a:srgbClr val="898989"/>
                </a:solidFill>
              </a:rPr>
              <a:pPr eaLnBrk="1" hangingPunct="1"/>
              <a:t>11</a:t>
            </a:fld>
            <a:endParaRPr lang="ru-RU" altLang="ru-RU" sz="1285">
              <a:solidFill>
                <a:srgbClr val="898989"/>
              </a:solidFill>
            </a:endParaRPr>
          </a:p>
        </p:txBody>
      </p:sp>
      <p:sp>
        <p:nvSpPr>
          <p:cNvPr id="144" name="Freeform 4" descr="Пробка"/>
          <p:cNvSpPr>
            <a:spLocks/>
          </p:cNvSpPr>
          <p:nvPr/>
        </p:nvSpPr>
        <p:spPr bwMode="auto">
          <a:xfrm rot="20803610" flipH="1">
            <a:off x="9127569" y="5727250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145" name="Freeform 5" descr="Пробка"/>
          <p:cNvSpPr>
            <a:spLocks/>
          </p:cNvSpPr>
          <p:nvPr/>
        </p:nvSpPr>
        <p:spPr bwMode="auto">
          <a:xfrm rot="20803610" flipH="1">
            <a:off x="3823320" y="5564043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grpSp>
        <p:nvGrpSpPr>
          <p:cNvPr id="146" name="Group 8"/>
          <p:cNvGrpSpPr>
            <a:grpSpLocks/>
          </p:cNvGrpSpPr>
          <p:nvPr/>
        </p:nvGrpSpPr>
        <p:grpSpPr bwMode="auto">
          <a:xfrm>
            <a:off x="3422101" y="6199872"/>
            <a:ext cx="1514772" cy="537225"/>
            <a:chOff x="340" y="3686"/>
            <a:chExt cx="891" cy="316"/>
          </a:xfrm>
        </p:grpSpPr>
        <p:sp>
          <p:nvSpPr>
            <p:cNvPr id="147" name="Freeform 9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48" name="Freeform 10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49" name="Freeform 11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50" name="Group 12"/>
          <p:cNvGrpSpPr>
            <a:grpSpLocks/>
          </p:cNvGrpSpPr>
          <p:nvPr/>
        </p:nvGrpSpPr>
        <p:grpSpPr bwMode="auto">
          <a:xfrm>
            <a:off x="4238139" y="6335879"/>
            <a:ext cx="1514772" cy="537225"/>
            <a:chOff x="340" y="3686"/>
            <a:chExt cx="891" cy="316"/>
          </a:xfrm>
        </p:grpSpPr>
        <p:sp>
          <p:nvSpPr>
            <p:cNvPr id="151" name="Freeform 13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52" name="Freeform 14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53" name="Freeform 15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54" name="Group 16"/>
          <p:cNvGrpSpPr>
            <a:grpSpLocks/>
          </p:cNvGrpSpPr>
          <p:nvPr/>
        </p:nvGrpSpPr>
        <p:grpSpPr bwMode="auto">
          <a:xfrm>
            <a:off x="3857322" y="6009464"/>
            <a:ext cx="1514772" cy="537225"/>
            <a:chOff x="340" y="3686"/>
            <a:chExt cx="891" cy="316"/>
          </a:xfrm>
        </p:grpSpPr>
        <p:sp>
          <p:nvSpPr>
            <p:cNvPr id="155" name="Freeform 17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56" name="Freeform 18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57" name="Freeform 19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58" name="Group 20"/>
          <p:cNvGrpSpPr>
            <a:grpSpLocks/>
          </p:cNvGrpSpPr>
          <p:nvPr/>
        </p:nvGrpSpPr>
        <p:grpSpPr bwMode="auto">
          <a:xfrm>
            <a:off x="3340497" y="6553489"/>
            <a:ext cx="1514772" cy="537225"/>
            <a:chOff x="340" y="3686"/>
            <a:chExt cx="891" cy="316"/>
          </a:xfrm>
        </p:grpSpPr>
        <p:sp>
          <p:nvSpPr>
            <p:cNvPr id="159" name="Freeform 21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60" name="Freeform 22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61" name="Freeform 23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sp>
        <p:nvSpPr>
          <p:cNvPr id="162" name="Freeform 24" descr="Пробка"/>
          <p:cNvSpPr>
            <a:spLocks/>
          </p:cNvSpPr>
          <p:nvPr/>
        </p:nvSpPr>
        <p:spPr bwMode="auto">
          <a:xfrm rot="20803610" flipH="1">
            <a:off x="11249268" y="6951308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grpSp>
        <p:nvGrpSpPr>
          <p:cNvPr id="163" name="Group 25"/>
          <p:cNvGrpSpPr>
            <a:grpSpLocks/>
          </p:cNvGrpSpPr>
          <p:nvPr/>
        </p:nvGrpSpPr>
        <p:grpSpPr bwMode="auto">
          <a:xfrm>
            <a:off x="6115027" y="6199872"/>
            <a:ext cx="1514772" cy="537225"/>
            <a:chOff x="340" y="3686"/>
            <a:chExt cx="891" cy="316"/>
          </a:xfrm>
        </p:grpSpPr>
        <p:sp>
          <p:nvSpPr>
            <p:cNvPr id="164" name="Freeform 26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65" name="Freeform 27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66" name="Freeform 28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67" name="Group 29"/>
          <p:cNvGrpSpPr>
            <a:grpSpLocks/>
          </p:cNvGrpSpPr>
          <p:nvPr/>
        </p:nvGrpSpPr>
        <p:grpSpPr bwMode="auto">
          <a:xfrm>
            <a:off x="7121475" y="6471885"/>
            <a:ext cx="1514772" cy="537225"/>
            <a:chOff x="340" y="3686"/>
            <a:chExt cx="891" cy="316"/>
          </a:xfrm>
        </p:grpSpPr>
        <p:sp>
          <p:nvSpPr>
            <p:cNvPr id="168" name="Freeform 30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69" name="Freeform 31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70" name="Freeform 32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71" name="Group 33"/>
          <p:cNvGrpSpPr>
            <a:grpSpLocks/>
          </p:cNvGrpSpPr>
          <p:nvPr/>
        </p:nvGrpSpPr>
        <p:grpSpPr bwMode="auto">
          <a:xfrm>
            <a:off x="8073519" y="6036665"/>
            <a:ext cx="1514772" cy="537225"/>
            <a:chOff x="340" y="3686"/>
            <a:chExt cx="891" cy="316"/>
          </a:xfrm>
        </p:grpSpPr>
        <p:sp>
          <p:nvSpPr>
            <p:cNvPr id="172" name="Freeform 34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73" name="Freeform 35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74" name="Freeform 36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75" name="Group 37"/>
          <p:cNvGrpSpPr>
            <a:grpSpLocks/>
          </p:cNvGrpSpPr>
          <p:nvPr/>
        </p:nvGrpSpPr>
        <p:grpSpPr bwMode="auto">
          <a:xfrm>
            <a:off x="8019117" y="6499086"/>
            <a:ext cx="1514772" cy="537225"/>
            <a:chOff x="340" y="3686"/>
            <a:chExt cx="891" cy="316"/>
          </a:xfrm>
        </p:grpSpPr>
        <p:sp>
          <p:nvSpPr>
            <p:cNvPr id="176" name="Freeform 38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77" name="Freeform 39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78" name="Freeform 40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79" name="Group 41"/>
          <p:cNvGrpSpPr>
            <a:grpSpLocks/>
          </p:cNvGrpSpPr>
          <p:nvPr/>
        </p:nvGrpSpPr>
        <p:grpSpPr bwMode="auto">
          <a:xfrm>
            <a:off x="9052765" y="6335879"/>
            <a:ext cx="1514772" cy="537225"/>
            <a:chOff x="340" y="3686"/>
            <a:chExt cx="891" cy="316"/>
          </a:xfrm>
        </p:grpSpPr>
        <p:sp>
          <p:nvSpPr>
            <p:cNvPr id="180" name="Freeform 42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81" name="Freeform 43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82" name="Freeform 44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83" name="Group 45"/>
          <p:cNvGrpSpPr>
            <a:grpSpLocks/>
          </p:cNvGrpSpPr>
          <p:nvPr/>
        </p:nvGrpSpPr>
        <p:grpSpPr bwMode="auto">
          <a:xfrm>
            <a:off x="10113615" y="6009464"/>
            <a:ext cx="1514772" cy="537225"/>
            <a:chOff x="340" y="3686"/>
            <a:chExt cx="891" cy="316"/>
          </a:xfrm>
        </p:grpSpPr>
        <p:sp>
          <p:nvSpPr>
            <p:cNvPr id="184" name="Freeform 46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85" name="Freeform 47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86" name="Freeform 48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187" name="Group 49"/>
          <p:cNvGrpSpPr>
            <a:grpSpLocks/>
          </p:cNvGrpSpPr>
          <p:nvPr/>
        </p:nvGrpSpPr>
        <p:grpSpPr bwMode="auto">
          <a:xfrm>
            <a:off x="3303095" y="4640899"/>
            <a:ext cx="8337191" cy="2295108"/>
            <a:chOff x="251" y="2557"/>
            <a:chExt cx="4904" cy="1635"/>
          </a:xfrm>
        </p:grpSpPr>
        <p:sp>
          <p:nvSpPr>
            <p:cNvPr id="188" name="Freeform 50"/>
            <p:cNvSpPr>
              <a:spLocks/>
            </p:cNvSpPr>
            <p:nvPr/>
          </p:nvSpPr>
          <p:spPr bwMode="auto">
            <a:xfrm>
              <a:off x="283" y="2557"/>
              <a:ext cx="136" cy="1139"/>
            </a:xfrm>
            <a:custGeom>
              <a:avLst/>
              <a:gdLst>
                <a:gd name="T0" fmla="*/ 85 w 136"/>
                <a:gd name="T1" fmla="*/ 1123 h 1139"/>
                <a:gd name="T2" fmla="*/ 5 w 136"/>
                <a:gd name="T3" fmla="*/ 659 h 1139"/>
                <a:gd name="T4" fmla="*/ 117 w 136"/>
                <a:gd name="T5" fmla="*/ 83 h 1139"/>
                <a:gd name="T6" fmla="*/ 117 w 136"/>
                <a:gd name="T7" fmla="*/ 163 h 1139"/>
                <a:gd name="T8" fmla="*/ 85 w 136"/>
                <a:gd name="T9" fmla="*/ 355 h 1139"/>
                <a:gd name="T10" fmla="*/ 53 w 136"/>
                <a:gd name="T11" fmla="*/ 611 h 1139"/>
                <a:gd name="T12" fmla="*/ 53 w 136"/>
                <a:gd name="T13" fmla="*/ 899 h 1139"/>
                <a:gd name="T14" fmla="*/ 133 w 136"/>
                <a:gd name="T15" fmla="*/ 1139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89" name="Freeform 51"/>
            <p:cNvSpPr>
              <a:spLocks/>
            </p:cNvSpPr>
            <p:nvPr/>
          </p:nvSpPr>
          <p:spPr bwMode="auto">
            <a:xfrm flipH="1">
              <a:off x="843" y="2877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 flipH="1">
              <a:off x="1403" y="2701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1" name="Freeform 53"/>
            <p:cNvSpPr>
              <a:spLocks/>
            </p:cNvSpPr>
            <p:nvPr/>
          </p:nvSpPr>
          <p:spPr bwMode="auto">
            <a:xfrm flipH="1">
              <a:off x="3115" y="2685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2" name="Freeform 54"/>
            <p:cNvSpPr>
              <a:spLocks/>
            </p:cNvSpPr>
            <p:nvPr/>
          </p:nvSpPr>
          <p:spPr bwMode="auto">
            <a:xfrm>
              <a:off x="1915" y="3101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3" name="Freeform 55"/>
            <p:cNvSpPr>
              <a:spLocks/>
            </p:cNvSpPr>
            <p:nvPr/>
          </p:nvSpPr>
          <p:spPr bwMode="auto">
            <a:xfrm>
              <a:off x="2155" y="3341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4" name="Freeform 56"/>
            <p:cNvSpPr>
              <a:spLocks/>
            </p:cNvSpPr>
            <p:nvPr/>
          </p:nvSpPr>
          <p:spPr bwMode="auto">
            <a:xfrm>
              <a:off x="2667" y="3117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5" name="Freeform 57"/>
            <p:cNvSpPr>
              <a:spLocks/>
            </p:cNvSpPr>
            <p:nvPr/>
          </p:nvSpPr>
          <p:spPr bwMode="auto">
            <a:xfrm>
              <a:off x="3835" y="3037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 flipH="1">
              <a:off x="5051" y="2701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7" name="Freeform 59"/>
            <p:cNvSpPr>
              <a:spLocks/>
            </p:cNvSpPr>
            <p:nvPr/>
          </p:nvSpPr>
          <p:spPr bwMode="auto">
            <a:xfrm>
              <a:off x="4619" y="3261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8" name="Freeform 60"/>
            <p:cNvSpPr>
              <a:spLocks/>
            </p:cNvSpPr>
            <p:nvPr/>
          </p:nvSpPr>
          <p:spPr bwMode="auto">
            <a:xfrm>
              <a:off x="3355" y="3021"/>
              <a:ext cx="136" cy="1139"/>
            </a:xfrm>
            <a:custGeom>
              <a:avLst/>
              <a:gdLst>
                <a:gd name="T0" fmla="*/ 85 w 136"/>
                <a:gd name="T1" fmla="*/ 1123 h 1139"/>
                <a:gd name="T2" fmla="*/ 5 w 136"/>
                <a:gd name="T3" fmla="*/ 659 h 1139"/>
                <a:gd name="T4" fmla="*/ 117 w 136"/>
                <a:gd name="T5" fmla="*/ 83 h 1139"/>
                <a:gd name="T6" fmla="*/ 117 w 136"/>
                <a:gd name="T7" fmla="*/ 163 h 1139"/>
                <a:gd name="T8" fmla="*/ 85 w 136"/>
                <a:gd name="T9" fmla="*/ 355 h 1139"/>
                <a:gd name="T10" fmla="*/ 53 w 136"/>
                <a:gd name="T11" fmla="*/ 611 h 1139"/>
                <a:gd name="T12" fmla="*/ 53 w 136"/>
                <a:gd name="T13" fmla="*/ 899 h 1139"/>
                <a:gd name="T14" fmla="*/ 133 w 136"/>
                <a:gd name="T15" fmla="*/ 1139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199" name="Freeform 61"/>
            <p:cNvSpPr>
              <a:spLocks/>
            </p:cNvSpPr>
            <p:nvPr/>
          </p:nvSpPr>
          <p:spPr bwMode="auto">
            <a:xfrm>
              <a:off x="1739" y="3597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0" name="Freeform 62"/>
            <p:cNvSpPr>
              <a:spLocks/>
            </p:cNvSpPr>
            <p:nvPr/>
          </p:nvSpPr>
          <p:spPr bwMode="auto">
            <a:xfrm>
              <a:off x="4283" y="3245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1" name="Freeform 63"/>
            <p:cNvSpPr>
              <a:spLocks/>
            </p:cNvSpPr>
            <p:nvPr/>
          </p:nvSpPr>
          <p:spPr bwMode="auto">
            <a:xfrm flipH="1">
              <a:off x="4043" y="3693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2" name="Freeform 64"/>
            <p:cNvSpPr>
              <a:spLocks/>
            </p:cNvSpPr>
            <p:nvPr/>
          </p:nvSpPr>
          <p:spPr bwMode="auto">
            <a:xfrm flipH="1">
              <a:off x="3707" y="3421"/>
              <a:ext cx="56" cy="339"/>
            </a:xfrm>
            <a:custGeom>
              <a:avLst/>
              <a:gdLst>
                <a:gd name="T0" fmla="*/ 1 w 136"/>
                <a:gd name="T1" fmla="*/ 3 h 1139"/>
                <a:gd name="T2" fmla="*/ 0 w 136"/>
                <a:gd name="T3" fmla="*/ 1 h 1139"/>
                <a:gd name="T4" fmla="*/ 1 w 136"/>
                <a:gd name="T5" fmla="*/ 0 h 1139"/>
                <a:gd name="T6" fmla="*/ 1 w 136"/>
                <a:gd name="T7" fmla="*/ 0 h 1139"/>
                <a:gd name="T8" fmla="*/ 1 w 136"/>
                <a:gd name="T9" fmla="*/ 1 h 1139"/>
                <a:gd name="T10" fmla="*/ 1 w 136"/>
                <a:gd name="T11" fmla="*/ 1 h 1139"/>
                <a:gd name="T12" fmla="*/ 1 w 136"/>
                <a:gd name="T13" fmla="*/ 2 h 1139"/>
                <a:gd name="T14" fmla="*/ 2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3" name="Freeform 65"/>
            <p:cNvSpPr>
              <a:spLocks/>
            </p:cNvSpPr>
            <p:nvPr/>
          </p:nvSpPr>
          <p:spPr bwMode="auto">
            <a:xfrm>
              <a:off x="2523" y="3517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4" name="Freeform 66"/>
            <p:cNvSpPr>
              <a:spLocks/>
            </p:cNvSpPr>
            <p:nvPr/>
          </p:nvSpPr>
          <p:spPr bwMode="auto">
            <a:xfrm>
              <a:off x="2315" y="3597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5" name="Freeform 67"/>
            <p:cNvSpPr>
              <a:spLocks/>
            </p:cNvSpPr>
            <p:nvPr/>
          </p:nvSpPr>
          <p:spPr bwMode="auto">
            <a:xfrm>
              <a:off x="603" y="3261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6" name="Freeform 68"/>
            <p:cNvSpPr>
              <a:spLocks/>
            </p:cNvSpPr>
            <p:nvPr/>
          </p:nvSpPr>
          <p:spPr bwMode="auto">
            <a:xfrm>
              <a:off x="251" y="3581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7" name="Freeform 69"/>
            <p:cNvSpPr>
              <a:spLocks/>
            </p:cNvSpPr>
            <p:nvPr/>
          </p:nvSpPr>
          <p:spPr bwMode="auto">
            <a:xfrm>
              <a:off x="699" y="3645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8" name="Freeform 70"/>
            <p:cNvSpPr>
              <a:spLocks/>
            </p:cNvSpPr>
            <p:nvPr/>
          </p:nvSpPr>
          <p:spPr bwMode="auto">
            <a:xfrm>
              <a:off x="619" y="3853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09" name="Freeform 71"/>
            <p:cNvSpPr>
              <a:spLocks/>
            </p:cNvSpPr>
            <p:nvPr/>
          </p:nvSpPr>
          <p:spPr bwMode="auto">
            <a:xfrm>
              <a:off x="1099" y="3389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grpSp>
        <p:nvGrpSpPr>
          <p:cNvPr id="210" name="Group 72"/>
          <p:cNvGrpSpPr>
            <a:grpSpLocks/>
          </p:cNvGrpSpPr>
          <p:nvPr/>
        </p:nvGrpSpPr>
        <p:grpSpPr bwMode="auto">
          <a:xfrm>
            <a:off x="10004810" y="6580690"/>
            <a:ext cx="1514772" cy="537225"/>
            <a:chOff x="340" y="3686"/>
            <a:chExt cx="891" cy="316"/>
          </a:xfrm>
        </p:grpSpPr>
        <p:sp>
          <p:nvSpPr>
            <p:cNvPr id="211" name="Freeform 73" descr="Пробка"/>
            <p:cNvSpPr>
              <a:spLocks/>
            </p:cNvSpPr>
            <p:nvPr/>
          </p:nvSpPr>
          <p:spPr bwMode="auto">
            <a:xfrm rot="20803610" flipH="1">
              <a:off x="712" y="394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12" name="Freeform 74" descr="Пробка"/>
            <p:cNvSpPr>
              <a:spLocks/>
            </p:cNvSpPr>
            <p:nvPr/>
          </p:nvSpPr>
          <p:spPr bwMode="auto">
            <a:xfrm rot="20803610" flipH="1">
              <a:off x="340" y="3686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13" name="Freeform 75" descr="Пробка"/>
            <p:cNvSpPr>
              <a:spLocks/>
            </p:cNvSpPr>
            <p:nvPr/>
          </p:nvSpPr>
          <p:spPr bwMode="auto">
            <a:xfrm rot="20803610" flipH="1">
              <a:off x="1124" y="3709"/>
              <a:ext cx="107" cy="56"/>
            </a:xfrm>
            <a:custGeom>
              <a:avLst/>
              <a:gdLst>
                <a:gd name="T0" fmla="*/ 5 w 155"/>
                <a:gd name="T1" fmla="*/ 2 h 112"/>
                <a:gd name="T2" fmla="*/ 15 w 155"/>
                <a:gd name="T3" fmla="*/ 0 h 112"/>
                <a:gd name="T4" fmla="*/ 24 w 155"/>
                <a:gd name="T5" fmla="*/ 3 h 112"/>
                <a:gd name="T6" fmla="*/ 19 w 155"/>
                <a:gd name="T7" fmla="*/ 3 h 112"/>
                <a:gd name="T8" fmla="*/ 0 w 155"/>
                <a:gd name="T9" fmla="*/ 4 h 112"/>
                <a:gd name="T10" fmla="*/ 5 w 155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sp>
        <p:nvSpPr>
          <p:cNvPr id="214" name="Freeform 76"/>
          <p:cNvSpPr>
            <a:spLocks/>
          </p:cNvSpPr>
          <p:nvPr/>
        </p:nvSpPr>
        <p:spPr bwMode="auto">
          <a:xfrm>
            <a:off x="7685900" y="6293376"/>
            <a:ext cx="171709" cy="666431"/>
          </a:xfrm>
          <a:custGeom>
            <a:avLst/>
            <a:gdLst>
              <a:gd name="T0" fmla="*/ 2147483647 w 101"/>
              <a:gd name="T1" fmla="*/ 2147483647 h 392"/>
              <a:gd name="T2" fmla="*/ 2147483647 w 101"/>
              <a:gd name="T3" fmla="*/ 2147483647 h 392"/>
              <a:gd name="T4" fmla="*/ 2147483647 w 101"/>
              <a:gd name="T5" fmla="*/ 2147483647 h 392"/>
              <a:gd name="T6" fmla="*/ 2147483647 w 101"/>
              <a:gd name="T7" fmla="*/ 2147483647 h 392"/>
              <a:gd name="T8" fmla="*/ 2147483647 w 101"/>
              <a:gd name="T9" fmla="*/ 2147483647 h 392"/>
              <a:gd name="T10" fmla="*/ 2147483647 w 101"/>
              <a:gd name="T11" fmla="*/ 2147483647 h 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392"/>
              <a:gd name="T20" fmla="*/ 101 w 101"/>
              <a:gd name="T21" fmla="*/ 392 h 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392">
                <a:moveTo>
                  <a:pt x="88" y="371"/>
                </a:moveTo>
                <a:cubicBezTo>
                  <a:pt x="75" y="350"/>
                  <a:pt x="16" y="128"/>
                  <a:pt x="8" y="67"/>
                </a:cubicBezTo>
                <a:cubicBezTo>
                  <a:pt x="0" y="6"/>
                  <a:pt x="35" y="6"/>
                  <a:pt x="40" y="3"/>
                </a:cubicBezTo>
                <a:cubicBezTo>
                  <a:pt x="45" y="0"/>
                  <a:pt x="32" y="19"/>
                  <a:pt x="40" y="51"/>
                </a:cubicBezTo>
                <a:cubicBezTo>
                  <a:pt x="48" y="83"/>
                  <a:pt x="77" y="144"/>
                  <a:pt x="88" y="195"/>
                </a:cubicBezTo>
                <a:cubicBezTo>
                  <a:pt x="99" y="246"/>
                  <a:pt x="101" y="392"/>
                  <a:pt x="88" y="37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99CC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grpSp>
        <p:nvGrpSpPr>
          <p:cNvPr id="215" name="Group 78"/>
          <p:cNvGrpSpPr>
            <a:grpSpLocks/>
          </p:cNvGrpSpPr>
          <p:nvPr/>
        </p:nvGrpSpPr>
        <p:grpSpPr bwMode="auto">
          <a:xfrm flipH="1">
            <a:off x="3838621" y="4411389"/>
            <a:ext cx="8337191" cy="2167601"/>
            <a:chOff x="251" y="2557"/>
            <a:chExt cx="4904" cy="1635"/>
          </a:xfrm>
        </p:grpSpPr>
        <p:sp>
          <p:nvSpPr>
            <p:cNvPr id="216" name="Freeform 79"/>
            <p:cNvSpPr>
              <a:spLocks/>
            </p:cNvSpPr>
            <p:nvPr/>
          </p:nvSpPr>
          <p:spPr bwMode="auto">
            <a:xfrm>
              <a:off x="283" y="2557"/>
              <a:ext cx="136" cy="1139"/>
            </a:xfrm>
            <a:custGeom>
              <a:avLst/>
              <a:gdLst>
                <a:gd name="T0" fmla="*/ 85 w 136"/>
                <a:gd name="T1" fmla="*/ 1123 h 1139"/>
                <a:gd name="T2" fmla="*/ 5 w 136"/>
                <a:gd name="T3" fmla="*/ 659 h 1139"/>
                <a:gd name="T4" fmla="*/ 117 w 136"/>
                <a:gd name="T5" fmla="*/ 83 h 1139"/>
                <a:gd name="T6" fmla="*/ 117 w 136"/>
                <a:gd name="T7" fmla="*/ 163 h 1139"/>
                <a:gd name="T8" fmla="*/ 85 w 136"/>
                <a:gd name="T9" fmla="*/ 355 h 1139"/>
                <a:gd name="T10" fmla="*/ 53 w 136"/>
                <a:gd name="T11" fmla="*/ 611 h 1139"/>
                <a:gd name="T12" fmla="*/ 53 w 136"/>
                <a:gd name="T13" fmla="*/ 899 h 1139"/>
                <a:gd name="T14" fmla="*/ 133 w 136"/>
                <a:gd name="T15" fmla="*/ 1139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17" name="Freeform 80"/>
            <p:cNvSpPr>
              <a:spLocks/>
            </p:cNvSpPr>
            <p:nvPr/>
          </p:nvSpPr>
          <p:spPr bwMode="auto">
            <a:xfrm flipH="1">
              <a:off x="843" y="2877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18" name="Freeform 81"/>
            <p:cNvSpPr>
              <a:spLocks/>
            </p:cNvSpPr>
            <p:nvPr/>
          </p:nvSpPr>
          <p:spPr bwMode="auto">
            <a:xfrm flipH="1">
              <a:off x="1403" y="2701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19" name="Freeform 82"/>
            <p:cNvSpPr>
              <a:spLocks/>
            </p:cNvSpPr>
            <p:nvPr/>
          </p:nvSpPr>
          <p:spPr bwMode="auto">
            <a:xfrm flipH="1">
              <a:off x="3115" y="2685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0" name="Freeform 83"/>
            <p:cNvSpPr>
              <a:spLocks/>
            </p:cNvSpPr>
            <p:nvPr/>
          </p:nvSpPr>
          <p:spPr bwMode="auto">
            <a:xfrm>
              <a:off x="1915" y="3101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1" name="Freeform 84"/>
            <p:cNvSpPr>
              <a:spLocks/>
            </p:cNvSpPr>
            <p:nvPr/>
          </p:nvSpPr>
          <p:spPr bwMode="auto">
            <a:xfrm>
              <a:off x="2155" y="3341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2" name="Freeform 85"/>
            <p:cNvSpPr>
              <a:spLocks/>
            </p:cNvSpPr>
            <p:nvPr/>
          </p:nvSpPr>
          <p:spPr bwMode="auto">
            <a:xfrm>
              <a:off x="2667" y="3117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3" name="Freeform 86"/>
            <p:cNvSpPr>
              <a:spLocks/>
            </p:cNvSpPr>
            <p:nvPr/>
          </p:nvSpPr>
          <p:spPr bwMode="auto">
            <a:xfrm>
              <a:off x="3835" y="3037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4" name="Freeform 87"/>
            <p:cNvSpPr>
              <a:spLocks/>
            </p:cNvSpPr>
            <p:nvPr/>
          </p:nvSpPr>
          <p:spPr bwMode="auto">
            <a:xfrm flipH="1">
              <a:off x="5051" y="2701"/>
              <a:ext cx="104" cy="915"/>
            </a:xfrm>
            <a:custGeom>
              <a:avLst/>
              <a:gdLst>
                <a:gd name="T0" fmla="*/ 22 w 136"/>
                <a:gd name="T1" fmla="*/ 376 h 1139"/>
                <a:gd name="T2" fmla="*/ 2 w 136"/>
                <a:gd name="T3" fmla="*/ 220 h 1139"/>
                <a:gd name="T4" fmla="*/ 31 w 136"/>
                <a:gd name="T5" fmla="*/ 28 h 1139"/>
                <a:gd name="T6" fmla="*/ 31 w 136"/>
                <a:gd name="T7" fmla="*/ 54 h 1139"/>
                <a:gd name="T8" fmla="*/ 22 w 136"/>
                <a:gd name="T9" fmla="*/ 119 h 1139"/>
                <a:gd name="T10" fmla="*/ 14 w 136"/>
                <a:gd name="T11" fmla="*/ 205 h 1139"/>
                <a:gd name="T12" fmla="*/ 14 w 136"/>
                <a:gd name="T13" fmla="*/ 300 h 1139"/>
                <a:gd name="T14" fmla="*/ 35 w 136"/>
                <a:gd name="T15" fmla="*/ 381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5" name="Freeform 88"/>
            <p:cNvSpPr>
              <a:spLocks/>
            </p:cNvSpPr>
            <p:nvPr/>
          </p:nvSpPr>
          <p:spPr bwMode="auto">
            <a:xfrm>
              <a:off x="4619" y="3261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6" name="Freeform 89"/>
            <p:cNvSpPr>
              <a:spLocks/>
            </p:cNvSpPr>
            <p:nvPr/>
          </p:nvSpPr>
          <p:spPr bwMode="auto">
            <a:xfrm>
              <a:off x="3355" y="3021"/>
              <a:ext cx="136" cy="1139"/>
            </a:xfrm>
            <a:custGeom>
              <a:avLst/>
              <a:gdLst>
                <a:gd name="T0" fmla="*/ 85 w 136"/>
                <a:gd name="T1" fmla="*/ 1123 h 1139"/>
                <a:gd name="T2" fmla="*/ 5 w 136"/>
                <a:gd name="T3" fmla="*/ 659 h 1139"/>
                <a:gd name="T4" fmla="*/ 117 w 136"/>
                <a:gd name="T5" fmla="*/ 83 h 1139"/>
                <a:gd name="T6" fmla="*/ 117 w 136"/>
                <a:gd name="T7" fmla="*/ 163 h 1139"/>
                <a:gd name="T8" fmla="*/ 85 w 136"/>
                <a:gd name="T9" fmla="*/ 355 h 1139"/>
                <a:gd name="T10" fmla="*/ 53 w 136"/>
                <a:gd name="T11" fmla="*/ 611 h 1139"/>
                <a:gd name="T12" fmla="*/ 53 w 136"/>
                <a:gd name="T13" fmla="*/ 899 h 1139"/>
                <a:gd name="T14" fmla="*/ 133 w 136"/>
                <a:gd name="T15" fmla="*/ 1139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7" name="Freeform 90"/>
            <p:cNvSpPr>
              <a:spLocks/>
            </p:cNvSpPr>
            <p:nvPr/>
          </p:nvSpPr>
          <p:spPr bwMode="auto">
            <a:xfrm>
              <a:off x="1739" y="3597"/>
              <a:ext cx="104" cy="595"/>
            </a:xfrm>
            <a:custGeom>
              <a:avLst/>
              <a:gdLst>
                <a:gd name="T0" fmla="*/ 22 w 136"/>
                <a:gd name="T1" fmla="*/ 44 h 1139"/>
                <a:gd name="T2" fmla="*/ 2 w 136"/>
                <a:gd name="T3" fmla="*/ 26 h 1139"/>
                <a:gd name="T4" fmla="*/ 31 w 136"/>
                <a:gd name="T5" fmla="*/ 3 h 1139"/>
                <a:gd name="T6" fmla="*/ 31 w 136"/>
                <a:gd name="T7" fmla="*/ 6 h 1139"/>
                <a:gd name="T8" fmla="*/ 22 w 136"/>
                <a:gd name="T9" fmla="*/ 14 h 1139"/>
                <a:gd name="T10" fmla="*/ 14 w 136"/>
                <a:gd name="T11" fmla="*/ 24 h 1139"/>
                <a:gd name="T12" fmla="*/ 14 w 136"/>
                <a:gd name="T13" fmla="*/ 35 h 1139"/>
                <a:gd name="T14" fmla="*/ 35 w 136"/>
                <a:gd name="T15" fmla="*/ 44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8" name="Freeform 91"/>
            <p:cNvSpPr>
              <a:spLocks/>
            </p:cNvSpPr>
            <p:nvPr/>
          </p:nvSpPr>
          <p:spPr bwMode="auto">
            <a:xfrm>
              <a:off x="4283" y="3245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29" name="Freeform 92"/>
            <p:cNvSpPr>
              <a:spLocks/>
            </p:cNvSpPr>
            <p:nvPr/>
          </p:nvSpPr>
          <p:spPr bwMode="auto">
            <a:xfrm flipH="1">
              <a:off x="4043" y="3693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0" name="Freeform 93"/>
            <p:cNvSpPr>
              <a:spLocks/>
            </p:cNvSpPr>
            <p:nvPr/>
          </p:nvSpPr>
          <p:spPr bwMode="auto">
            <a:xfrm flipH="1">
              <a:off x="3707" y="3421"/>
              <a:ext cx="56" cy="339"/>
            </a:xfrm>
            <a:custGeom>
              <a:avLst/>
              <a:gdLst>
                <a:gd name="T0" fmla="*/ 1 w 136"/>
                <a:gd name="T1" fmla="*/ 3 h 1139"/>
                <a:gd name="T2" fmla="*/ 0 w 136"/>
                <a:gd name="T3" fmla="*/ 1 h 1139"/>
                <a:gd name="T4" fmla="*/ 1 w 136"/>
                <a:gd name="T5" fmla="*/ 0 h 1139"/>
                <a:gd name="T6" fmla="*/ 1 w 136"/>
                <a:gd name="T7" fmla="*/ 0 h 1139"/>
                <a:gd name="T8" fmla="*/ 1 w 136"/>
                <a:gd name="T9" fmla="*/ 1 h 1139"/>
                <a:gd name="T10" fmla="*/ 1 w 136"/>
                <a:gd name="T11" fmla="*/ 1 h 1139"/>
                <a:gd name="T12" fmla="*/ 1 w 136"/>
                <a:gd name="T13" fmla="*/ 2 h 1139"/>
                <a:gd name="T14" fmla="*/ 2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1" name="Freeform 94"/>
            <p:cNvSpPr>
              <a:spLocks/>
            </p:cNvSpPr>
            <p:nvPr/>
          </p:nvSpPr>
          <p:spPr bwMode="auto">
            <a:xfrm>
              <a:off x="2523" y="3517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2" name="Freeform 95"/>
            <p:cNvSpPr>
              <a:spLocks/>
            </p:cNvSpPr>
            <p:nvPr/>
          </p:nvSpPr>
          <p:spPr bwMode="auto">
            <a:xfrm>
              <a:off x="2315" y="3597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3" name="Freeform 96"/>
            <p:cNvSpPr>
              <a:spLocks/>
            </p:cNvSpPr>
            <p:nvPr/>
          </p:nvSpPr>
          <p:spPr bwMode="auto">
            <a:xfrm>
              <a:off x="603" y="3261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4" name="Freeform 97"/>
            <p:cNvSpPr>
              <a:spLocks/>
            </p:cNvSpPr>
            <p:nvPr/>
          </p:nvSpPr>
          <p:spPr bwMode="auto">
            <a:xfrm>
              <a:off x="251" y="3581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5" name="Freeform 98"/>
            <p:cNvSpPr>
              <a:spLocks/>
            </p:cNvSpPr>
            <p:nvPr/>
          </p:nvSpPr>
          <p:spPr bwMode="auto">
            <a:xfrm>
              <a:off x="699" y="3645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6" name="Freeform 99"/>
            <p:cNvSpPr>
              <a:spLocks/>
            </p:cNvSpPr>
            <p:nvPr/>
          </p:nvSpPr>
          <p:spPr bwMode="auto">
            <a:xfrm>
              <a:off x="619" y="3853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  <p:sp>
          <p:nvSpPr>
            <p:cNvPr id="237" name="Freeform 100"/>
            <p:cNvSpPr>
              <a:spLocks/>
            </p:cNvSpPr>
            <p:nvPr/>
          </p:nvSpPr>
          <p:spPr bwMode="auto">
            <a:xfrm>
              <a:off x="1099" y="3389"/>
              <a:ext cx="88" cy="339"/>
            </a:xfrm>
            <a:custGeom>
              <a:avLst/>
              <a:gdLst>
                <a:gd name="T0" fmla="*/ 10 w 136"/>
                <a:gd name="T1" fmla="*/ 3 h 1139"/>
                <a:gd name="T2" fmla="*/ 1 w 136"/>
                <a:gd name="T3" fmla="*/ 1 h 1139"/>
                <a:gd name="T4" fmla="*/ 14 w 136"/>
                <a:gd name="T5" fmla="*/ 0 h 1139"/>
                <a:gd name="T6" fmla="*/ 14 w 136"/>
                <a:gd name="T7" fmla="*/ 0 h 1139"/>
                <a:gd name="T8" fmla="*/ 10 w 136"/>
                <a:gd name="T9" fmla="*/ 1 h 1139"/>
                <a:gd name="T10" fmla="*/ 6 w 136"/>
                <a:gd name="T11" fmla="*/ 1 h 1139"/>
                <a:gd name="T12" fmla="*/ 6 w 136"/>
                <a:gd name="T13" fmla="*/ 2 h 1139"/>
                <a:gd name="T14" fmla="*/ 15 w 136"/>
                <a:gd name="T15" fmla="*/ 3 h 1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39"/>
                <a:gd name="T26" fmla="*/ 136 w 136"/>
                <a:gd name="T27" fmla="*/ 1139 h 1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39">
                  <a:moveTo>
                    <a:pt x="85" y="1123"/>
                  </a:moveTo>
                  <a:cubicBezTo>
                    <a:pt x="42" y="977"/>
                    <a:pt x="0" y="832"/>
                    <a:pt x="5" y="659"/>
                  </a:cubicBezTo>
                  <a:cubicBezTo>
                    <a:pt x="10" y="486"/>
                    <a:pt x="98" y="166"/>
                    <a:pt x="117" y="83"/>
                  </a:cubicBezTo>
                  <a:cubicBezTo>
                    <a:pt x="136" y="0"/>
                    <a:pt x="122" y="118"/>
                    <a:pt x="117" y="163"/>
                  </a:cubicBezTo>
                  <a:cubicBezTo>
                    <a:pt x="112" y="208"/>
                    <a:pt x="96" y="280"/>
                    <a:pt x="85" y="355"/>
                  </a:cubicBezTo>
                  <a:cubicBezTo>
                    <a:pt x="74" y="430"/>
                    <a:pt x="58" y="520"/>
                    <a:pt x="53" y="611"/>
                  </a:cubicBezTo>
                  <a:cubicBezTo>
                    <a:pt x="48" y="702"/>
                    <a:pt x="40" y="811"/>
                    <a:pt x="53" y="899"/>
                  </a:cubicBezTo>
                  <a:cubicBezTo>
                    <a:pt x="66" y="987"/>
                    <a:pt x="99" y="1063"/>
                    <a:pt x="133" y="1139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  <p:sp>
        <p:nvSpPr>
          <p:cNvPr id="238" name="Freeform 101" descr="Пробка"/>
          <p:cNvSpPr>
            <a:spLocks/>
          </p:cNvSpPr>
          <p:nvPr/>
        </p:nvSpPr>
        <p:spPr bwMode="auto">
          <a:xfrm rot="20803610" flipH="1">
            <a:off x="4476151" y="5972062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39" name="Freeform 102" descr="Пробка"/>
          <p:cNvSpPr>
            <a:spLocks/>
          </p:cNvSpPr>
          <p:nvPr/>
        </p:nvSpPr>
        <p:spPr bwMode="auto">
          <a:xfrm rot="20803610" flipH="1">
            <a:off x="5047378" y="5564043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0" name="Freeform 103" descr="Пробка"/>
          <p:cNvSpPr>
            <a:spLocks/>
          </p:cNvSpPr>
          <p:nvPr/>
        </p:nvSpPr>
        <p:spPr bwMode="auto">
          <a:xfrm rot="20803610" flipH="1">
            <a:off x="5863416" y="5645647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1" name="Freeform 104" descr="Пробка"/>
          <p:cNvSpPr>
            <a:spLocks/>
          </p:cNvSpPr>
          <p:nvPr/>
        </p:nvSpPr>
        <p:spPr bwMode="auto">
          <a:xfrm rot="20803610" flipH="1">
            <a:off x="5863416" y="6951308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2" name="Freeform 105" descr="Пробка"/>
          <p:cNvSpPr>
            <a:spLocks/>
          </p:cNvSpPr>
          <p:nvPr/>
        </p:nvSpPr>
        <p:spPr bwMode="auto">
          <a:xfrm rot="20803610" flipH="1">
            <a:off x="6516246" y="6624893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3" name="Freeform 106" descr="Пробка"/>
          <p:cNvSpPr>
            <a:spLocks/>
          </p:cNvSpPr>
          <p:nvPr/>
        </p:nvSpPr>
        <p:spPr bwMode="auto">
          <a:xfrm rot="20803610" flipH="1">
            <a:off x="7150376" y="5564043"/>
            <a:ext cx="181908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4" name="Freeform 107" descr="Пробка"/>
          <p:cNvSpPr>
            <a:spLocks/>
          </p:cNvSpPr>
          <p:nvPr/>
        </p:nvSpPr>
        <p:spPr bwMode="auto">
          <a:xfrm rot="20803610" flipH="1">
            <a:off x="7821908" y="5808854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5" name="Freeform 108" descr="Пробка"/>
          <p:cNvSpPr>
            <a:spLocks/>
          </p:cNvSpPr>
          <p:nvPr/>
        </p:nvSpPr>
        <p:spPr bwMode="auto">
          <a:xfrm rot="20803610" flipH="1">
            <a:off x="6679454" y="6461685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6" name="Freeform 109" descr="Пробка"/>
          <p:cNvSpPr>
            <a:spLocks/>
          </p:cNvSpPr>
          <p:nvPr/>
        </p:nvSpPr>
        <p:spPr bwMode="auto">
          <a:xfrm rot="20803610" flipH="1">
            <a:off x="8637946" y="6135270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7" name="Freeform 110" descr="Пробка"/>
          <p:cNvSpPr>
            <a:spLocks/>
          </p:cNvSpPr>
          <p:nvPr/>
        </p:nvSpPr>
        <p:spPr bwMode="auto">
          <a:xfrm rot="20803610" flipH="1">
            <a:off x="8393134" y="6135270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8" name="Freeform 111" descr="Пробка"/>
          <p:cNvSpPr>
            <a:spLocks/>
          </p:cNvSpPr>
          <p:nvPr/>
        </p:nvSpPr>
        <p:spPr bwMode="auto">
          <a:xfrm rot="20803610" flipH="1">
            <a:off x="10025211" y="5564043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49" name="Freeform 112" descr="Пробка"/>
          <p:cNvSpPr>
            <a:spLocks/>
          </p:cNvSpPr>
          <p:nvPr/>
        </p:nvSpPr>
        <p:spPr bwMode="auto">
          <a:xfrm rot="20803610" flipH="1">
            <a:off x="10514834" y="5808854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0" name="Freeform 113" descr="Пробка"/>
          <p:cNvSpPr>
            <a:spLocks/>
          </p:cNvSpPr>
          <p:nvPr/>
        </p:nvSpPr>
        <p:spPr bwMode="auto">
          <a:xfrm rot="20803610" flipH="1">
            <a:off x="11004457" y="5890458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1" name="Freeform 114" descr="Пробка"/>
          <p:cNvSpPr>
            <a:spLocks/>
          </p:cNvSpPr>
          <p:nvPr/>
        </p:nvSpPr>
        <p:spPr bwMode="auto">
          <a:xfrm rot="20803610" flipH="1">
            <a:off x="11902099" y="6135270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2" name="Freeform 115" descr="Пробка"/>
          <p:cNvSpPr>
            <a:spLocks/>
          </p:cNvSpPr>
          <p:nvPr/>
        </p:nvSpPr>
        <p:spPr bwMode="auto">
          <a:xfrm rot="20803610" flipH="1">
            <a:off x="11330872" y="5564043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3" name="Freeform 116" descr="Пробка"/>
          <p:cNvSpPr>
            <a:spLocks/>
          </p:cNvSpPr>
          <p:nvPr/>
        </p:nvSpPr>
        <p:spPr bwMode="auto">
          <a:xfrm rot="20803610" flipH="1">
            <a:off x="11167664" y="6216873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4" name="Freeform 117" descr="Пробка"/>
          <p:cNvSpPr>
            <a:spLocks/>
          </p:cNvSpPr>
          <p:nvPr/>
        </p:nvSpPr>
        <p:spPr bwMode="auto">
          <a:xfrm rot="20803610" flipH="1">
            <a:off x="11738891" y="5727250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5" name="Freeform 118" descr="Пробка"/>
          <p:cNvSpPr>
            <a:spLocks/>
          </p:cNvSpPr>
          <p:nvPr/>
        </p:nvSpPr>
        <p:spPr bwMode="auto">
          <a:xfrm rot="20803610" flipH="1">
            <a:off x="6189831" y="5890458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  <p:sp>
        <p:nvSpPr>
          <p:cNvPr id="256" name="Freeform 119" descr="Пробка"/>
          <p:cNvSpPr>
            <a:spLocks/>
          </p:cNvSpPr>
          <p:nvPr/>
        </p:nvSpPr>
        <p:spPr bwMode="auto">
          <a:xfrm rot="20803610" flipH="1">
            <a:off x="3170490" y="6788100"/>
            <a:ext cx="181909" cy="95204"/>
          </a:xfrm>
          <a:custGeom>
            <a:avLst/>
            <a:gdLst>
              <a:gd name="T0" fmla="*/ 2147483647 w 155"/>
              <a:gd name="T1" fmla="*/ 2147483647 h 112"/>
              <a:gd name="T2" fmla="*/ 2147483647 w 155"/>
              <a:gd name="T3" fmla="*/ 0 h 112"/>
              <a:gd name="T4" fmla="*/ 2147483647 w 155"/>
              <a:gd name="T5" fmla="*/ 2147483647 h 112"/>
              <a:gd name="T6" fmla="*/ 2147483647 w 155"/>
              <a:gd name="T7" fmla="*/ 2147483647 h 112"/>
              <a:gd name="T8" fmla="*/ 0 w 155"/>
              <a:gd name="T9" fmla="*/ 2147483647 h 112"/>
              <a:gd name="T10" fmla="*/ 2147483647 w 15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570"/>
          </a:p>
        </p:txBody>
      </p:sp>
    </p:spTree>
    <p:extLst>
      <p:ext uri="{BB962C8B-B14F-4D97-AF65-F5344CB8AC3E}">
        <p14:creationId xmlns:p14="http://schemas.microsoft.com/office/powerpoint/2010/main" val="39679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980" y="1055670"/>
            <a:ext cx="12029869" cy="2752357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4284" dirty="0" err="1"/>
              <a:t>Sinfda</a:t>
            </a:r>
            <a:r>
              <a:rPr lang="en-US" sz="4284" dirty="0"/>
              <a:t> 40 </a:t>
            </a:r>
            <a:r>
              <a:rPr lang="en-US" sz="4284" dirty="0" err="1"/>
              <a:t>nafar</a:t>
            </a:r>
            <a:r>
              <a:rPr lang="en-US" sz="4284" dirty="0"/>
              <a:t>  </a:t>
            </a:r>
            <a:r>
              <a:rPr lang="en-US" sz="4284" dirty="0" err="1"/>
              <a:t>o‘quvchi</a:t>
            </a:r>
            <a:r>
              <a:rPr lang="en-US" sz="4284" dirty="0"/>
              <a:t>  bor. </a:t>
            </a:r>
            <a:r>
              <a:rPr lang="en-US" sz="4284" dirty="0" err="1"/>
              <a:t>Darsga</a:t>
            </a:r>
            <a:r>
              <a:rPr lang="en-US" sz="4284" dirty="0"/>
              <a:t> 4 </a:t>
            </a:r>
            <a:r>
              <a:rPr lang="en-US" sz="4284" dirty="0" err="1"/>
              <a:t>nafar</a:t>
            </a:r>
            <a:r>
              <a:rPr lang="en-US" sz="4284" dirty="0"/>
              <a:t>  </a:t>
            </a:r>
            <a:r>
              <a:rPr lang="en-US" sz="4284" dirty="0" err="1"/>
              <a:t>o‘quvchi</a:t>
            </a:r>
            <a:r>
              <a:rPr lang="en-US" sz="4284" dirty="0"/>
              <a:t> </a:t>
            </a:r>
            <a:r>
              <a:rPr lang="en-US" sz="4284" dirty="0" err="1"/>
              <a:t>kelmaganligi</a:t>
            </a:r>
            <a:r>
              <a:rPr lang="en-US" sz="4284" dirty="0"/>
              <a:t> </a:t>
            </a:r>
            <a:r>
              <a:rPr lang="en-US" sz="4284" dirty="0" err="1"/>
              <a:t>ma‘lum</a:t>
            </a:r>
            <a:r>
              <a:rPr lang="en-US" sz="4284" dirty="0"/>
              <a:t>  </a:t>
            </a:r>
            <a:r>
              <a:rPr lang="en-US" sz="4284" dirty="0" err="1"/>
              <a:t>bo‘lsa</a:t>
            </a:r>
            <a:r>
              <a:rPr lang="en-US" sz="4284" dirty="0"/>
              <a:t>, </a:t>
            </a:r>
            <a:r>
              <a:rPr lang="en-US" sz="4284" dirty="0" err="1"/>
              <a:t>darsda</a:t>
            </a:r>
            <a:r>
              <a:rPr lang="en-US" sz="4284" dirty="0"/>
              <a:t>  </a:t>
            </a:r>
            <a:r>
              <a:rPr lang="en-US" sz="4284" dirty="0" err="1"/>
              <a:t>qatnashayotgan</a:t>
            </a:r>
            <a:r>
              <a:rPr lang="en-US" sz="4284" dirty="0"/>
              <a:t>  </a:t>
            </a:r>
            <a:r>
              <a:rPr lang="en-US" sz="4284" dirty="0" err="1"/>
              <a:t>o‘quvchilar</a:t>
            </a:r>
            <a:r>
              <a:rPr lang="en-US" sz="4284" dirty="0"/>
              <a:t> </a:t>
            </a:r>
            <a:r>
              <a:rPr lang="en-US" sz="4284" dirty="0" err="1"/>
              <a:t>necha</a:t>
            </a:r>
            <a:r>
              <a:rPr lang="en-US" sz="4284" dirty="0"/>
              <a:t>  </a:t>
            </a:r>
            <a:r>
              <a:rPr lang="en-US" sz="4284" dirty="0" err="1"/>
              <a:t>foizni</a:t>
            </a:r>
            <a:r>
              <a:rPr lang="en-US" sz="4284" dirty="0"/>
              <a:t>  </a:t>
            </a:r>
            <a:r>
              <a:rPr lang="en-US" sz="4284" dirty="0" err="1"/>
              <a:t>tashkil</a:t>
            </a:r>
            <a:r>
              <a:rPr lang="en-US" sz="4284" dirty="0"/>
              <a:t>  </a:t>
            </a:r>
            <a:r>
              <a:rPr lang="en-US" sz="4284" dirty="0" err="1"/>
              <a:t>etadi</a:t>
            </a:r>
            <a:r>
              <a:rPr lang="en-US" sz="4284" dirty="0"/>
              <a:t>?</a:t>
            </a:r>
            <a:endParaRPr lang="ru-RU" sz="4284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9360" y="53181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2980" y="6216326"/>
            <a:ext cx="443239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b="1" dirty="0" err="1">
                <a:solidFill>
                  <a:srgbClr val="002060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284" b="1" dirty="0">
                <a:solidFill>
                  <a:srgbClr val="002060"/>
                </a:solidFill>
                <a:latin typeface="Arial" panose="020B0604020202020204" pitchFamily="34" charset="0"/>
              </a:rPr>
              <a:t>:  90%</a:t>
            </a:r>
            <a:endParaRPr lang="ru-RU" altLang="ru-RU" sz="4284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125"/>
          <p:cNvSpPr>
            <a:spLocks noChangeArrowheads="1"/>
          </p:cNvSpPr>
          <p:nvPr/>
        </p:nvSpPr>
        <p:spPr bwMode="auto">
          <a:xfrm>
            <a:off x="617209" y="3748067"/>
            <a:ext cx="3447903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i="1" dirty="0" err="1">
                <a:solidFill>
                  <a:srgbClr val="002060"/>
                </a:solidFill>
                <a:latin typeface="Arial" panose="020B0604020202020204" pitchFamily="34" charset="0"/>
              </a:rPr>
              <a:t>Yechish</a:t>
            </a:r>
            <a:r>
              <a:rPr lang="en-US" altLang="ru-RU" sz="4284" i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r>
              <a:rPr lang="en-US" altLang="ru-RU" sz="428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4284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975" y="5185336"/>
            <a:ext cx="10690508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dirty="0">
                <a:solidFill>
                  <a:srgbClr val="002060"/>
                </a:solidFill>
                <a:latin typeface="Arial" panose="020B0604020202020204" pitchFamily="34" charset="0"/>
              </a:rPr>
              <a:t>36 : 40 ∙ 100 = 90%</a:t>
            </a:r>
            <a:endParaRPr lang="ru-RU" altLang="ru-RU" sz="4284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0107" y="4459800"/>
            <a:ext cx="3042107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dirty="0">
                <a:solidFill>
                  <a:srgbClr val="002060"/>
                </a:solidFill>
                <a:latin typeface="Arial" panose="020B0604020202020204" pitchFamily="34" charset="0"/>
              </a:rPr>
              <a:t>40 - 4 = 36 </a:t>
            </a:r>
            <a:endParaRPr lang="ru-RU" altLang="ru-RU" sz="4284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55625" t="16985" r="5001" b="43997"/>
          <a:stretch/>
        </p:blipFill>
        <p:spPr>
          <a:xfrm>
            <a:off x="6976864" y="3637542"/>
            <a:ext cx="504056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4" y="3028823"/>
            <a:ext cx="3839211" cy="2926037"/>
          </a:xfrm>
          <a:prstGeom prst="rect">
            <a:avLst/>
          </a:prstGeom>
        </p:spPr>
      </p:pic>
      <p:grpSp>
        <p:nvGrpSpPr>
          <p:cNvPr id="5" name="Group 656"/>
          <p:cNvGrpSpPr>
            <a:grpSpLocks/>
          </p:cNvGrpSpPr>
          <p:nvPr/>
        </p:nvGrpSpPr>
        <p:grpSpPr bwMode="auto">
          <a:xfrm>
            <a:off x="1209040" y="5536324"/>
            <a:ext cx="3327083" cy="1746383"/>
            <a:chOff x="544" y="3294"/>
            <a:chExt cx="1497" cy="1023"/>
          </a:xfrm>
        </p:grpSpPr>
        <p:sp>
          <p:nvSpPr>
            <p:cNvPr id="29722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3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4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5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180045" y="-1901"/>
            <a:ext cx="3640740" cy="106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30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630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08751" y="1065890"/>
            <a:ext cx="12492849" cy="19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84" b="1" dirty="0">
                <a:latin typeface="Arial" panose="020B0604020202020204" pitchFamily="34" charset="0"/>
              </a:rPr>
              <a:t>    </a:t>
            </a:r>
            <a:r>
              <a:rPr lang="en-US" altLang="ru-RU" sz="3855" dirty="0" err="1">
                <a:latin typeface="Arial" panose="020B0604020202020204" pitchFamily="34" charset="0"/>
              </a:rPr>
              <a:t>Do‘kondagi</a:t>
            </a:r>
            <a:r>
              <a:rPr lang="en-US" altLang="ru-RU" sz="3855" dirty="0">
                <a:latin typeface="Arial" panose="020B0604020202020204" pitchFamily="34" charset="0"/>
              </a:rPr>
              <a:t>  85000  </a:t>
            </a:r>
            <a:r>
              <a:rPr lang="en-US" altLang="ru-RU" sz="3855" dirty="0" err="1">
                <a:latin typeface="Arial" panose="020B0604020202020204" pitchFamily="34" charset="0"/>
              </a:rPr>
              <a:t>so‘mlik</a:t>
            </a:r>
            <a:r>
              <a:rPr lang="en-US" altLang="ru-RU" sz="3855" dirty="0">
                <a:latin typeface="Arial" panose="020B0604020202020204" pitchFamily="34" charset="0"/>
              </a:rPr>
              <a:t>  </a:t>
            </a:r>
            <a:r>
              <a:rPr lang="en-US" altLang="ru-RU" sz="3855" dirty="0" err="1">
                <a:latin typeface="Arial" panose="020B0604020202020204" pitchFamily="34" charset="0"/>
              </a:rPr>
              <a:t>palto</a:t>
            </a:r>
            <a:r>
              <a:rPr lang="en-US" altLang="ru-RU" sz="3855" dirty="0">
                <a:latin typeface="Arial" panose="020B0604020202020204" pitchFamily="34" charset="0"/>
              </a:rPr>
              <a:t>  15%  </a:t>
            </a:r>
            <a:r>
              <a:rPr lang="en-US" altLang="ru-RU" sz="3855" dirty="0" err="1">
                <a:latin typeface="Arial" panose="020B0604020202020204" pitchFamily="34" charset="0"/>
              </a:rPr>
              <a:t>ga</a:t>
            </a:r>
            <a:r>
              <a:rPr lang="en-US" altLang="ru-RU" sz="3855" dirty="0">
                <a:latin typeface="Arial" panose="020B0604020202020204" pitchFamily="34" charset="0"/>
              </a:rPr>
              <a:t>  </a:t>
            </a:r>
            <a:r>
              <a:rPr lang="en-US" altLang="ru-RU" sz="3855" dirty="0" err="1">
                <a:latin typeface="Arial" panose="020B0604020202020204" pitchFamily="34" charset="0"/>
              </a:rPr>
              <a:t>arzonlashdi</a:t>
            </a:r>
            <a:r>
              <a:rPr lang="en-US" altLang="ru-RU" sz="3855" dirty="0">
                <a:latin typeface="Arial" panose="020B0604020202020204" pitchFamily="34" charset="0"/>
              </a:rPr>
              <a:t>.  </a:t>
            </a:r>
            <a:r>
              <a:rPr lang="en-US" altLang="ru-RU" sz="3855" dirty="0" err="1">
                <a:latin typeface="Arial" panose="020B0604020202020204" pitchFamily="34" charset="0"/>
              </a:rPr>
              <a:t>Palto</a:t>
            </a:r>
            <a:r>
              <a:rPr lang="en-US" altLang="ru-RU" sz="3855" dirty="0">
                <a:latin typeface="Arial" panose="020B0604020202020204" pitchFamily="34" charset="0"/>
              </a:rPr>
              <a:t>  </a:t>
            </a:r>
            <a:r>
              <a:rPr lang="en-US" altLang="ru-RU" sz="3855" dirty="0" err="1">
                <a:latin typeface="Arial" panose="020B0604020202020204" pitchFamily="34" charset="0"/>
              </a:rPr>
              <a:t>narxi</a:t>
            </a:r>
            <a:r>
              <a:rPr lang="en-US" altLang="ru-RU" sz="3855" dirty="0">
                <a:latin typeface="Arial" panose="020B0604020202020204" pitchFamily="34" charset="0"/>
              </a:rPr>
              <a:t>  </a:t>
            </a:r>
            <a:r>
              <a:rPr lang="en-US" altLang="ru-RU" sz="3855" dirty="0" err="1">
                <a:latin typeface="Arial" panose="020B0604020202020204" pitchFamily="34" charset="0"/>
              </a:rPr>
              <a:t>necha</a:t>
            </a:r>
            <a:r>
              <a:rPr lang="en-US" altLang="ru-RU" sz="3855" dirty="0">
                <a:latin typeface="Arial" panose="020B0604020202020204" pitchFamily="34" charset="0"/>
              </a:rPr>
              <a:t> </a:t>
            </a:r>
            <a:r>
              <a:rPr lang="en-US" altLang="ru-RU" sz="3855" dirty="0" err="1">
                <a:latin typeface="Arial" panose="020B0604020202020204" pitchFamily="34" charset="0"/>
              </a:rPr>
              <a:t>so‘mga</a:t>
            </a:r>
            <a:r>
              <a:rPr lang="en-US" altLang="ru-RU" sz="3855" dirty="0">
                <a:latin typeface="Arial" panose="020B0604020202020204" pitchFamily="34" charset="0"/>
              </a:rPr>
              <a:t>  </a:t>
            </a:r>
            <a:r>
              <a:rPr lang="en-US" altLang="ru-RU" sz="3855" dirty="0" err="1">
                <a:latin typeface="Arial" panose="020B0604020202020204" pitchFamily="34" charset="0"/>
              </a:rPr>
              <a:t>arzonlashdi</a:t>
            </a:r>
            <a:r>
              <a:rPr lang="en-US" altLang="ru-RU" sz="3855" dirty="0">
                <a:latin typeface="Arial" panose="020B0604020202020204" pitchFamily="34" charset="0"/>
              </a:rPr>
              <a:t>?   </a:t>
            </a:r>
            <a:endParaRPr lang="ru-RU" altLang="ru-RU" sz="3855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ru-RU" sz="3855" dirty="0" err="1">
                <a:latin typeface="Arial" panose="020B0604020202020204" pitchFamily="34" charset="0"/>
              </a:rPr>
              <a:t>Paltoning</a:t>
            </a:r>
            <a:r>
              <a:rPr lang="en-US" altLang="ru-RU" sz="3855" dirty="0">
                <a:latin typeface="Arial" panose="020B0604020202020204" pitchFamily="34" charset="0"/>
              </a:rPr>
              <a:t> </a:t>
            </a:r>
            <a:r>
              <a:rPr lang="en-US" altLang="ru-RU" sz="3855" dirty="0" err="1">
                <a:latin typeface="Arial" panose="020B0604020202020204" pitchFamily="34" charset="0"/>
              </a:rPr>
              <a:t>yangi</a:t>
            </a:r>
            <a:r>
              <a:rPr lang="en-US" altLang="ru-RU" sz="3855" dirty="0">
                <a:latin typeface="Arial" panose="020B0604020202020204" pitchFamily="34" charset="0"/>
              </a:rPr>
              <a:t> </a:t>
            </a:r>
            <a:r>
              <a:rPr lang="en-US" altLang="ru-RU" sz="3855" dirty="0" err="1">
                <a:latin typeface="Arial" panose="020B0604020202020204" pitchFamily="34" charset="0"/>
              </a:rPr>
              <a:t>narxi</a:t>
            </a:r>
            <a:r>
              <a:rPr lang="en-US" altLang="ru-RU" sz="3855" dirty="0">
                <a:latin typeface="Arial" panose="020B0604020202020204" pitchFamily="34" charset="0"/>
              </a:rPr>
              <a:t> </a:t>
            </a:r>
            <a:r>
              <a:rPr lang="en-US" altLang="ru-RU" sz="3855" dirty="0" err="1">
                <a:latin typeface="Arial" panose="020B0604020202020204" pitchFamily="34" charset="0"/>
              </a:rPr>
              <a:t>necha</a:t>
            </a:r>
            <a:r>
              <a:rPr lang="en-US" altLang="ru-RU" sz="3855" dirty="0">
                <a:latin typeface="Arial" panose="020B0604020202020204" pitchFamily="34" charset="0"/>
              </a:rPr>
              <a:t>  </a:t>
            </a:r>
            <a:r>
              <a:rPr lang="en-US" altLang="ru-RU" sz="3855" dirty="0" err="1">
                <a:latin typeface="Arial" panose="020B0604020202020204" pitchFamily="34" charset="0"/>
              </a:rPr>
              <a:t>so‘mni</a:t>
            </a:r>
            <a:r>
              <a:rPr lang="en-US" altLang="ru-RU" sz="3855" dirty="0">
                <a:latin typeface="Arial" panose="020B0604020202020204" pitchFamily="34" charset="0"/>
              </a:rPr>
              <a:t> </a:t>
            </a:r>
            <a:r>
              <a:rPr lang="en-US" altLang="ru-RU" sz="3855" dirty="0" err="1">
                <a:latin typeface="Arial" panose="020B0604020202020204" pitchFamily="34" charset="0"/>
              </a:rPr>
              <a:t>tashkil</a:t>
            </a:r>
            <a:r>
              <a:rPr lang="en-US" altLang="ru-RU" sz="3855" dirty="0">
                <a:latin typeface="Arial" panose="020B0604020202020204" pitchFamily="34" charset="0"/>
              </a:rPr>
              <a:t> </a:t>
            </a:r>
            <a:r>
              <a:rPr lang="en-US" altLang="ru-RU" sz="3855" dirty="0" err="1">
                <a:latin typeface="Arial" panose="020B0604020202020204" pitchFamily="34" charset="0"/>
              </a:rPr>
              <a:t>etadi</a:t>
            </a:r>
            <a:r>
              <a:rPr lang="en-US" altLang="ru-RU" sz="3855" dirty="0">
                <a:latin typeface="Arial" panose="020B0604020202020204" pitchFamily="34" charset="0"/>
              </a:rPr>
              <a:t>? </a:t>
            </a:r>
            <a:endParaRPr lang="ru-RU" altLang="ru-RU" sz="3855" dirty="0">
              <a:latin typeface="Arial" panose="020B0604020202020204" pitchFamily="34" charset="0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308751" y="6057555"/>
            <a:ext cx="9099516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 sz="4284" b="1" dirty="0" err="1">
                <a:solidFill>
                  <a:srgbClr val="003366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284" b="1" dirty="0">
                <a:solidFill>
                  <a:srgbClr val="003366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3855" b="1" dirty="0">
                <a:solidFill>
                  <a:srgbClr val="003366"/>
                </a:solidFill>
                <a:latin typeface="Arial" panose="020B0604020202020204" pitchFamily="34" charset="0"/>
              </a:rPr>
              <a:t>12750 </a:t>
            </a:r>
            <a:r>
              <a:rPr lang="en-US" altLang="ru-RU" sz="3855" b="1" dirty="0" err="1">
                <a:solidFill>
                  <a:srgbClr val="003366"/>
                </a:solidFill>
                <a:latin typeface="Arial" panose="020B0604020202020204" pitchFamily="34" charset="0"/>
              </a:rPr>
              <a:t>so‘m</a:t>
            </a:r>
            <a:r>
              <a:rPr lang="en-US" altLang="ru-RU" sz="3855" b="1" dirty="0">
                <a:solidFill>
                  <a:srgbClr val="003366"/>
                </a:solidFill>
                <a:latin typeface="Arial" panose="020B0604020202020204" pitchFamily="34" charset="0"/>
              </a:rPr>
              <a:t>, 72250 </a:t>
            </a:r>
            <a:r>
              <a:rPr lang="en-US" altLang="ru-RU" sz="3855" b="1" dirty="0" err="1">
                <a:solidFill>
                  <a:srgbClr val="003366"/>
                </a:solidFill>
                <a:latin typeface="Arial" panose="020B0604020202020204" pitchFamily="34" charset="0"/>
              </a:rPr>
              <a:t>so‘m</a:t>
            </a:r>
            <a:endParaRPr lang="ru-RU" altLang="ru-RU" sz="3855" b="1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1909429" y="5322768"/>
            <a:ext cx="1166255" cy="4878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570" b="1" dirty="0">
                <a:latin typeface="Arial" panose="020B0604020202020204" pitchFamily="34" charset="0"/>
              </a:rPr>
              <a:t>-</a:t>
            </a:r>
            <a:r>
              <a:rPr lang="ru-RU" altLang="ru-RU" sz="2570" b="1" dirty="0">
                <a:latin typeface="Arial" panose="020B0604020202020204" pitchFamily="34" charset="0"/>
              </a:rPr>
              <a:t>1</a:t>
            </a:r>
            <a:r>
              <a:rPr lang="en-US" altLang="ru-RU" sz="2570" b="1" dirty="0">
                <a:latin typeface="Arial" panose="020B0604020202020204" pitchFamily="34" charset="0"/>
              </a:rPr>
              <a:t>5</a:t>
            </a:r>
            <a:r>
              <a:rPr lang="ru-RU" altLang="ru-RU" sz="2570" b="1" dirty="0"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5321197" y="2992248"/>
            <a:ext cx="7307519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 sz="4284" b="1" dirty="0" err="1">
                <a:solidFill>
                  <a:srgbClr val="002060"/>
                </a:solidFill>
                <a:latin typeface="Arial" panose="020B0604020202020204" pitchFamily="34" charset="0"/>
              </a:rPr>
              <a:t>Yechish</a:t>
            </a:r>
            <a:r>
              <a:rPr lang="en-US" altLang="ru-RU" sz="4284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uz-Cyrl-UZ" altLang="ru-RU" sz="4284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ru-RU" sz="4284" b="1" dirty="0">
                <a:solidFill>
                  <a:srgbClr val="002060"/>
                </a:solidFill>
                <a:latin typeface="Arial" panose="020B0604020202020204" pitchFamily="34" charset="0"/>
              </a:rPr>
              <a:t>85000:100∙ 15 = 12750</a:t>
            </a:r>
            <a:endParaRPr lang="uz-Cyrl-UZ" altLang="ru-RU" sz="4284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ru-RU" sz="4284" b="1" dirty="0">
                <a:solidFill>
                  <a:srgbClr val="002060"/>
                </a:solidFill>
                <a:latin typeface="Arial" panose="020B0604020202020204" pitchFamily="34" charset="0"/>
              </a:rPr>
              <a:t>85000 - 12750 = 72250 </a:t>
            </a:r>
            <a:endParaRPr lang="ru-RU" altLang="ru-RU" sz="4284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855" y="301787"/>
            <a:ext cx="3577003" cy="830997"/>
          </a:xfrm>
        </p:spPr>
        <p:txBody>
          <a:bodyPr/>
          <a:lstStyle/>
          <a:p>
            <a:r>
              <a:rPr lang="en-US" sz="5400" dirty="0" smtClean="0"/>
              <a:t>MASALA</a:t>
            </a:r>
            <a:endParaRPr lang="ru-RU" sz="5400" dirty="0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385866" y="1132784"/>
            <a:ext cx="12106983" cy="35956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sz="3855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Anvar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bankka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7 000 000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so‘m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pul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qo‘ydi</a:t>
            </a:r>
            <a:r>
              <a:rPr lang="en-US" sz="3855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Bank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Anvarga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pulni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yilda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18 %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55" dirty="0" err="1" smtClean="0">
                <a:latin typeface="Arial" pitchFamily="34" charset="0"/>
                <a:cs typeface="Arial" pitchFamily="34" charset="0"/>
              </a:rPr>
              <a:t>ko‘paytirib</a:t>
            </a:r>
            <a:r>
              <a:rPr lang="en-US" sz="385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qaytaradigan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. U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bankdan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yildan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keyin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pul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qaytarib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855" dirty="0" err="1">
                <a:latin typeface="Arial" pitchFamily="34" charset="0"/>
                <a:cs typeface="Arial" pitchFamily="34" charset="0"/>
              </a:rPr>
              <a:t>oladi</a:t>
            </a:r>
            <a:r>
              <a:rPr lang="en-US" sz="3855" dirty="0">
                <a:latin typeface="Arial" pitchFamily="34" charset="0"/>
                <a:cs typeface="Arial" pitchFamily="34" charset="0"/>
              </a:rPr>
              <a:t>? </a:t>
            </a:r>
            <a:endParaRPr lang="ru-RU" sz="385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28699" t="11459" r="28699" b="38026"/>
          <a:stretch>
            <a:fillRect/>
          </a:stretch>
        </p:blipFill>
        <p:spPr bwMode="auto">
          <a:xfrm>
            <a:off x="1002781" y="4320530"/>
            <a:ext cx="3998451" cy="26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28699" t="11459" r="29883" b="40131"/>
          <a:stretch>
            <a:fillRect/>
          </a:stretch>
        </p:blipFill>
        <p:spPr bwMode="auto">
          <a:xfrm>
            <a:off x="5811274" y="4162673"/>
            <a:ext cx="4060413" cy="26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15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56"/>
          <p:cNvGrpSpPr>
            <a:grpSpLocks/>
          </p:cNvGrpSpPr>
          <p:nvPr/>
        </p:nvGrpSpPr>
        <p:grpSpPr bwMode="auto">
          <a:xfrm>
            <a:off x="1928157" y="5487931"/>
            <a:ext cx="3327083" cy="1746383"/>
            <a:chOff x="544" y="3294"/>
            <a:chExt cx="1497" cy="1023"/>
          </a:xfrm>
        </p:grpSpPr>
        <p:sp>
          <p:nvSpPr>
            <p:cNvPr id="29722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3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4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5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499488" y="144055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 l="28699" t="11459" r="28699" b="38026"/>
          <a:stretch>
            <a:fillRect/>
          </a:stretch>
        </p:blipFill>
        <p:spPr bwMode="auto">
          <a:xfrm>
            <a:off x="8660261" y="3150297"/>
            <a:ext cx="3679523" cy="24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85866" y="6147095"/>
            <a:ext cx="8483344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55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Javob</a:t>
            </a:r>
            <a:r>
              <a:rPr lang="en-US" sz="3855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   8 260 000 </a:t>
            </a:r>
            <a:r>
              <a:rPr lang="en-US" sz="3855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so‘m</a:t>
            </a:r>
            <a:endParaRPr lang="ru-RU" sz="4712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1318" y="5225562"/>
            <a:ext cx="9709852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3855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855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7 000 000 · 1,18 = 8 260 000(</a:t>
            </a:r>
            <a:r>
              <a:rPr lang="en-US" sz="3855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so‘m</a:t>
            </a:r>
            <a:r>
              <a:rPr lang="en-US" sz="3855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ru-RU" sz="4712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79368" y="3863028"/>
            <a:ext cx="6541328" cy="127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100% + 18%= 118%</a:t>
            </a:r>
            <a:b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118% = 1,18</a:t>
            </a:r>
            <a:endParaRPr lang="ru-RU" sz="3855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866" y="3193919"/>
            <a:ext cx="1810010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5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2-usul.</a:t>
            </a:r>
            <a:endParaRPr lang="ru-RU" sz="385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0871" y="2401613"/>
            <a:ext cx="9564250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7 000 000 + 1 260 000 = 8 260 000 (</a:t>
            </a:r>
            <a:r>
              <a:rPr lang="en-US" sz="385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855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98802" y="1804345"/>
            <a:ext cx="9403225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uz-Cyrl-UZ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000 000 </a:t>
            </a:r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100 · 18 = 1 260 000 (</a:t>
            </a:r>
            <a:r>
              <a:rPr lang="en-US" sz="385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385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855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1149" y="1174119"/>
            <a:ext cx="6541328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55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855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85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1-usul</a:t>
            </a:r>
            <a:endParaRPr lang="ru-RU" sz="4712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3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018" y="145539"/>
            <a:ext cx="6299409" cy="830997"/>
          </a:xfrm>
        </p:spPr>
        <p:txBody>
          <a:bodyPr/>
          <a:lstStyle/>
          <a:p>
            <a:pPr algn="ctr"/>
            <a:r>
              <a:rPr lang="en-US" sz="5400" dirty="0" smtClean="0"/>
              <a:t>27- masala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32379" y="1171940"/>
            <a:ext cx="122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Vatanimiz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448,9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km.  Bu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taqriban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80%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kilometrdan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723" y="4071157"/>
            <a:ext cx="6708965" cy="26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177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1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448,9 : 100 ∙ 80 = 359,12</a:t>
            </a:r>
          </a:p>
          <a:p>
            <a:r>
              <a:rPr lang="en-US" sz="41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ru-RU" sz="4177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379" y="6370138"/>
            <a:ext cx="7095212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359,12 </a:t>
            </a:r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km.</a:t>
            </a:r>
            <a:endParaRPr lang="ru-RU" sz="417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53375" t="18009" r="5563" b="32968"/>
          <a:stretch/>
        </p:blipFill>
        <p:spPr>
          <a:xfrm>
            <a:off x="568152" y="3691219"/>
            <a:ext cx="5041077" cy="26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60" y="176547"/>
            <a:ext cx="5937820" cy="830997"/>
          </a:xfrm>
        </p:spPr>
        <p:txBody>
          <a:bodyPr/>
          <a:lstStyle/>
          <a:p>
            <a:r>
              <a:rPr lang="en-US" sz="5400" dirty="0" smtClean="0"/>
              <a:t>28- masala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296194"/>
            <a:ext cx="12184098" cy="2637132"/>
          </a:xfrm>
        </p:spPr>
        <p:txBody>
          <a:bodyPr/>
          <a:lstStyle/>
          <a:p>
            <a:r>
              <a:rPr lang="en-US" sz="4284" dirty="0"/>
              <a:t>      </a:t>
            </a:r>
            <a:r>
              <a:rPr lang="en-US" sz="4284" dirty="0" err="1"/>
              <a:t>O‘quvchi</a:t>
            </a:r>
            <a:r>
              <a:rPr lang="en-US" sz="4284" dirty="0"/>
              <a:t>  </a:t>
            </a:r>
            <a:r>
              <a:rPr lang="en-US" sz="4284" dirty="0" err="1"/>
              <a:t>birinchi</a:t>
            </a:r>
            <a:r>
              <a:rPr lang="en-US" sz="4284" dirty="0"/>
              <a:t>  kun  </a:t>
            </a:r>
            <a:r>
              <a:rPr lang="en-US" sz="4284" dirty="0" err="1"/>
              <a:t>kitobning</a:t>
            </a:r>
            <a:r>
              <a:rPr lang="en-US" sz="4284" dirty="0"/>
              <a:t>  32% </a:t>
            </a:r>
            <a:r>
              <a:rPr lang="en-US" sz="4284" dirty="0" err="1"/>
              <a:t>ini</a:t>
            </a:r>
            <a:r>
              <a:rPr lang="en-US" sz="4284" dirty="0"/>
              <a:t>,  </a:t>
            </a:r>
            <a:r>
              <a:rPr lang="en-US" sz="4284" dirty="0" err="1"/>
              <a:t>ikkinchi</a:t>
            </a:r>
            <a:r>
              <a:rPr lang="en-US" sz="4284" dirty="0"/>
              <a:t>  kun  </a:t>
            </a:r>
            <a:r>
              <a:rPr lang="en-US" sz="4284" dirty="0" err="1"/>
              <a:t>kitobning</a:t>
            </a:r>
            <a:r>
              <a:rPr lang="en-US" sz="4284" dirty="0"/>
              <a:t>  30% </a:t>
            </a:r>
            <a:r>
              <a:rPr lang="en-US" sz="4284" dirty="0" err="1"/>
              <a:t>ini</a:t>
            </a:r>
            <a:r>
              <a:rPr lang="en-US" sz="4284" dirty="0"/>
              <a:t>,  </a:t>
            </a:r>
            <a:r>
              <a:rPr lang="en-US" sz="4284" dirty="0" err="1"/>
              <a:t>uchinchi</a:t>
            </a:r>
            <a:r>
              <a:rPr lang="en-US" sz="4284" dirty="0"/>
              <a:t>   kun  </a:t>
            </a:r>
            <a:r>
              <a:rPr lang="en-US" sz="4284" dirty="0" err="1"/>
              <a:t>qolgan</a:t>
            </a:r>
            <a:r>
              <a:rPr lang="en-US" sz="4284" dirty="0"/>
              <a:t> 76 </a:t>
            </a:r>
            <a:r>
              <a:rPr lang="en-US" sz="4284" dirty="0" err="1"/>
              <a:t>betini</a:t>
            </a:r>
            <a:r>
              <a:rPr lang="en-US" sz="4284" dirty="0"/>
              <a:t>  </a:t>
            </a:r>
            <a:r>
              <a:rPr lang="en-US" sz="4284" dirty="0" err="1"/>
              <a:t>o‘qidi</a:t>
            </a:r>
            <a:r>
              <a:rPr lang="en-US" sz="4284" dirty="0"/>
              <a:t>.  </a:t>
            </a:r>
            <a:r>
              <a:rPr lang="en-US" sz="4284" dirty="0" err="1"/>
              <a:t>O‘quvchi</a:t>
            </a:r>
            <a:r>
              <a:rPr lang="en-US" sz="4284" dirty="0"/>
              <a:t>  1-  </a:t>
            </a:r>
            <a:r>
              <a:rPr lang="en-US" sz="4284" dirty="0" err="1"/>
              <a:t>va</a:t>
            </a:r>
            <a:r>
              <a:rPr lang="en-US" sz="4284" dirty="0"/>
              <a:t>  2- kun  </a:t>
            </a:r>
            <a:r>
              <a:rPr lang="en-US" sz="4284" dirty="0" err="1"/>
              <a:t>necha</a:t>
            </a:r>
            <a:r>
              <a:rPr lang="en-US" sz="4284" dirty="0"/>
              <a:t>  </a:t>
            </a:r>
            <a:r>
              <a:rPr lang="en-US" sz="4284" dirty="0" err="1"/>
              <a:t>betdan</a:t>
            </a:r>
            <a:r>
              <a:rPr lang="en-US" sz="4284" dirty="0"/>
              <a:t>  </a:t>
            </a:r>
            <a:r>
              <a:rPr lang="en-US" sz="4284" dirty="0" err="1"/>
              <a:t>o‘qigan</a:t>
            </a:r>
            <a:r>
              <a:rPr lang="en-US" sz="4284" dirty="0"/>
              <a:t>?</a:t>
            </a:r>
            <a:endParaRPr lang="ru-RU" sz="4284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8438" t="19986" r="4438" b="37994"/>
          <a:stretch/>
        </p:blipFill>
        <p:spPr>
          <a:xfrm>
            <a:off x="3592488" y="3933326"/>
            <a:ext cx="5184576" cy="28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668" y="196362"/>
            <a:ext cx="3577003" cy="738664"/>
          </a:xfrm>
        </p:spPr>
        <p:txBody>
          <a:bodyPr/>
          <a:lstStyle/>
          <a:p>
            <a:r>
              <a:rPr lang="en-US" sz="4800" dirty="0"/>
              <a:t>YECHISH</a:t>
            </a:r>
            <a:endParaRPr lang="ru-RU" sz="4800" dirty="0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32376" y="1074850"/>
            <a:ext cx="1878588" cy="2774531"/>
            <a:chOff x="1566" y="1536"/>
            <a:chExt cx="1105" cy="1632"/>
          </a:xfrm>
        </p:grpSpPr>
        <p:sp>
          <p:nvSpPr>
            <p:cNvPr id="6" name="Text Box 77"/>
            <p:cNvSpPr txBox="1">
              <a:spLocks noChangeArrowheads="1"/>
            </p:cNvSpPr>
            <p:nvPr/>
          </p:nvSpPr>
          <p:spPr bwMode="auto">
            <a:xfrm>
              <a:off x="1728" y="1536"/>
              <a:ext cx="89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14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  <a:r>
                <a:rPr lang="uz-Cyrl-UZ" sz="514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514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kun</a:t>
              </a:r>
              <a:endParaRPr lang="ru-RU" sz="51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Text Box 78"/>
            <p:cNvSpPr txBox="1">
              <a:spLocks noChangeArrowheads="1"/>
            </p:cNvSpPr>
            <p:nvPr/>
          </p:nvSpPr>
          <p:spPr bwMode="auto">
            <a:xfrm>
              <a:off x="1626" y="2086"/>
              <a:ext cx="100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14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 kun</a:t>
              </a:r>
              <a:endParaRPr lang="ru-RU" sz="51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Text Box 79"/>
            <p:cNvSpPr txBox="1">
              <a:spLocks noChangeArrowheads="1"/>
            </p:cNvSpPr>
            <p:nvPr/>
          </p:nvSpPr>
          <p:spPr bwMode="auto">
            <a:xfrm>
              <a:off x="1566" y="2648"/>
              <a:ext cx="110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14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III kun</a:t>
              </a:r>
              <a:endParaRPr lang="ru-RU" sz="51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2540599" y="1186708"/>
            <a:ext cx="1438214" cy="75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284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32</a:t>
            </a:r>
            <a:r>
              <a:rPr lang="en-US" sz="4284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%</a:t>
            </a:r>
            <a:endParaRPr lang="ru-RU" sz="4284" b="1" dirty="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Text Box 82"/>
          <p:cNvSpPr txBox="1">
            <a:spLocks noChangeArrowheads="1"/>
          </p:cNvSpPr>
          <p:nvPr/>
        </p:nvSpPr>
        <p:spPr bwMode="auto">
          <a:xfrm>
            <a:off x="2449208" y="2082650"/>
            <a:ext cx="2172702" cy="75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284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30 % </a:t>
            </a:r>
            <a:endParaRPr lang="ru-RU" sz="3427" b="1" dirty="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6111111" y="1008162"/>
            <a:ext cx="2233905" cy="2922476"/>
            <a:chOff x="4761" y="1548"/>
            <a:chExt cx="1314" cy="1968"/>
          </a:xfrm>
        </p:grpSpPr>
        <p:sp>
          <p:nvSpPr>
            <p:cNvPr id="14" name="AutoShape 85"/>
            <p:cNvSpPr>
              <a:spLocks/>
            </p:cNvSpPr>
            <p:nvPr/>
          </p:nvSpPr>
          <p:spPr bwMode="auto">
            <a:xfrm>
              <a:off x="4761" y="1548"/>
              <a:ext cx="192" cy="1968"/>
            </a:xfrm>
            <a:prstGeom prst="rightBrace">
              <a:avLst>
                <a:gd name="adj1" fmla="val 85417"/>
                <a:gd name="adj2" fmla="val 50000"/>
              </a:avLst>
            </a:prstGeom>
            <a:noFill/>
            <a:ln w="38100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Text Box 86"/>
            <p:cNvSpPr txBox="1">
              <a:spLocks noChangeArrowheads="1"/>
            </p:cNvSpPr>
            <p:nvPr/>
          </p:nvSpPr>
          <p:spPr bwMode="auto">
            <a:xfrm>
              <a:off x="5049" y="2259"/>
              <a:ext cx="102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284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4284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100%</a:t>
              </a:r>
              <a:endParaRPr lang="ru-RU" sz="428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2449208" y="3001798"/>
            <a:ext cx="1773242" cy="75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84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76 bet</a:t>
            </a:r>
            <a:endParaRPr lang="ru-RU" sz="4284" b="1" dirty="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8768" y="1171609"/>
            <a:ext cx="1528987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84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bet</a:t>
            </a:r>
            <a:endParaRPr lang="ru-RU" sz="4284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21" y="2067552"/>
            <a:ext cx="1528987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84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bet</a:t>
            </a:r>
            <a:endParaRPr lang="ru-RU" sz="4284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4063" y="3825815"/>
            <a:ext cx="8977216" cy="26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1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100 – (32 + 30) = 38 %</a:t>
            </a:r>
          </a:p>
          <a:p>
            <a:r>
              <a:rPr lang="en-US" sz="41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76 : 38 ∙ 100 = 200</a:t>
            </a:r>
          </a:p>
          <a:p>
            <a:r>
              <a:rPr lang="en-US" sz="41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200 : 100 ∙ 32 = 64</a:t>
            </a:r>
          </a:p>
          <a:p>
            <a:r>
              <a:rPr lang="en-US" sz="41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200 : 100 ∙ 30 = 60</a:t>
            </a:r>
            <a:endParaRPr lang="ru-RU" sz="4177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2379" y="6370138"/>
            <a:ext cx="6200736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64 bet </a:t>
            </a:r>
            <a:r>
              <a:rPr lang="en-US" sz="4177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17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bet</a:t>
            </a:r>
            <a:endParaRPr lang="ru-RU" sz="4177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24" y="-86219"/>
            <a:ext cx="12546413" cy="102015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7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703" y="-70594"/>
            <a:ext cx="12133850" cy="828791"/>
          </a:xfrm>
          <a:prstGeom prst="rect">
            <a:avLst/>
          </a:prstGeom>
        </p:spPr>
        <p:txBody>
          <a:bodyPr vert="horz" wrap="square" lIns="0" tIns="37440" rIns="0" bIns="0" rtlCol="0">
            <a:spAutoFit/>
          </a:bodyPr>
          <a:lstStyle/>
          <a:p>
            <a:pPr marL="28800">
              <a:spcBef>
                <a:spcPts val="294"/>
              </a:spcBef>
            </a:pPr>
            <a:r>
              <a:rPr lang="en-US" sz="4712" dirty="0"/>
              <a:t>  </a:t>
            </a:r>
            <a:r>
              <a:rPr lang="en-US" sz="5140" dirty="0" err="1"/>
              <a:t>Mustaqil</a:t>
            </a:r>
            <a:r>
              <a:rPr lang="en-US" sz="5140" dirty="0"/>
              <a:t>  </a:t>
            </a:r>
            <a:r>
              <a:rPr lang="en-US" sz="5140" dirty="0" err="1"/>
              <a:t>bajarish</a:t>
            </a:r>
            <a:r>
              <a:rPr lang="en-US" sz="5140" dirty="0"/>
              <a:t>  </a:t>
            </a:r>
            <a:r>
              <a:rPr lang="en-US" sz="5140" dirty="0" err="1"/>
              <a:t>uchun</a:t>
            </a:r>
            <a:r>
              <a:rPr lang="en-US" sz="5140" dirty="0"/>
              <a:t> </a:t>
            </a:r>
            <a:r>
              <a:rPr lang="en-US" sz="5140" dirty="0" err="1"/>
              <a:t>t</a:t>
            </a:r>
            <a:r>
              <a:rPr sz="5140" dirty="0" err="1"/>
              <a:t>opshiriqlar</a:t>
            </a:r>
            <a:endParaRPr sz="4712" dirty="0"/>
          </a:p>
        </p:txBody>
      </p:sp>
      <p:sp>
        <p:nvSpPr>
          <p:cNvPr id="8" name="TextBox 7"/>
          <p:cNvSpPr txBox="1"/>
          <p:nvPr/>
        </p:nvSpPr>
        <p:spPr>
          <a:xfrm>
            <a:off x="830080" y="1685836"/>
            <a:ext cx="11983447" cy="187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83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5783" b="1" dirty="0" err="1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5783" b="1" dirty="0">
                <a:latin typeface="Arial" pitchFamily="34" charset="0"/>
                <a:cs typeface="Arial" pitchFamily="34" charset="0"/>
              </a:rPr>
              <a:t> 5- </a:t>
            </a:r>
            <a:r>
              <a:rPr lang="en-US" sz="5783" b="1" dirty="0" err="1">
                <a:latin typeface="Arial" pitchFamily="34" charset="0"/>
                <a:cs typeface="Arial" pitchFamily="34" charset="0"/>
              </a:rPr>
              <a:t>betidagi</a:t>
            </a:r>
            <a:endParaRPr lang="en-US" sz="5783" b="1" dirty="0">
              <a:latin typeface="Arial" pitchFamily="34" charset="0"/>
              <a:cs typeface="Arial" pitchFamily="34" charset="0"/>
            </a:endParaRPr>
          </a:p>
          <a:p>
            <a:r>
              <a:rPr lang="en-US" sz="5783" b="1" dirty="0">
                <a:latin typeface="Arial" pitchFamily="34" charset="0"/>
                <a:cs typeface="Arial" pitchFamily="34" charset="0"/>
              </a:rPr>
              <a:t>25-, 26- </a:t>
            </a:r>
            <a:r>
              <a:rPr lang="en-US" sz="5783" b="1" dirty="0" err="1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78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783" b="1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5783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s://i.pinimg.com/736x/88/a1/62/88a162227e686039384b2d0ebd5264eb--software-testing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7122" y="3754680"/>
            <a:ext cx="2715889" cy="30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2031" y="148199"/>
            <a:ext cx="12179572" cy="750490"/>
          </a:xfrm>
        </p:spPr>
        <p:txBody>
          <a:bodyPr>
            <a:noAutofit/>
          </a:bodyPr>
          <a:lstStyle/>
          <a:p>
            <a:endParaRPr lang="ru-RU" sz="4202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30" y="-101048"/>
            <a:ext cx="12362748" cy="10337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4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</a:t>
            </a:r>
            <a:endParaRPr lang="ru-RU" sz="514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2981" y="1364128"/>
            <a:ext cx="11926111" cy="545802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8152">
              <a:defRPr>
                <a:latin typeface="+mn-lt"/>
                <a:ea typeface="+mn-ea"/>
                <a:cs typeface="+mn-cs"/>
              </a:defRPr>
            </a:lvl2pPr>
            <a:lvl3pPr marL="1936305">
              <a:defRPr>
                <a:latin typeface="+mn-lt"/>
                <a:ea typeface="+mn-ea"/>
                <a:cs typeface="+mn-cs"/>
              </a:defRPr>
            </a:lvl3pPr>
            <a:lvl4pPr marL="2904457">
              <a:defRPr>
                <a:latin typeface="+mn-lt"/>
                <a:ea typeface="+mn-ea"/>
                <a:cs typeface="+mn-cs"/>
              </a:defRPr>
            </a:lvl4pPr>
            <a:lvl5pPr marL="3872609">
              <a:defRPr>
                <a:latin typeface="+mn-lt"/>
                <a:ea typeface="+mn-ea"/>
                <a:cs typeface="+mn-cs"/>
              </a:defRPr>
            </a:lvl5pPr>
            <a:lvl6pPr marL="4840763">
              <a:defRPr>
                <a:latin typeface="+mn-lt"/>
                <a:ea typeface="+mn-ea"/>
                <a:cs typeface="+mn-cs"/>
              </a:defRPr>
            </a:lvl6pPr>
            <a:lvl7pPr marL="5808915">
              <a:defRPr>
                <a:latin typeface="+mn-lt"/>
                <a:ea typeface="+mn-ea"/>
                <a:cs typeface="+mn-cs"/>
              </a:defRPr>
            </a:lvl7pPr>
            <a:lvl8pPr marL="6777067">
              <a:defRPr>
                <a:latin typeface="+mn-lt"/>
                <a:ea typeface="+mn-ea"/>
                <a:cs typeface="+mn-cs"/>
              </a:defRPr>
            </a:lvl8pPr>
            <a:lvl9pPr marL="7745220">
              <a:defRPr>
                <a:latin typeface="+mn-lt"/>
                <a:ea typeface="+mn-ea"/>
                <a:cs typeface="+mn-cs"/>
              </a:defRPr>
            </a:lvl9pPr>
          </a:lstStyle>
          <a:p>
            <a:pPr defTabSz="979231"/>
            <a:r>
              <a:rPr lang="en-US" sz="3855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100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55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55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55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570" t="17578" r="22070" b="75098"/>
          <a:stretch>
            <a:fillRect/>
          </a:stretch>
        </p:blipFill>
        <p:spPr bwMode="auto">
          <a:xfrm>
            <a:off x="1453545" y="3722858"/>
            <a:ext cx="7359697" cy="137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s://i.pinimg.com/736x/88/a1/62/88a162227e686039384b2d0ebd5264eb--software-testing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6739" y="3908909"/>
            <a:ext cx="2715889" cy="3090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452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231636" y="212509"/>
            <a:ext cx="128016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8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SONNI FOIZGA  AYLANTIRISH </a:t>
            </a:r>
            <a:endParaRPr lang="ru-RU" sz="4284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одержимое 2"/>
          <p:cNvSpPr>
            <a:spLocks noGrp="1"/>
          </p:cNvSpPr>
          <p:nvPr>
            <p:ph idx="4294967295"/>
          </p:nvPr>
        </p:nvSpPr>
        <p:spPr>
          <a:xfrm>
            <a:off x="231637" y="1209899"/>
            <a:ext cx="12338327" cy="593239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855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endParaRPr lang="en-US" sz="385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0,576 = 0,576 *100 = 57,6% </a:t>
            </a:r>
          </a:p>
          <a:p>
            <a:pPr>
              <a:buNone/>
            </a:pP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2,14 = 2,14*100 = 214%   </a:t>
            </a:r>
          </a:p>
          <a:p>
            <a:pPr>
              <a:buNone/>
            </a:pPr>
            <a:endParaRPr lang="en-US" sz="385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endParaRPr lang="en-US" sz="385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5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55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= 32 : 100 = 0,32</a:t>
            </a:r>
          </a:p>
          <a:p>
            <a:pPr>
              <a:buNone/>
            </a:pP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174% = 174 : 100= 1,74</a:t>
            </a:r>
          </a:p>
          <a:p>
            <a:pPr>
              <a:buNone/>
            </a:pPr>
            <a:r>
              <a:rPr lang="en-US" sz="385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7% =  7 : 100  = 0,07</a:t>
            </a:r>
            <a:endParaRPr lang="ru-RU" sz="385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1027673" y="67556"/>
            <a:ext cx="1377065" cy="1234258"/>
            <a:chOff x="2018" y="954"/>
            <a:chExt cx="1306" cy="1633"/>
          </a:xfrm>
        </p:grpSpPr>
        <p:sp>
          <p:nvSpPr>
            <p:cNvPr id="3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018" y="981"/>
              <a:ext cx="580" cy="6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/>
                <a:lightRig rig="legacyFlat3" dir="b"/>
              </a:scene3d>
              <a:sp3d extrusionH="430200" prstMaterial="legacyMatte">
                <a:extrusionClr>
                  <a:srgbClr val="FFFF00"/>
                </a:extrusionClr>
                <a:contourClr>
                  <a:srgbClr val="FFFF00"/>
                </a:contourClr>
              </a:sp3d>
            </a:bodyPr>
            <a:lstStyle/>
            <a:p>
              <a:r>
                <a:rPr lang="ru-RU" sz="3855" kern="10" dirty="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</a:rPr>
                <a:t>о</a:t>
              </a:r>
            </a:p>
          </p:txBody>
        </p:sp>
        <p:sp>
          <p:nvSpPr>
            <p:cNvPr id="36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744" y="1842"/>
              <a:ext cx="580" cy="6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/>
                <a:lightRig rig="legacyFlat3" dir="b"/>
              </a:scene3d>
              <a:sp3d extrusionH="430200" prstMaterial="legacyMatte">
                <a:extrusionClr>
                  <a:srgbClr val="FFFF00"/>
                </a:extrusionClr>
                <a:contourClr>
                  <a:srgbClr val="FFFF00"/>
                </a:contourClr>
              </a:sp3d>
            </a:bodyPr>
            <a:lstStyle/>
            <a:p>
              <a:r>
                <a:rPr lang="ru-RU" sz="3855" kern="10" dirty="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</a:rPr>
                <a:t>о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rot="1961917">
              <a:off x="2568" y="954"/>
              <a:ext cx="134" cy="1633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57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199" y="144066"/>
            <a:ext cx="10950265" cy="922881"/>
          </a:xfrm>
        </p:spPr>
        <p:txBody>
          <a:bodyPr/>
          <a:lstStyle/>
          <a:p>
            <a:r>
              <a:rPr lang="en-US" dirty="0" err="1" smtClean="0"/>
              <a:t>Miqdorning</a:t>
            </a:r>
            <a:r>
              <a:rPr lang="en-US" dirty="0" smtClean="0"/>
              <a:t>  </a:t>
            </a:r>
            <a:r>
              <a:rPr lang="en-US" dirty="0" err="1" smtClean="0"/>
              <a:t>foizini</a:t>
            </a:r>
            <a:r>
              <a:rPr lang="en-US" dirty="0" smtClean="0"/>
              <a:t>  </a:t>
            </a:r>
            <a:r>
              <a:rPr lang="en-US" dirty="0" err="1" smtClean="0"/>
              <a:t>topish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/>
        </p:nvSpPr>
        <p:spPr>
          <a:xfrm>
            <a:off x="462834" y="1132784"/>
            <a:ext cx="12184391" cy="2218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foizini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sonni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100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natijani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foizga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buNone/>
            </a:pPr>
            <a:r>
              <a:rPr lang="en-US" sz="4284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Misol</a:t>
            </a:r>
            <a:r>
              <a:rPr lang="en-US" sz="4284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              </a:t>
            </a:r>
            <a:endParaRPr lang="ru-RU" sz="4284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4294967295"/>
          </p:nvPr>
        </p:nvSpPr>
        <p:spPr>
          <a:xfrm>
            <a:off x="2467958" y="3677565"/>
            <a:ext cx="8813213" cy="48469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800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20%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</a:p>
          <a:p>
            <a:pPr>
              <a:buNone/>
            </a:pP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42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: 100 ∙ 20 = 160  </a:t>
            </a:r>
          </a:p>
          <a:p>
            <a:pPr>
              <a:buNone/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760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45%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>
              <a:buNone/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42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760 : 100 ∙ 45 = 160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428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1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56"/>
          <p:cNvGrpSpPr>
            <a:grpSpLocks/>
          </p:cNvGrpSpPr>
          <p:nvPr/>
        </p:nvGrpSpPr>
        <p:grpSpPr bwMode="auto">
          <a:xfrm>
            <a:off x="1209040" y="5536324"/>
            <a:ext cx="3327083" cy="1746383"/>
            <a:chOff x="544" y="3294"/>
            <a:chExt cx="1497" cy="1023"/>
          </a:xfrm>
        </p:grpSpPr>
        <p:sp>
          <p:nvSpPr>
            <p:cNvPr id="29722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3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4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5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511515" y="173540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3274" y="1103186"/>
            <a:ext cx="12338327" cy="207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77" dirty="0"/>
              <a:t>      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Novvoyxonada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yopilgan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1800 ta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nonning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65%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non  </a:t>
            </a:r>
            <a:r>
              <a:rPr lang="en-US" sz="4284" dirty="0" err="1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8751" y="3179684"/>
            <a:ext cx="11842302" cy="394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77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177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177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1-usul.    </a:t>
            </a:r>
          </a:p>
          <a:p>
            <a:r>
              <a:rPr lang="en-US" sz="417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: 100 ∙ 65 = 18 ∙ 65 = 1170</a:t>
            </a:r>
          </a:p>
          <a:p>
            <a:r>
              <a:rPr lang="en-US" sz="4177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2-usul</a:t>
            </a:r>
            <a:r>
              <a:rPr lang="en-US" sz="417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65% = 0,65  </a:t>
            </a:r>
          </a:p>
          <a:p>
            <a:r>
              <a:rPr lang="en-US" sz="417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1800 ∙ 0,65 = 1170</a:t>
            </a:r>
          </a:p>
          <a:p>
            <a:r>
              <a:rPr lang="en-US" sz="4177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177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17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1170 ta </a:t>
            </a:r>
            <a:endParaRPr lang="ru-RU" sz="417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9" y="3025819"/>
            <a:ext cx="4275327" cy="34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01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37" y="178319"/>
            <a:ext cx="12415588" cy="790986"/>
          </a:xfrm>
        </p:spPr>
        <p:txBody>
          <a:bodyPr/>
          <a:lstStyle/>
          <a:p>
            <a:pPr algn="ctr"/>
            <a:r>
              <a:rPr lang="en-US" sz="5140" dirty="0" err="1"/>
              <a:t>Foiziga</a:t>
            </a:r>
            <a:r>
              <a:rPr lang="en-US" sz="5140" dirty="0"/>
              <a:t> </a:t>
            </a:r>
            <a:r>
              <a:rPr lang="en-US" sz="5140" dirty="0" err="1"/>
              <a:t>ko‘ra</a:t>
            </a:r>
            <a:r>
              <a:rPr lang="en-US" sz="5140" dirty="0"/>
              <a:t> </a:t>
            </a:r>
            <a:r>
              <a:rPr lang="en-US" sz="5140" dirty="0" err="1"/>
              <a:t>miqdorni</a:t>
            </a:r>
            <a:r>
              <a:rPr lang="en-US" sz="5140" dirty="0"/>
              <a:t> </a:t>
            </a:r>
            <a:r>
              <a:rPr lang="en-US" sz="5140" dirty="0" err="1"/>
              <a:t>o‘zini</a:t>
            </a:r>
            <a:r>
              <a:rPr lang="en-US" sz="5140" dirty="0"/>
              <a:t>  </a:t>
            </a:r>
            <a:r>
              <a:rPr lang="en-US" sz="5140" dirty="0" err="1"/>
              <a:t>topish</a:t>
            </a:r>
            <a:endParaRPr lang="ru-RU" sz="5140" dirty="0"/>
          </a:p>
        </p:txBody>
      </p:sp>
      <p:sp>
        <p:nvSpPr>
          <p:cNvPr id="9" name="Содержимое 2"/>
          <p:cNvSpPr>
            <a:spLocks noGrp="1"/>
          </p:cNvSpPr>
          <p:nvPr>
            <p:ph idx="4294967295"/>
          </p:nvPr>
        </p:nvSpPr>
        <p:spPr>
          <a:xfrm>
            <a:off x="1773927" y="3389101"/>
            <a:ext cx="11027673" cy="38837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95625" indent="-795625">
              <a:lnSpc>
                <a:spcPct val="150000"/>
              </a:lnSpc>
              <a:buAutoNum type="arabicParenR"/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240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en-US" sz="428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240 : 30 ∙ 100 = 8 ∙ 100 = 800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428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15%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375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84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28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</a:p>
          <a:p>
            <a:pPr>
              <a:lnSpc>
                <a:spcPct val="150000"/>
              </a:lnSpc>
              <a:buNone/>
            </a:pP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2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: 15 ∙ 100 = 25 ∙ 100 = 2500  </a:t>
            </a:r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-153936" y="1170480"/>
            <a:ext cx="12801161" cy="2218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4284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foiziga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ko‘ra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sonning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miqdorning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o‘zini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sonni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foizga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natijani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100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4284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sz="4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36" y="3285914"/>
            <a:ext cx="3821880" cy="685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85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Misol</a:t>
            </a:r>
            <a:r>
              <a:rPr lang="en-US" sz="385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              </a:t>
            </a:r>
            <a:endParaRPr lang="ru-RU" sz="3855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2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56"/>
          <p:cNvGrpSpPr>
            <a:grpSpLocks/>
          </p:cNvGrpSpPr>
          <p:nvPr/>
        </p:nvGrpSpPr>
        <p:grpSpPr bwMode="auto">
          <a:xfrm>
            <a:off x="1209040" y="5670491"/>
            <a:ext cx="3327083" cy="1746383"/>
            <a:chOff x="544" y="3294"/>
            <a:chExt cx="1497" cy="1023"/>
          </a:xfrm>
        </p:grpSpPr>
        <p:sp>
          <p:nvSpPr>
            <p:cNvPr id="29722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3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4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  <p:sp>
          <p:nvSpPr>
            <p:cNvPr id="29725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1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endParaRPr lang="ru-RU" sz="11346" dirty="0">
                <a:latin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426907" y="156840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576955" y="1200133"/>
            <a:ext cx="11493286" cy="2637132"/>
          </a:xfrm>
          <a:prstGeom prst="rect">
            <a:avLst/>
          </a:prstGeom>
        </p:spPr>
        <p:txBody>
          <a:bodyPr/>
          <a:lstStyle/>
          <a:p>
            <a:pPr indent="668122"/>
            <a:r>
              <a:rPr lang="en-US" sz="4284" dirty="0" err="1">
                <a:latin typeface="Arial" pitchFamily="34" charset="0"/>
                <a:cs typeface="Arial" pitchFamily="34" charset="0"/>
              </a:rPr>
              <a:t>Samandar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90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00 </a:t>
            </a:r>
            <a:r>
              <a:rPr lang="ru-RU" sz="4284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4284" dirty="0" err="1" smtClean="0">
                <a:latin typeface="Arial" pitchFamily="34" charset="0"/>
                <a:cs typeface="Arial" pitchFamily="34" charset="0"/>
              </a:rPr>
              <a:t>mga</a:t>
            </a:r>
            <a:r>
              <a:rPr lang="ru-RU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84" dirty="0">
                <a:latin typeface="Arial" pitchFamily="34" charset="0"/>
                <a:cs typeface="Arial" pitchFamily="34" charset="0"/>
              </a:rPr>
              <a:t>disk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sotib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oldi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Bu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undagi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pulning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45 % </a:t>
            </a:r>
            <a:r>
              <a:rPr lang="ru-RU" sz="4284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ru-RU" sz="428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284" dirty="0" err="1">
                <a:latin typeface="Arial" pitchFamily="34" charset="0"/>
                <a:cs typeface="Arial" pitchFamily="34" charset="0"/>
              </a:rPr>
              <a:t>Samandar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puli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84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4284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4284" dirty="0" err="1" smtClean="0">
                <a:latin typeface="Arial" pitchFamily="34" charset="0"/>
                <a:cs typeface="Arial" pitchFamily="34" charset="0"/>
              </a:rPr>
              <a:t>lgan</a:t>
            </a:r>
            <a:r>
              <a:rPr lang="ru-RU" sz="4284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ru-RU" sz="4284" dirty="0"/>
          </a:p>
        </p:txBody>
      </p:sp>
      <p:sp>
        <p:nvSpPr>
          <p:cNvPr id="12" name="TextBox 11"/>
          <p:cNvSpPr txBox="1"/>
          <p:nvPr/>
        </p:nvSpPr>
        <p:spPr>
          <a:xfrm>
            <a:off x="576954" y="3395022"/>
            <a:ext cx="8718994" cy="338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84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284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4284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284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9000 : 45 · 100 = 20000 (</a:t>
            </a:r>
            <a:r>
              <a:rPr lang="en-US" sz="4284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4284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4284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284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284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20000 </a:t>
            </a:r>
            <a:r>
              <a:rPr lang="en-US" sz="4284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so‘m</a:t>
            </a:r>
            <a:endParaRPr lang="ru-RU" sz="4284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75" t="16985" r="5029" b="32992"/>
          <a:stretch/>
        </p:blipFill>
        <p:spPr>
          <a:xfrm>
            <a:off x="8705056" y="2635474"/>
            <a:ext cx="3528392" cy="26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5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8333" t="22917" r="4167" b="4167"/>
          <a:stretch>
            <a:fillRect/>
          </a:stretch>
        </p:blipFill>
        <p:spPr bwMode="auto">
          <a:xfrm>
            <a:off x="1" y="3096394"/>
            <a:ext cx="3432658" cy="277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640079" y="1207122"/>
            <a:ext cx="11521441" cy="21002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t-IT" sz="3919" dirty="0">
                <a:latin typeface="Arial" pitchFamily="34" charset="0"/>
                <a:cs typeface="Arial" pitchFamily="34" charset="0"/>
              </a:rPr>
              <a:t>Velosipedchi </a:t>
            </a:r>
            <a:r>
              <a:rPr lang="it-IT" sz="3919" dirty="0" smtClean="0">
                <a:latin typeface="Arial" pitchFamily="34" charset="0"/>
                <a:cs typeface="Arial" pitchFamily="34" charset="0"/>
              </a:rPr>
              <a:t>63 </a:t>
            </a:r>
            <a:r>
              <a:rPr lang="it-IT" sz="3919" dirty="0">
                <a:latin typeface="Arial" pitchFamily="34" charset="0"/>
                <a:cs typeface="Arial" pitchFamily="34" charset="0"/>
              </a:rPr>
              <a:t>km </a:t>
            </a:r>
            <a:r>
              <a:rPr lang="it-IT" sz="3919" dirty="0" smtClean="0">
                <a:latin typeface="Arial" pitchFamily="34" charset="0"/>
                <a:cs typeface="Arial" pitchFamily="34" charset="0"/>
              </a:rPr>
              <a:t>yo‘l </a:t>
            </a:r>
            <a:r>
              <a:rPr lang="it-IT" sz="3919" dirty="0">
                <a:latin typeface="Arial" pitchFamily="34" charset="0"/>
                <a:cs typeface="Arial" pitchFamily="34" charset="0"/>
              </a:rPr>
              <a:t>yurdi. Bu butun yo‘lning  </a:t>
            </a:r>
            <a:r>
              <a:rPr lang="it-IT" sz="3919" dirty="0" smtClean="0">
                <a:latin typeface="Arial" pitchFamily="34" charset="0"/>
                <a:cs typeface="Arial" pitchFamily="34" charset="0"/>
              </a:rPr>
              <a:t>35% </a:t>
            </a:r>
            <a:r>
              <a:rPr lang="it-IT" sz="3919" dirty="0" smtClean="0">
                <a:latin typeface="Arial" pitchFamily="34" charset="0"/>
                <a:cs typeface="Arial" pitchFamily="34" charset="0"/>
              </a:rPr>
              <a:t>ni </a:t>
            </a:r>
            <a:r>
              <a:rPr lang="it-IT" sz="3919" dirty="0">
                <a:latin typeface="Arial" pitchFamily="34" charset="0"/>
                <a:cs typeface="Arial" pitchFamily="34" charset="0"/>
              </a:rPr>
              <a:t>tashkil qiladi. Velosipedchi yana necha kilometr yo‘l yurishi kerak?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2659712" y="3310265"/>
            <a:ext cx="900116" cy="5429932"/>
          </a:xfrm>
          <a:prstGeom prst="rightBrace">
            <a:avLst>
              <a:gd name="adj1" fmla="val 4787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459"/>
          </a:p>
        </p:txBody>
      </p:sp>
      <p:sp>
        <p:nvSpPr>
          <p:cNvPr id="8" name="TextBox 7"/>
          <p:cNvSpPr txBox="1"/>
          <p:nvPr/>
        </p:nvSpPr>
        <p:spPr>
          <a:xfrm>
            <a:off x="2900339" y="6475292"/>
            <a:ext cx="1800237" cy="6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9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63</a:t>
            </a:r>
            <a:r>
              <a:rPr lang="uz-Cyrl-UZ" sz="3919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19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ru-RU" sz="3919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0339" y="6447009"/>
            <a:ext cx="1189749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919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ru-RU" sz="3919" b="1" dirty="0">
              <a:solidFill>
                <a:srgbClr val="7030A0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8845062" y="2554845"/>
            <a:ext cx="800107" cy="6840760"/>
          </a:xfrm>
          <a:prstGeom prst="rightBrace">
            <a:avLst>
              <a:gd name="adj1" fmla="val 47878"/>
              <a:gd name="adj2" fmla="val 4944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459"/>
          </a:p>
        </p:txBody>
      </p:sp>
      <p:sp>
        <p:nvSpPr>
          <p:cNvPr id="13" name="TextBox 12"/>
          <p:cNvSpPr txBox="1"/>
          <p:nvPr/>
        </p:nvSpPr>
        <p:spPr>
          <a:xfrm>
            <a:off x="9201170" y="6359721"/>
            <a:ext cx="100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5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192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3335 L 0.24774 -0.03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5 -0.03335 L 1.04462 -0.041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168" y="248845"/>
            <a:ext cx="3060364" cy="511712"/>
          </a:xfrm>
        </p:spPr>
        <p:txBody>
          <a:bodyPr>
            <a:normAutofit fontScale="90000"/>
          </a:bodyPr>
          <a:lstStyle/>
          <a:p>
            <a:r>
              <a:rPr lang="en-US" sz="504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YECHISH: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54" y="2300280"/>
            <a:ext cx="6400844" cy="6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9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63 : 35 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· 100= </a:t>
            </a:r>
            <a:r>
              <a:rPr lang="en-US" sz="3919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180 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(km)</a:t>
            </a:r>
            <a:endParaRPr lang="ru-RU" sz="3919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0009" y="1400160"/>
            <a:ext cx="9501254" cy="900119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36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Umumiy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yo‘lni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topib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olamiz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ya’ni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 100%</a:t>
            </a:r>
            <a:endParaRPr lang="ru-RU" sz="336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 l="8333" t="22917" r="4167" b="4167"/>
          <a:stretch>
            <a:fillRect/>
          </a:stretch>
        </p:blipFill>
        <p:spPr bwMode="auto">
          <a:xfrm>
            <a:off x="9101157" y="1300147"/>
            <a:ext cx="3335703" cy="27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00075" y="3100385"/>
            <a:ext cx="710093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Yo‘lning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qismini</a:t>
            </a:r>
            <a:r>
              <a:rPr lang="en-US" sz="336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36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topamiz</a:t>
            </a:r>
            <a:endParaRPr lang="ru-RU" sz="336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54" y="3800477"/>
            <a:ext cx="6400844" cy="6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19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180 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3919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63 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919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117 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(km)</a:t>
            </a:r>
            <a:endParaRPr lang="ru-RU" sz="3919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0100" y="5500701"/>
            <a:ext cx="4100541" cy="6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9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919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117 </a:t>
            </a:r>
            <a:r>
              <a:rPr lang="en-US" sz="3919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ru-RU" sz="3919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1014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856</Words>
  <Application>Microsoft Office PowerPoint</Application>
  <PresentationFormat>Произвольный</PresentationFormat>
  <Paragraphs>123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 3</vt:lpstr>
      <vt:lpstr>Office Theme</vt:lpstr>
      <vt:lpstr>MATEMATIKA</vt:lpstr>
      <vt:lpstr>Презентация PowerPoint</vt:lpstr>
      <vt:lpstr>Презентация PowerPoint</vt:lpstr>
      <vt:lpstr>Miqdorning  foizini  topish</vt:lpstr>
      <vt:lpstr>Презентация PowerPoint</vt:lpstr>
      <vt:lpstr>Foiziga ko‘ra miqdorni o‘zini  topish</vt:lpstr>
      <vt:lpstr>Презентация PowerPoint</vt:lpstr>
      <vt:lpstr>Презентация PowerPoint</vt:lpstr>
      <vt:lpstr>YECHISH: </vt:lpstr>
      <vt:lpstr>FOIZLAR</vt:lpstr>
      <vt:lpstr>           MASALA</vt:lpstr>
      <vt:lpstr>Презентация PowerPoint</vt:lpstr>
      <vt:lpstr>Презентация PowerPoint</vt:lpstr>
      <vt:lpstr>MASALA</vt:lpstr>
      <vt:lpstr>Презентация PowerPoint</vt:lpstr>
      <vt:lpstr>27- masala</vt:lpstr>
      <vt:lpstr>28- masala</vt:lpstr>
      <vt:lpstr>YECHISH</vt:lpstr>
      <vt:lpstr>  Mustaqil  bajarish 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441</cp:revision>
  <dcterms:created xsi:type="dcterms:W3CDTF">2020-04-09T07:32:19Z</dcterms:created>
  <dcterms:modified xsi:type="dcterms:W3CDTF">2020-08-25T11:36:21Z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