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5" r:id="rId2"/>
    <p:sldId id="325" r:id="rId3"/>
    <p:sldId id="326" r:id="rId4"/>
    <p:sldId id="303" r:id="rId5"/>
    <p:sldId id="306" r:id="rId6"/>
    <p:sldId id="309" r:id="rId7"/>
    <p:sldId id="320" r:id="rId8"/>
    <p:sldId id="288" r:id="rId9"/>
    <p:sldId id="329" r:id="rId10"/>
    <p:sldId id="330" r:id="rId11"/>
    <p:sldId id="258" r:id="rId12"/>
    <p:sldId id="338" r:id="rId13"/>
    <p:sldId id="331" r:id="rId14"/>
    <p:sldId id="340" r:id="rId15"/>
    <p:sldId id="339" r:id="rId16"/>
    <p:sldId id="332" r:id="rId17"/>
    <p:sldId id="333" r:id="rId18"/>
    <p:sldId id="334" r:id="rId19"/>
    <p:sldId id="335" r:id="rId20"/>
    <p:sldId id="336" r:id="rId21"/>
    <p:sldId id="337" r:id="rId22"/>
    <p:sldId id="32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4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51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548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028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624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312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133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21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08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114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15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56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358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464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78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97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177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62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655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24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7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641694" y="2499733"/>
            <a:ext cx="6236245" cy="377442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ru-RU" sz="48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z-Latn-UZ" sz="48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4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А.С.Пушкин</a:t>
            </a: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Роман Дубровский». История  создания.</a:t>
            </a:r>
            <a:endParaRPr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29849" y="3086660"/>
            <a:ext cx="605054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13" descr="http://www.dowladssoft.ru/uploads/posts/2011-11/1320988283_dowladssoft.ru.jpe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1" b="16521"/>
          <a:stretch>
            <a:fillRect/>
          </a:stretch>
        </p:blipFill>
        <p:spPr bwMode="auto">
          <a:xfrm>
            <a:off x="8229600" y="2822575"/>
            <a:ext cx="3328988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9998"/>
            <a:ext cx="10515600" cy="6015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</a:t>
            </a:r>
            <a:r>
              <a:rPr lang="ru-RU" sz="4900" dirty="0" smtClean="0"/>
              <a:t>СООБЩЕНИЕ П.В.НАЩОКИНА</a:t>
            </a:r>
            <a:endParaRPr lang="ru-RU" sz="49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74500" y="1856454"/>
            <a:ext cx="7274530" cy="49244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74501" y="1662114"/>
            <a:ext cx="7274530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9pPr>
          </a:lstStyle>
          <a:p>
            <a:pPr algn="just" eaLnBrk="1" hangingPunct="1"/>
            <a:r>
              <a:rPr lang="ru-RU" altLang="ru-RU" sz="2800" b="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2800" b="0" i="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Нащокин</a:t>
            </a:r>
            <a:r>
              <a:rPr lang="ru-RU" altLang="ru-RU" sz="2800" b="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0" i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видел Островского в тюрьме, и, возможно, он сам рассказал свою историю. Пушкин крайне заинтересовался рассказом </a:t>
            </a:r>
            <a:r>
              <a:rPr lang="ru-RU" altLang="ru-RU" sz="2800" b="0" i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Нащокина</a:t>
            </a:r>
            <a:r>
              <a:rPr lang="ru-RU" altLang="ru-RU" sz="2800" b="0" i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altLang="ru-RU" sz="2800" b="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сразу </a:t>
            </a:r>
            <a:r>
              <a:rPr lang="ru-RU" altLang="ru-RU" sz="2800" b="0" i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 принялся за составление планов, а вскоре и за написание романа. Первоначально герой фигурирует под фамилией Островского, изменённой затем на Андрея </a:t>
            </a:r>
            <a:r>
              <a:rPr lang="ru-RU" altLang="ru-RU" sz="2800" b="0" i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Зубровского</a:t>
            </a:r>
            <a:r>
              <a:rPr lang="ru-RU" altLang="ru-RU" sz="2800" b="0" i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 наконец назван Дубровским.</a:t>
            </a:r>
          </a:p>
        </p:txBody>
      </p:sp>
      <p:pic>
        <p:nvPicPr>
          <p:cNvPr id="8196" name="Picture 4" descr="https://moscowsteps.com/images/blog/naschokinsky/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141" y="1662113"/>
            <a:ext cx="4052360" cy="468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02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7509"/>
            <a:ext cx="10787743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СЮЖЕТ РОМАНА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38897" y="5673731"/>
            <a:ext cx="898634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24642" y="1214488"/>
            <a:ext cx="7617872" cy="5386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9pPr>
          </a:lstStyle>
          <a:p>
            <a:r>
              <a:rPr lang="ru-RU" altLang="ru-RU" dirty="0"/>
              <a:t>   </a:t>
            </a:r>
            <a:endParaRPr lang="ru-RU" altLang="ru-RU" dirty="0" smtClean="0"/>
          </a:p>
          <a:p>
            <a:r>
              <a:rPr lang="ru-RU" altLang="ru-RU" dirty="0" smtClean="0"/>
              <a:t>     </a:t>
            </a:r>
            <a:r>
              <a:rPr lang="ru-RU" altLang="ru-RU" sz="3600" b="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Сюжет </a:t>
            </a:r>
            <a:r>
              <a:rPr lang="ru-RU" altLang="ru-RU" sz="3600" b="0" i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романа «Дубровский» был характерен для русской действительности XIX в</a:t>
            </a:r>
            <a:r>
              <a:rPr lang="ru-RU" altLang="ru-RU" sz="3600" b="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altLang="ru-RU" sz="3600" b="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История случилась в 1830 г, когда у Островского было отнято его родовое имение, а его крестьяне, не пожелав стать собственностью нового хозяина, выбрали разбойничий путь.</a:t>
            </a:r>
            <a:endParaRPr lang="ru-RU" altLang="ru-RU" sz="3600" b="0" i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55" y="1405543"/>
            <a:ext cx="2862887" cy="442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818743" y="5036457"/>
            <a:ext cx="3043612" cy="425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40000"/>
              </a:lnSpc>
              <a:buClrTx/>
              <a:buFontTx/>
              <a:buNone/>
            </a:pPr>
            <a:endParaRPr lang="de-DE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012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7509"/>
            <a:ext cx="10787743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ДРУГИЕ ИСТОЧНИКИ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38897" y="5673731"/>
            <a:ext cx="898634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818743" y="5036457"/>
            <a:ext cx="3043612" cy="425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40000"/>
              </a:lnSpc>
              <a:buClrTx/>
              <a:buFontTx/>
              <a:buNone/>
            </a:pPr>
            <a:endParaRPr lang="de-DE" altLang="ru-RU" sz="2400" b="1" dirty="0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24642" y="1412875"/>
            <a:ext cx="11101301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9pPr>
          </a:lstStyle>
          <a:p>
            <a:pPr algn="ctr" eaLnBrk="1" hangingPunct="1"/>
            <a:r>
              <a:rPr lang="ru-RU" altLang="ru-RU" i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Известно, что перед началом работы над романом Пушкин побывал в Болдине и Пскове, где рассматривались подобные дела нижегородских помещиков Дубровского, Крюкова, Муратова. Пушкин слышал псковские предания о бунте крестьян помещика Дубровского, оказавших вооружённое сопротивление присланной воинской команде и заявивших, что по наказу Дубровского они будут бить помещиков. Таким образом, в основу романа легли подлинные факты, жизненные обстоятельства.</a:t>
            </a:r>
          </a:p>
        </p:txBody>
      </p:sp>
      <p:pic>
        <p:nvPicPr>
          <p:cNvPr id="13" name="Picture 8" descr="Pskov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897" y="3961705"/>
            <a:ext cx="2813903" cy="2109705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64228" y="6258505"/>
            <a:ext cx="1683658" cy="369332"/>
          </a:xfrm>
          <a:prstGeom prst="rect">
            <a:avLst/>
          </a:prstGeom>
          <a:gradFill rotWithShape="1">
            <a:gsLst>
              <a:gs pos="0">
                <a:srgbClr val="765E47"/>
              </a:gs>
              <a:gs pos="50000">
                <a:srgbClr val="FFCC99"/>
              </a:gs>
              <a:gs pos="100000">
                <a:srgbClr val="765E47"/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9pPr>
          </a:lstStyle>
          <a:p>
            <a:pPr algn="ctr" eaLnBrk="1" hangingPunct="1"/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Псков</a:t>
            </a:r>
          </a:p>
        </p:txBody>
      </p:sp>
      <p:pic>
        <p:nvPicPr>
          <p:cNvPr id="16" name="Picture 9" descr="Болди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40" y="3961705"/>
            <a:ext cx="3053339" cy="2129604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7547429" y="6258504"/>
            <a:ext cx="2162628" cy="369332"/>
          </a:xfrm>
          <a:prstGeom prst="rect">
            <a:avLst/>
          </a:prstGeom>
          <a:gradFill rotWithShape="1">
            <a:gsLst>
              <a:gs pos="0">
                <a:srgbClr val="765E47"/>
              </a:gs>
              <a:gs pos="50000">
                <a:srgbClr val="FFCC99"/>
              </a:gs>
              <a:gs pos="100000">
                <a:srgbClr val="765E47"/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9pPr>
          </a:lstStyle>
          <a:p>
            <a:pPr algn="ctr" eaLnBrk="1" hangingPunct="1"/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Болдино</a:t>
            </a:r>
          </a:p>
        </p:txBody>
      </p:sp>
    </p:spTree>
    <p:extLst>
      <p:ext uri="{BB962C8B-B14F-4D97-AF65-F5344CB8AC3E}">
        <p14:creationId xmlns:p14="http://schemas.microsoft.com/office/powerpoint/2010/main" val="67436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7509"/>
            <a:ext cx="10787743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 МЕСТО ДЕЙСТВИЯ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38897" y="5673731"/>
            <a:ext cx="898634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818743" y="5036457"/>
            <a:ext cx="3043612" cy="425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40000"/>
              </a:lnSpc>
              <a:buClrTx/>
              <a:buFontTx/>
              <a:buNone/>
            </a:pPr>
            <a:endParaRPr lang="de-DE" altLang="ru-RU" sz="2400" b="1" dirty="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24641" y="1405543"/>
            <a:ext cx="6311587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9pPr>
          </a:lstStyle>
          <a:p>
            <a:r>
              <a:rPr lang="ru-RU" altLang="ru-RU" sz="2800" b="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Местом </a:t>
            </a:r>
            <a:r>
              <a:rPr lang="ru-RU" altLang="ru-RU" sz="2800" b="0" i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 романа сделано Поволжье, где в 1774 г. бушевало восстание под предводительством Емельяна Пугачёва. В произведении сохранены реальные названия (в восьми километрах от Болдина расположено село </a:t>
            </a:r>
            <a:r>
              <a:rPr lang="ru-RU" altLang="ru-RU" sz="2800" b="0" i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Кистенёво</a:t>
            </a:r>
            <a:r>
              <a:rPr lang="ru-RU" altLang="ru-RU" sz="2800" b="0" i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Можно также найти черты сходства пейзажей Покровского и Петровского парка.</a:t>
            </a:r>
          </a:p>
        </p:txBody>
      </p:sp>
      <p:pic>
        <p:nvPicPr>
          <p:cNvPr id="1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484" y="1523342"/>
            <a:ext cx="3286125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3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7509"/>
            <a:ext cx="10787743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 СЕЛО КИСТЕНЕВО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38897" y="5673731"/>
            <a:ext cx="898634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818743" y="5036457"/>
            <a:ext cx="3043612" cy="425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40000"/>
              </a:lnSpc>
              <a:buClrTx/>
              <a:buFontTx/>
              <a:buNone/>
            </a:pPr>
            <a:endParaRPr lang="de-DE" altLang="ru-RU" sz="2400" b="1" dirty="0"/>
          </a:p>
        </p:txBody>
      </p:sp>
      <p:pic>
        <p:nvPicPr>
          <p:cNvPr id="10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88" y="1723521"/>
            <a:ext cx="9845611" cy="395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94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7509"/>
            <a:ext cx="10787743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ВРЕМЯ ДЕЙСТВИЯ В РОМАНЕ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38897" y="5673731"/>
            <a:ext cx="898634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24642" y="2008368"/>
            <a:ext cx="6427701" cy="1877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9pPr>
          </a:lstStyle>
          <a:p>
            <a:r>
              <a:rPr lang="ru-RU" altLang="ru-RU" dirty="0"/>
              <a:t>   </a:t>
            </a:r>
            <a:endParaRPr lang="ru-RU" altLang="ru-RU" dirty="0" smtClean="0"/>
          </a:p>
          <a:p>
            <a:r>
              <a:rPr lang="ru-RU" altLang="ru-RU" dirty="0" smtClean="0"/>
              <a:t>    </a:t>
            </a:r>
            <a:r>
              <a:rPr lang="ru-RU" altLang="ru-RU" sz="3200" b="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Действие происходит в 1820 годы и охватывает приблизительно полтора года.</a:t>
            </a:r>
            <a:endParaRPr lang="ru-RU" altLang="ru-RU" sz="3200" b="0" i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818743" y="5036457"/>
            <a:ext cx="3043612" cy="425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40000"/>
              </a:lnSpc>
              <a:buClrTx/>
              <a:buFontTx/>
              <a:buNone/>
            </a:pPr>
            <a:endParaRPr lang="de-DE" altLang="ru-RU" sz="24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886" y="1463333"/>
            <a:ext cx="2859314" cy="476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4" descr="writingonboo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411" y="4237906"/>
            <a:ext cx="2188817" cy="205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77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7509"/>
            <a:ext cx="10787743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ИСТОРИЯ СОЗДАНИЯ РОМАНА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74500" y="1436096"/>
            <a:ext cx="7129386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9pPr>
          </a:lstStyle>
          <a:p>
            <a:r>
              <a:rPr lang="ru-RU" altLang="ru-RU" dirty="0"/>
              <a:t>   </a:t>
            </a:r>
            <a:endParaRPr lang="ru-RU" altLang="ru-RU" dirty="0" smtClean="0"/>
          </a:p>
          <a:p>
            <a:r>
              <a:rPr lang="ru-RU" altLang="ru-RU" dirty="0" smtClean="0"/>
              <a:t>    </a:t>
            </a:r>
            <a:r>
              <a:rPr lang="ru-RU" altLang="ru-RU" sz="2800" b="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написания: 1833 г.</a:t>
            </a:r>
          </a:p>
          <a:p>
            <a:r>
              <a:rPr lang="ru-RU" altLang="ru-RU" sz="2800" b="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первой публикации: 1841 г.</a:t>
            </a:r>
          </a:p>
          <a:p>
            <a:r>
              <a:rPr lang="ru-RU" altLang="ru-RU" sz="2800" b="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было дано роману издателями при первой публикации в 1841 году.</a:t>
            </a:r>
          </a:p>
          <a:p>
            <a:r>
              <a:rPr lang="ru-RU" altLang="ru-RU" sz="2800" b="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пушкинской рукописи вместо названия  стоит дата начала работы над произведением: «21 октября 1832 года».</a:t>
            </a:r>
          </a:p>
          <a:p>
            <a:r>
              <a:rPr lang="ru-RU" altLang="ru-RU" sz="2800" b="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Последняя глава датирована «6 февраля 1833 года».</a:t>
            </a:r>
          </a:p>
          <a:p>
            <a:endParaRPr lang="ru-RU" altLang="ru-RU" sz="2800" b="0" i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818743" y="5036457"/>
            <a:ext cx="3043612" cy="425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40000"/>
              </a:lnSpc>
              <a:buClrTx/>
              <a:buFontTx/>
              <a:buNone/>
            </a:pPr>
            <a:endParaRPr lang="de-DE" altLang="ru-RU" sz="2400" b="1" dirty="0"/>
          </a:p>
        </p:txBody>
      </p:sp>
      <p:pic>
        <p:nvPicPr>
          <p:cNvPr id="10242" name="Picture 2" descr="https://ds02.infourok.ru/uploads/ex/0306/0004d17d-47b6c2e3/1/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632" y="1729582"/>
            <a:ext cx="4195117" cy="359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1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729" y="1310400"/>
            <a:ext cx="7036864" cy="4891495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pPr>
              <a:buClrTx/>
              <a:buFontTx/>
              <a:buNone/>
            </a:pP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майковском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собрании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черновиков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Пушкина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сохранилось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несколько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набросков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последнего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третьего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тома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романа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ClrTx/>
              <a:buFontTx/>
              <a:buNone/>
            </a:pPr>
            <a:r>
              <a:rPr lang="de-DE" alt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Расшифровка</a:t>
            </a:r>
            <a:r>
              <a:rPr lang="de-DE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одного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варианта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ClrTx/>
              <a:buSzPct val="45000"/>
              <a:buFontTx/>
              <a:buNone/>
            </a:pPr>
            <a:r>
              <a:rPr lang="de-DE" alt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Исследователи</a:t>
            </a:r>
            <a:r>
              <a:rPr lang="de-DE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интерпретируют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пушкинский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замысел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смерти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Верейского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Дубровский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возвращается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Россию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воссоединиться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de-DE" alt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</a:t>
            </a: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de-DE" alt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притворяется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англичанином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Однако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Дубровского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поступает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донос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связанный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разбойничеством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этим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следует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вмешательство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полицмейстера</a:t>
            </a:r>
            <a:r>
              <a:rPr lang="de-DE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7509"/>
            <a:ext cx="10787743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ПРОДОЛЖЕНИЕ РОМАНА «ДУБРОВСКИЙ»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177786" y="163806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818743" y="5036457"/>
            <a:ext cx="3043612" cy="425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40000"/>
              </a:lnSpc>
              <a:buClrTx/>
              <a:buFontTx/>
              <a:buNone/>
            </a:pPr>
            <a:endParaRPr lang="de-DE" altLang="ru-RU" sz="2400" b="1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913" y="1917839"/>
            <a:ext cx="4279587" cy="399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913" y="1937673"/>
            <a:ext cx="1028959" cy="145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 rot="20760000">
            <a:off x="7827809" y="3408757"/>
            <a:ext cx="2608847" cy="124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de-DE" altLang="ru-RU" sz="1400" b="1" dirty="0" err="1"/>
              <a:t>Роман</a:t>
            </a:r>
            <a:r>
              <a:rPr lang="de-DE" altLang="ru-RU" sz="1400" b="1" dirty="0"/>
              <a:t> </a:t>
            </a:r>
            <a:r>
              <a:rPr lang="de-DE" altLang="ru-RU" sz="1400" b="1" dirty="0" err="1"/>
              <a:t>А.С.Пушкина</a:t>
            </a:r>
            <a:r>
              <a:rPr lang="de-DE" altLang="ru-RU" sz="1400" b="1" dirty="0"/>
              <a:t> „</a:t>
            </a:r>
            <a:r>
              <a:rPr lang="de-DE" altLang="ru-RU" sz="1400" b="1" dirty="0" err="1"/>
              <a:t>Дубровский</a:t>
            </a:r>
            <a:r>
              <a:rPr lang="de-DE" altLang="ru-RU" sz="1400" b="1" dirty="0"/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340723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7509"/>
            <a:ext cx="10787743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ГЛАВНЫЕ ГЕРОИ РОМАНА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74500" y="1360940"/>
            <a:ext cx="7129386" cy="5139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9pPr>
          </a:lstStyle>
          <a:p>
            <a:r>
              <a:rPr lang="ru-RU" altLang="ru-RU" dirty="0"/>
              <a:t>   </a:t>
            </a:r>
            <a:endParaRPr lang="ru-RU" altLang="ru-RU" dirty="0" smtClean="0"/>
          </a:p>
          <a:p>
            <a:r>
              <a:rPr lang="ru-RU" altLang="ru-RU" sz="280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Кирилла Петрович Троекуров – </a:t>
            </a:r>
            <a:r>
              <a:rPr lang="ru-RU" altLang="ru-RU" sz="2800" b="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родовитый дворянин, богатый владелец село Покровского, генерал в отставке, самодур, гроза всех окрестных помещиков: отец Маши, возлюбленной Дубровского.</a:t>
            </a:r>
          </a:p>
          <a:p>
            <a:r>
              <a:rPr lang="ru-RU" altLang="ru-RU" sz="2800" b="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Прототип Троекурова – помещик Козловского уезда гвардии подполковник Семен Крюков, в 1832 г. несправедливо отсудивший имение у подпоручика Ивана Муратова.</a:t>
            </a:r>
            <a:endParaRPr lang="ru-RU" altLang="ru-RU" sz="2800" b="0" i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818743" y="5036457"/>
            <a:ext cx="3043612" cy="425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40000"/>
              </a:lnSpc>
              <a:buClrTx/>
              <a:buFontTx/>
              <a:buNone/>
            </a:pPr>
            <a:endParaRPr lang="de-DE" altLang="ru-RU" sz="2400" b="1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001486" y="4354285"/>
            <a:ext cx="8142513" cy="302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92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endParaRPr lang="de-DE" alt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387" y="1681207"/>
            <a:ext cx="3959225" cy="436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48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7509"/>
            <a:ext cx="10787743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ГЛАВНЫЕ ГЕРОИ РОМАНА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24642" y="1742098"/>
            <a:ext cx="6935701" cy="409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9pPr>
          </a:lstStyle>
          <a:p>
            <a:r>
              <a:rPr lang="ru-RU" altLang="ru-RU" sz="3600" i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320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Андрей Гаврилович Дубровский </a:t>
            </a:r>
            <a:r>
              <a:rPr lang="ru-RU" altLang="ru-RU" sz="3200" b="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бедный помещик, отставной поручик гвардии, бывший сослуживец и сосед Троекурова. Владелец имения </a:t>
            </a:r>
            <a:r>
              <a:rPr lang="ru-RU" altLang="ru-RU" sz="3200" b="0" i="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Кистеневки</a:t>
            </a:r>
            <a:r>
              <a:rPr lang="ru-RU" altLang="ru-RU" sz="3200" b="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Вдовец. Есть сын Владимир, служащий в Петербурге.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818743" y="5036457"/>
            <a:ext cx="3043612" cy="425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40000"/>
              </a:lnSpc>
              <a:buClrTx/>
              <a:buFontTx/>
              <a:buNone/>
            </a:pPr>
            <a:endParaRPr lang="de-DE" altLang="ru-RU" sz="2400" b="1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001486" y="4354285"/>
            <a:ext cx="8142513" cy="302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92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endParaRPr lang="de-DE" altLang="ru-RU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021" y="1681207"/>
            <a:ext cx="4219927" cy="396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35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 УРОКА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175995" y="1523342"/>
            <a:ext cx="10912613" cy="297517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1. Знакомство с жанром «роман».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2. История создания романа.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3. Сюжет романа.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4. Возможное продолжение романа.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5. Главные герои романа.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9" y="4626430"/>
            <a:ext cx="1962300" cy="183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7509"/>
            <a:ext cx="10787743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ГЛАВНЫЕ ГЕРОИ РОМАНА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74500" y="1856455"/>
            <a:ext cx="6940700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9pPr>
          </a:lstStyle>
          <a:p>
            <a:r>
              <a:rPr lang="ru-RU" altLang="ru-RU" dirty="0"/>
              <a:t>   </a:t>
            </a:r>
            <a:r>
              <a:rPr lang="ru-RU" altLang="ru-RU" sz="280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 Андреевич Дубровский </a:t>
            </a:r>
            <a:r>
              <a:rPr lang="ru-RU" altLang="ru-RU" sz="2800" b="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главный герой романа, сын Дубровского старшего, «благородный разбойник». С 8 лет Дубровский воспитывался в петербургском кадетском корпусе; как молодой офицер из бедной семьи, он кутил, играл в карты, влез в долги и мечтал о богатой невесте.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818743" y="5036457"/>
            <a:ext cx="3043612" cy="425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40000"/>
              </a:lnSpc>
              <a:buClrTx/>
              <a:buFontTx/>
              <a:buNone/>
            </a:pPr>
            <a:endParaRPr lang="de-DE" altLang="ru-RU" sz="2400" b="1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001486" y="4354285"/>
            <a:ext cx="8142513" cy="302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92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endParaRPr lang="de-DE" alt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151" y="1914936"/>
            <a:ext cx="43243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2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7509"/>
            <a:ext cx="10787743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ГЛАВНЫЕ ГЕРОИ РОМАНА</a:t>
            </a:r>
            <a:endParaRPr lang="ru-RU" sz="4000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74501" y="1405543"/>
            <a:ext cx="6592356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9pPr>
          </a:lstStyle>
          <a:p>
            <a:r>
              <a:rPr lang="ru-RU" altLang="ru-RU" dirty="0">
                <a:latin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</a:rPr>
              <a:t>    </a:t>
            </a:r>
            <a:r>
              <a:rPr lang="ru-RU" altLang="ru-RU" sz="280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Маша, Марья </a:t>
            </a:r>
            <a:r>
              <a:rPr lang="ru-RU" altLang="ru-RU" sz="2800" i="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Кириловна</a:t>
            </a:r>
            <a:r>
              <a:rPr lang="ru-RU" altLang="ru-RU" sz="280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Троекурова -  </a:t>
            </a:r>
            <a:r>
              <a:rPr lang="ru-RU" altLang="ru-RU" sz="2800" b="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дочь грозного провинциального самодура, семнадцатилетняя красавица, в которую влюблен Владимир Дубровский.</a:t>
            </a:r>
          </a:p>
          <a:p>
            <a:r>
              <a:rPr lang="ru-RU" altLang="ru-RU" sz="2800" b="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Индивидуальные черты:  скрытность, внутреннее одиночество, твердость. Характер воспитан обстоятельствами:  отец то ублажает любимую дочь,  то пугает неукротимостью гнева.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818743" y="5036457"/>
            <a:ext cx="3043612" cy="425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40000"/>
              </a:lnSpc>
              <a:buClrTx/>
              <a:buFontTx/>
              <a:buNone/>
            </a:pPr>
            <a:endParaRPr lang="de-DE" altLang="ru-RU" sz="2400" b="1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001486" y="4354285"/>
            <a:ext cx="8142513" cy="302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92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endParaRPr lang="de-DE" altLang="ru-RU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751" y="1929159"/>
            <a:ext cx="4603750" cy="365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98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ЗАДАНИЕ ДЛЯ САМОСТОЯТЕЛЬНОЙ РАБОТЫ</a:t>
            </a:r>
            <a:endParaRPr lang="ru-RU" sz="3200" dirty="0"/>
          </a:p>
        </p:txBody>
      </p:sp>
      <p:pic>
        <p:nvPicPr>
          <p:cNvPr id="6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88" y="4635166"/>
            <a:ext cx="1693666" cy="15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66057" y="1498818"/>
            <a:ext cx="112514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1. Прочитать роман «Дубровский» (1 том).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2. Ответить на вопросы: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Кто из героев вам запомнился? В каких сценах (эпизодах) наиболее ярко проявился характер этого героя?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Что вы узнали о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Кириле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Троекурове и Андрее Гавриловиче Дубровском? На чём была основана их дружба?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4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5" descr="ворон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426" y="4691043"/>
            <a:ext cx="1916132" cy="191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с одним вырезанным углом 9"/>
          <p:cNvSpPr/>
          <p:nvPr/>
        </p:nvSpPr>
        <p:spPr>
          <a:xfrm>
            <a:off x="1115615" y="1458205"/>
            <a:ext cx="10307128" cy="3072507"/>
          </a:xfrm>
          <a:prstGeom prst="snip1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Что такое роман?</a:t>
            </a:r>
          </a:p>
          <a:p>
            <a:pPr algn="ctr"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К какому роду литературы  относится?</a:t>
            </a:r>
          </a:p>
        </p:txBody>
      </p:sp>
    </p:spTree>
    <p:extLst>
      <p:ext uri="{BB962C8B-B14F-4D97-AF65-F5344CB8AC3E}">
        <p14:creationId xmlns:p14="http://schemas.microsoft.com/office/powerpoint/2010/main" val="109026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ЖАНР «ДУБРОВСКОГО»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18576" y="1772816"/>
            <a:ext cx="10559024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9pPr>
          </a:lstStyle>
          <a:p>
            <a:pPr algn="ctr" eaLnBrk="1" hangingPunct="1"/>
            <a:r>
              <a:rPr lang="ru-RU" altLang="ru-RU" sz="2800" i="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Роман</a:t>
            </a:r>
            <a:r>
              <a:rPr lang="ru-RU" altLang="ru-RU" sz="2800" i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ru-RU" altLang="ru-RU" sz="2800" i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(фр.</a:t>
            </a:r>
            <a:r>
              <a:rPr lang="en-US" altLang="ru-RU" sz="2800" i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Roman</a:t>
            </a:r>
            <a:r>
              <a:rPr lang="ru-RU" altLang="ru-RU" sz="2800" i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повествование) – крупное эпическое произведение с разветвлённым, развёрнутым сюжетом, в котором события происходят на протяжении значительного времени и в широком художественном пространстве.</a:t>
            </a:r>
            <a:endParaRPr lang="ru-RU" altLang="ru-RU" sz="2800" i="0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538514" y="4450472"/>
            <a:ext cx="9245600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9pPr>
          </a:lstStyle>
          <a:p>
            <a:pPr algn="ctr" eaLnBrk="1" hangingPunct="1"/>
            <a:r>
              <a:rPr lang="ru-RU" altLang="ru-RU" sz="2800" i="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Сюжет</a:t>
            </a:r>
            <a:r>
              <a:rPr lang="ru-RU" altLang="ru-RU" sz="2800" i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ru-RU" altLang="ru-RU" sz="2800" i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(фр. </a:t>
            </a:r>
            <a:r>
              <a:rPr lang="en-US" altLang="ru-RU" sz="2800" i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Sujet</a:t>
            </a:r>
            <a:r>
              <a:rPr lang="ru-RU" altLang="ru-RU" sz="2800" i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предмет, содержание) – </a:t>
            </a:r>
            <a:br>
              <a:rPr lang="ru-RU" altLang="ru-RU" sz="2800" i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i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последовательность </a:t>
            </a:r>
            <a:r>
              <a:rPr lang="ru-RU" altLang="ru-RU" sz="2800" i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связь событий в</a:t>
            </a:r>
            <a:br>
              <a:rPr lang="ru-RU" altLang="ru-RU" sz="2800" i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i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altLang="ru-RU" sz="280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художественном </a:t>
            </a:r>
            <a:r>
              <a:rPr lang="ru-RU" altLang="ru-RU" sz="2800" i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произведении.</a:t>
            </a:r>
            <a:endParaRPr lang="ru-RU" altLang="ru-RU" sz="2800" i="0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97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РОМАН «ДУБРОВСКИЙ»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4643" y="1729455"/>
            <a:ext cx="5832614" cy="61555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7" descr="Пушк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097" y="1729455"/>
            <a:ext cx="3303588" cy="4103688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53143" y="1729455"/>
            <a:ext cx="6008914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9pPr>
          </a:lstStyle>
          <a:p>
            <a:pPr algn="ctr" eaLnBrk="1" hangingPunct="1"/>
            <a:endParaRPr lang="ru-RU" alt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Действие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романа происходит в 1820-ые годы, т.е. в годы молодости Пушкина.  Автор пишет о том, что хорошо знает, что его волнует.</a:t>
            </a:r>
          </a:p>
        </p:txBody>
      </p:sp>
    </p:spTree>
    <p:extLst>
      <p:ext uri="{BB962C8B-B14F-4D97-AF65-F5344CB8AC3E}">
        <p14:creationId xmlns:p14="http://schemas.microsoft.com/office/powerpoint/2010/main" val="354298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ИСТОРИЯ РОМАНА</a:t>
            </a:r>
            <a:endParaRPr lang="ru-RU" sz="4400" dirty="0"/>
          </a:p>
        </p:txBody>
      </p:sp>
      <p:sp>
        <p:nvSpPr>
          <p:cNvPr id="8" name="Text Box 9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551544" y="1640114"/>
            <a:ext cx="5500913" cy="46535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9pPr>
          </a:lstStyle>
          <a:p>
            <a:pPr marL="0" indent="0" algn="ctr" eaLnBrk="1" hangingPunct="1">
              <a:buNone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Роман не был завершён автором.</a:t>
            </a:r>
            <a:b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А.С.Пушкин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работал над ним с 21 октября 1832 по </a:t>
            </a:r>
            <a:b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февраля 1833 года. Незаконченный роман он не опубликовал. Уже после смерти писателя издатели выпустили роман в свет, дав название по фамилии главного героя – «Дубровский».</a:t>
            </a:r>
          </a:p>
        </p:txBody>
      </p:sp>
      <p:pic>
        <p:nvPicPr>
          <p:cNvPr id="1026" name="Picture 2" descr="https://img-fotki.yandex.ru/get/9831/103829490.b/0_daf01_53ad4664_XX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28" y="1640115"/>
            <a:ext cx="5279102" cy="465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2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38314" y="2928336"/>
            <a:ext cx="6442697" cy="292461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ИСТОРИЯ РОМАНА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74500" y="1378202"/>
            <a:ext cx="6926185" cy="36933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4500" y="4846366"/>
            <a:ext cx="7158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fitabooks.ru/wp-content/uploads/2019/06/978-5-9930-2310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738" y="1378202"/>
            <a:ext cx="3360776" cy="504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51542" y="1857829"/>
            <a:ext cx="7518401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000" b="1" i="1">
                <a:solidFill>
                  <a:srgbClr val="800000"/>
                </a:solidFill>
                <a:latin typeface="Algerian" pitchFamily="82" charset="0"/>
              </a:defRPr>
            </a:lvl1pPr>
            <a:lvl2pPr marL="742950" indent="-285750" eaLnBrk="0" hangingPunct="0">
              <a:defRPr sz="2000" b="1" i="1">
                <a:solidFill>
                  <a:srgbClr val="800000"/>
                </a:solidFill>
                <a:latin typeface="Algerian" pitchFamily="82" charset="0"/>
              </a:defRPr>
            </a:lvl2pPr>
            <a:lvl3pPr marL="1143000" indent="-228600" eaLnBrk="0" hangingPunct="0">
              <a:defRPr sz="2000" b="1" i="1">
                <a:solidFill>
                  <a:srgbClr val="800000"/>
                </a:solidFill>
                <a:latin typeface="Algerian" pitchFamily="82" charset="0"/>
              </a:defRPr>
            </a:lvl3pPr>
            <a:lvl4pPr marL="1600200" indent="-228600" eaLnBrk="0" hangingPunct="0">
              <a:defRPr sz="2000" b="1" i="1">
                <a:solidFill>
                  <a:srgbClr val="800000"/>
                </a:solidFill>
                <a:latin typeface="Algerian" pitchFamily="82" charset="0"/>
              </a:defRPr>
            </a:lvl4pPr>
            <a:lvl5pPr marL="2057400" indent="-228600" eaLnBrk="0" hangingPunct="0">
              <a:defRPr sz="2000" b="1" i="1">
                <a:solidFill>
                  <a:srgbClr val="800000"/>
                </a:solidFill>
                <a:latin typeface="Algerian" pitchFamily="8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itchFamily="8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itchFamily="8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itchFamily="8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itchFamily="82" charset="0"/>
              </a:defRPr>
            </a:lvl9pPr>
          </a:lstStyle>
          <a:p>
            <a:pPr algn="just">
              <a:defRPr/>
            </a:pPr>
            <a:r>
              <a:rPr lang="ru-RU" sz="320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Первая глава романа «Дубровский» была напечатана 21 октября 1832 г. Пушкин увлечённо работает над рукописью и 6 февраля 1833 г. заканчивает 19-ю главу.</a:t>
            </a:r>
          </a:p>
        </p:txBody>
      </p:sp>
    </p:spTree>
    <p:extLst>
      <p:ext uri="{BB962C8B-B14F-4D97-AF65-F5344CB8AC3E}">
        <p14:creationId xmlns:p14="http://schemas.microsoft.com/office/powerpoint/2010/main" val="17065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РОМАН НЕ БЫЛ ЗАВЕРШЕН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55270" y="1592279"/>
            <a:ext cx="5542327" cy="49244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5714" y="1345542"/>
            <a:ext cx="10916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smtClean="0">
                <a:solidFill>
                  <a:schemeClr val="tx2"/>
                </a:solidFill>
              </a:rPr>
              <a:t>  </a:t>
            </a:r>
            <a:endParaRPr lang="ru-RU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20607" y="4114800"/>
            <a:ext cx="4382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74500" y="1345543"/>
            <a:ext cx="6174311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000" b="1" i="1">
                <a:solidFill>
                  <a:srgbClr val="800000"/>
                </a:solidFill>
                <a:latin typeface="Algerian" pitchFamily="82" charset="0"/>
              </a:defRPr>
            </a:lvl1pPr>
            <a:lvl2pPr marL="742950" indent="-285750" eaLnBrk="0" hangingPunct="0">
              <a:defRPr sz="2000" b="1" i="1">
                <a:solidFill>
                  <a:srgbClr val="800000"/>
                </a:solidFill>
                <a:latin typeface="Algerian" pitchFamily="82" charset="0"/>
              </a:defRPr>
            </a:lvl2pPr>
            <a:lvl3pPr marL="1143000" indent="-228600" eaLnBrk="0" hangingPunct="0">
              <a:defRPr sz="2000" b="1" i="1">
                <a:solidFill>
                  <a:srgbClr val="800000"/>
                </a:solidFill>
                <a:latin typeface="Algerian" pitchFamily="82" charset="0"/>
              </a:defRPr>
            </a:lvl3pPr>
            <a:lvl4pPr marL="1600200" indent="-228600" eaLnBrk="0" hangingPunct="0">
              <a:defRPr sz="2000" b="1" i="1">
                <a:solidFill>
                  <a:srgbClr val="800000"/>
                </a:solidFill>
                <a:latin typeface="Algerian" pitchFamily="82" charset="0"/>
              </a:defRPr>
            </a:lvl4pPr>
            <a:lvl5pPr marL="2057400" indent="-228600" eaLnBrk="0" hangingPunct="0">
              <a:defRPr sz="2000" b="1" i="1">
                <a:solidFill>
                  <a:srgbClr val="800000"/>
                </a:solidFill>
                <a:latin typeface="Algerian" pitchFamily="8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itchFamily="8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itchFamily="8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itchFamily="8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itchFamily="82" charset="0"/>
              </a:defRPr>
            </a:lvl9pPr>
          </a:lstStyle>
          <a:p>
            <a:pPr>
              <a:defRPr/>
            </a:pPr>
            <a:r>
              <a:rPr lang="ru-RU" sz="240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Роман увидел свет лишь в 1842 г. Он должен был иметь продолжение, содержание которого представлялось Пушкину таким: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240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 Марьи </a:t>
            </a:r>
            <a:r>
              <a:rPr lang="ru-RU" sz="2400" i="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Кириловны</a:t>
            </a:r>
            <a:r>
              <a:rPr lang="ru-RU" sz="240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240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Смерть князя </a:t>
            </a:r>
            <a:r>
              <a:rPr lang="ru-RU" sz="2400" i="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Верейского</a:t>
            </a:r>
            <a:r>
              <a:rPr lang="ru-RU" sz="240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240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Вдова.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240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Англичанин.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240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Свидание.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240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Игроки.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240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Полицмейстер.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240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Развязка.</a:t>
            </a:r>
          </a:p>
          <a:p>
            <a:pPr algn="ctr" eaLnBrk="1" hangingPunct="1">
              <a:defRPr/>
            </a:pPr>
            <a:endParaRPr lang="ru-RU" sz="2400" dirty="0" smtClean="0"/>
          </a:p>
        </p:txBody>
      </p:sp>
      <p:pic>
        <p:nvPicPr>
          <p:cNvPr id="7170" name="Picture 2" descr="https://top10a.ru/wp-content/uploads/2018/02/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1405542"/>
            <a:ext cx="4085021" cy="486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63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9998"/>
            <a:ext cx="10515600" cy="6015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</a:t>
            </a:r>
            <a:r>
              <a:rPr lang="ru-RU" sz="4900" dirty="0" smtClean="0"/>
              <a:t>СООБЩЕНИЕ П.В.НАЩОКИНА</a:t>
            </a:r>
            <a:endParaRPr lang="ru-RU" sz="4900" dirty="0"/>
          </a:p>
        </p:txBody>
      </p:sp>
      <p:pic>
        <p:nvPicPr>
          <p:cNvPr id="9" name="Picture 10" descr="Naschokin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771" y="1596570"/>
            <a:ext cx="3309258" cy="4615543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95086" y="2075543"/>
            <a:ext cx="7053944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 i="1">
                <a:solidFill>
                  <a:srgbClr val="800000"/>
                </a:solidFill>
                <a:latin typeface="Algerian" panose="04020705040A02060702" pitchFamily="82" charset="0"/>
              </a:defRPr>
            </a:lvl9pPr>
          </a:lstStyle>
          <a:p>
            <a:pPr algn="just" eaLnBrk="1" hangingPunct="1"/>
            <a:r>
              <a:rPr lang="ru-RU" altLang="ru-RU" dirty="0"/>
              <a:t>    </a:t>
            </a:r>
            <a:r>
              <a:rPr lang="ru-RU" altLang="ru-RU" sz="3200" b="0" i="0" dirty="0">
                <a:solidFill>
                  <a:schemeClr val="accent1">
                    <a:lumMod val="50000"/>
                  </a:schemeClr>
                </a:solidFill>
              </a:rPr>
              <a:t>Друг </a:t>
            </a:r>
            <a:r>
              <a:rPr lang="ru-RU" altLang="ru-RU" sz="3200" b="0" i="0" dirty="0" err="1">
                <a:solidFill>
                  <a:schemeClr val="accent1">
                    <a:lumMod val="50000"/>
                  </a:schemeClr>
                </a:solidFill>
              </a:rPr>
              <a:t>А.С.Пушкина</a:t>
            </a:r>
            <a:r>
              <a:rPr lang="ru-RU" altLang="ru-RU" sz="3200" b="0" i="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altLang="ru-RU" sz="3200" b="0" i="0" dirty="0" err="1">
                <a:solidFill>
                  <a:schemeClr val="accent1">
                    <a:lumMod val="50000"/>
                  </a:schemeClr>
                </a:solidFill>
              </a:rPr>
              <a:t>П.В.Нащокин</a:t>
            </a:r>
            <a:r>
              <a:rPr lang="ru-RU" altLang="ru-RU" sz="3200" b="0" i="0" dirty="0">
                <a:solidFill>
                  <a:schemeClr val="accent1">
                    <a:lumMod val="50000"/>
                  </a:schemeClr>
                </a:solidFill>
              </a:rPr>
              <a:t>, рассказал ему похожую историю о небогатом дворянине Островском, который боролся с соседом за землю. Был вытеснен из имения и, оставшись с одними крестьянами, стал грабить сперва подьячих, а затем и других». </a:t>
            </a:r>
          </a:p>
        </p:txBody>
      </p:sp>
    </p:spTree>
    <p:extLst>
      <p:ext uri="{BB962C8B-B14F-4D97-AF65-F5344CB8AC3E}">
        <p14:creationId xmlns:p14="http://schemas.microsoft.com/office/powerpoint/2010/main" val="174587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4944</TotalTime>
  <Words>1007</Words>
  <Application>Microsoft Office PowerPoint</Application>
  <PresentationFormat>Широкоэкранный</PresentationFormat>
  <Paragraphs>165</Paragraphs>
  <Slides>22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 Unicode MS</vt:lpstr>
      <vt:lpstr>Algerian</vt:lpstr>
      <vt:lpstr>Arial</vt:lpstr>
      <vt:lpstr>Calibri</vt:lpstr>
      <vt:lpstr>Calibri Light</vt:lpstr>
      <vt:lpstr>Wingdings</vt:lpstr>
      <vt:lpstr>Wingdings 2</vt:lpstr>
      <vt:lpstr>Тема Office</vt:lpstr>
      <vt:lpstr>Презентация PowerPoint</vt:lpstr>
      <vt:lpstr>ПЛАН  УРОКА</vt:lpstr>
      <vt:lpstr> </vt:lpstr>
      <vt:lpstr>ЖАНР «ДУБРОВСКОГО»</vt:lpstr>
      <vt:lpstr>РОМАН «ДУБРОВСКИЙ»</vt:lpstr>
      <vt:lpstr>ИСТОРИЯ РОМАНА</vt:lpstr>
      <vt:lpstr>ИСТОРИЯ РОМАНА</vt:lpstr>
      <vt:lpstr>РОМАН НЕ БЫЛ ЗАВЕРШЕН</vt:lpstr>
      <vt:lpstr>   СООБЩЕНИЕ П.В.НАЩОКИНА</vt:lpstr>
      <vt:lpstr>   СООБЩЕНИЕ П.В.НАЩОКИНА</vt:lpstr>
      <vt:lpstr>СЮЖЕТ РОМАНА</vt:lpstr>
      <vt:lpstr>ДРУГИЕ ИСТОЧНИКИ</vt:lpstr>
      <vt:lpstr> МЕСТО ДЕЙСТВИЯ </vt:lpstr>
      <vt:lpstr> СЕЛО КИСТЕНЕВО </vt:lpstr>
      <vt:lpstr>ВРЕМЯ ДЕЙСТВИЯ В РОМАНЕ</vt:lpstr>
      <vt:lpstr>ИСТОРИЯ СОЗДАНИЯ РОМАНА</vt:lpstr>
      <vt:lpstr>ПРОДОЛЖЕНИЕ РОМАНА «ДУБРОВСКИЙ»</vt:lpstr>
      <vt:lpstr>ГЛАВНЫЕ ГЕРОИ РОМАНА</vt:lpstr>
      <vt:lpstr>ГЛАВНЫЕ ГЕРОИ РОМАНА</vt:lpstr>
      <vt:lpstr>ГЛАВНЫЕ ГЕРОИ РОМАНА</vt:lpstr>
      <vt:lpstr>ГЛАВНЫЕ ГЕРОИ РОМАНА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193</cp:revision>
  <dcterms:created xsi:type="dcterms:W3CDTF">2020-09-22T15:24:01Z</dcterms:created>
  <dcterms:modified xsi:type="dcterms:W3CDTF">2020-10-08T09:15:12Z</dcterms:modified>
</cp:coreProperties>
</file>