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5" r:id="rId2"/>
    <p:sldId id="325" r:id="rId3"/>
    <p:sldId id="329" r:id="rId4"/>
    <p:sldId id="330" r:id="rId5"/>
    <p:sldId id="352" r:id="rId6"/>
    <p:sldId id="353" r:id="rId7"/>
    <p:sldId id="354" r:id="rId8"/>
    <p:sldId id="355" r:id="rId9"/>
    <p:sldId id="351" r:id="rId10"/>
    <p:sldId id="358" r:id="rId11"/>
    <p:sldId id="357" r:id="rId12"/>
    <p:sldId id="359" r:id="rId13"/>
    <p:sldId id="356" r:id="rId14"/>
    <p:sldId id="361" r:id="rId15"/>
    <p:sldId id="36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14" autoAdjust="0"/>
    <p:restoredTop sz="94660"/>
  </p:normalViewPr>
  <p:slideViewPr>
    <p:cSldViewPr snapToGrid="0">
      <p:cViewPr>
        <p:scale>
          <a:sx n="65" d="100"/>
          <a:sy n="65" d="100"/>
        </p:scale>
        <p:origin x="-906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DEA064-3253-47D4-8847-276F9097AA1D}" type="doc">
      <dgm:prSet loTypeId="urn:microsoft.com/office/officeart/2005/8/layout/vList6" loCatId="process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BEBB632A-7808-4C91-B20F-6DCFBE6FA17F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3200" dirty="0" smtClean="0">
              <a:solidFill>
                <a:schemeClr val="bg1"/>
              </a:solidFill>
            </a:rPr>
            <a:t>Черновик</a:t>
          </a:r>
          <a:endParaRPr lang="ru-RU" sz="3200" dirty="0">
            <a:solidFill>
              <a:schemeClr val="bg1"/>
            </a:solidFill>
          </a:endParaRPr>
        </a:p>
      </dgm:t>
    </dgm:pt>
    <dgm:pt modelId="{26C7B75E-C799-4458-99E9-7FB67741B2F5}" type="parTrans" cxnId="{352D2B2B-8E50-480A-ABF1-30E35BEEDA1C}">
      <dgm:prSet/>
      <dgm:spPr/>
      <dgm:t>
        <a:bodyPr/>
        <a:lstStyle/>
        <a:p>
          <a:endParaRPr lang="ru-RU"/>
        </a:p>
      </dgm:t>
    </dgm:pt>
    <dgm:pt modelId="{8645661D-B916-4438-ADFF-7B96A3D2E3EB}" type="sibTrans" cxnId="{352D2B2B-8E50-480A-ABF1-30E35BEEDA1C}">
      <dgm:prSet/>
      <dgm:spPr/>
      <dgm:t>
        <a:bodyPr/>
        <a:lstStyle/>
        <a:p>
          <a:endParaRPr lang="ru-RU"/>
        </a:p>
      </dgm:t>
    </dgm:pt>
    <dgm:pt modelId="{8E9E5322-945A-4B90-86C8-92FCF59746E1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«Белеет </a:t>
          </a:r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парус  отдаленный»</a:t>
          </a:r>
          <a:endParaRPr lang="ru-RU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E7AF67-C98C-4D3A-A33B-428847721EB8}" type="parTrans" cxnId="{9CE0AEC0-85D4-4EE3-A1C6-1206AFACA6EF}">
      <dgm:prSet/>
      <dgm:spPr/>
      <dgm:t>
        <a:bodyPr/>
        <a:lstStyle/>
        <a:p>
          <a:endParaRPr lang="ru-RU"/>
        </a:p>
      </dgm:t>
    </dgm:pt>
    <dgm:pt modelId="{376D31CB-4CE9-47EE-9D99-3210BEC62C23}" type="sibTrans" cxnId="{9CE0AEC0-85D4-4EE3-A1C6-1206AFACA6EF}">
      <dgm:prSet/>
      <dgm:spPr/>
      <dgm:t>
        <a:bodyPr/>
        <a:lstStyle/>
        <a:p>
          <a:endParaRPr lang="ru-RU"/>
        </a:p>
      </dgm:t>
    </dgm:pt>
    <dgm:pt modelId="{10977FE4-E3FA-4542-ABA6-A1B9A5F0AA04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bg1"/>
              </a:solidFill>
            </a:rPr>
            <a:t>Последняя редакция</a:t>
          </a:r>
          <a:endParaRPr lang="ru-RU" sz="2800" dirty="0">
            <a:solidFill>
              <a:schemeClr val="bg1"/>
            </a:solidFill>
          </a:endParaRPr>
        </a:p>
      </dgm:t>
    </dgm:pt>
    <dgm:pt modelId="{62626E16-477E-4561-B2AD-F3A7DC96E6DC}" type="parTrans" cxnId="{B2DF28CF-ED82-427D-8E33-540B5B004B2D}">
      <dgm:prSet/>
      <dgm:spPr/>
      <dgm:t>
        <a:bodyPr/>
        <a:lstStyle/>
        <a:p>
          <a:endParaRPr lang="ru-RU"/>
        </a:p>
      </dgm:t>
    </dgm:pt>
    <dgm:pt modelId="{9403DEB7-B320-4AAA-BA5A-78E05A694CCF}" type="sibTrans" cxnId="{B2DF28CF-ED82-427D-8E33-540B5B004B2D}">
      <dgm:prSet/>
      <dgm:spPr/>
      <dgm:t>
        <a:bodyPr/>
        <a:lstStyle/>
        <a:p>
          <a:endParaRPr lang="ru-RU"/>
        </a:p>
      </dgm:t>
    </dgm:pt>
    <dgm:pt modelId="{5D61CF24-99DD-4EE3-8BE5-B80A1049C12D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«Белеет </a:t>
          </a:r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парус одинокий…»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,</a:t>
          </a:r>
          <a:endParaRPr lang="ru-RU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819829-E4F9-47EE-AA6D-87C0988B03EC}" type="parTrans" cxnId="{B05F6226-5B26-42E7-A197-496932078D4A}">
      <dgm:prSet/>
      <dgm:spPr/>
      <dgm:t>
        <a:bodyPr/>
        <a:lstStyle/>
        <a:p>
          <a:endParaRPr lang="ru-RU"/>
        </a:p>
      </dgm:t>
    </dgm:pt>
    <dgm:pt modelId="{3B403BAF-EA1A-4DDB-BF94-62CB9F515158}" type="sibTrans" cxnId="{B05F6226-5B26-42E7-A197-496932078D4A}">
      <dgm:prSet/>
      <dgm:spPr/>
      <dgm:t>
        <a:bodyPr/>
        <a:lstStyle/>
        <a:p>
          <a:endParaRPr lang="ru-RU"/>
        </a:p>
      </dgm:t>
    </dgm:pt>
    <dgm:pt modelId="{FA236148-D3FF-4B60-A139-C7EBD3B283C0}" type="pres">
      <dgm:prSet presAssocID="{8DDEA064-3253-47D4-8847-276F9097AA1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D87B6AD-280B-42F2-A7BB-B00AD4A2E753}" type="pres">
      <dgm:prSet presAssocID="{BEBB632A-7808-4C91-B20F-6DCFBE6FA17F}" presName="linNode" presStyleCnt="0"/>
      <dgm:spPr/>
    </dgm:pt>
    <dgm:pt modelId="{7693608B-6FE3-4BEE-8928-B0C3D600288D}" type="pres">
      <dgm:prSet presAssocID="{BEBB632A-7808-4C91-B20F-6DCFBE6FA17F}" presName="parentShp" presStyleLbl="node1" presStyleIdx="0" presStyleCnt="2" custScaleX="109677" custScaleY="90956" custLinFactNeighborX="-652" custLinFactNeighborY="-2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5A8571-5C5D-4B7F-A054-EA95DA0D2B09}" type="pres">
      <dgm:prSet presAssocID="{BEBB632A-7808-4C91-B20F-6DCFBE6FA17F}" presName="childShp" presStyleLbl="bgAccFollowNode1" presStyleIdx="0" presStyleCnt="2" custScaleY="84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0D6C9-305F-449A-8DD1-D53D770CE479}" type="pres">
      <dgm:prSet presAssocID="{8645661D-B916-4438-ADFF-7B96A3D2E3EB}" presName="spacing" presStyleCnt="0"/>
      <dgm:spPr/>
    </dgm:pt>
    <dgm:pt modelId="{86D36CCE-903E-4DCF-8C09-2F9EFAFA7953}" type="pres">
      <dgm:prSet presAssocID="{10977FE4-E3FA-4542-ABA6-A1B9A5F0AA04}" presName="linNode" presStyleCnt="0"/>
      <dgm:spPr/>
    </dgm:pt>
    <dgm:pt modelId="{B7E34C33-D2A2-40BF-98F8-5C20A046B652}" type="pres">
      <dgm:prSet presAssocID="{10977FE4-E3FA-4542-ABA6-A1B9A5F0AA04}" presName="parentShp" presStyleLbl="node1" presStyleIdx="1" presStyleCnt="2" custScaleX="109677" custLinFactNeighborX="-628" custLinFactNeighborY="-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BE188-664D-4E2A-9F85-FFD7A4CE084D}" type="pres">
      <dgm:prSet presAssocID="{10977FE4-E3FA-4542-ABA6-A1B9A5F0AA04}" presName="childShp" presStyleLbl="bgAccFollowNode1" presStyleIdx="1" presStyleCnt="2" custLinFactNeighborX="2540" custLinFactNeighborY="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70178B-3976-49D5-A7AC-A020FE018A64}" type="presOf" srcId="{8E9E5322-945A-4B90-86C8-92FCF59746E1}" destId="{485A8571-5C5D-4B7F-A054-EA95DA0D2B09}" srcOrd="0" destOrd="0" presId="urn:microsoft.com/office/officeart/2005/8/layout/vList6"/>
    <dgm:cxn modelId="{D40A3150-898D-43AD-A021-53A14451B88C}" type="presOf" srcId="{10977FE4-E3FA-4542-ABA6-A1B9A5F0AA04}" destId="{B7E34C33-D2A2-40BF-98F8-5C20A046B652}" srcOrd="0" destOrd="0" presId="urn:microsoft.com/office/officeart/2005/8/layout/vList6"/>
    <dgm:cxn modelId="{B2DF28CF-ED82-427D-8E33-540B5B004B2D}" srcId="{8DDEA064-3253-47D4-8847-276F9097AA1D}" destId="{10977FE4-E3FA-4542-ABA6-A1B9A5F0AA04}" srcOrd="1" destOrd="0" parTransId="{62626E16-477E-4561-B2AD-F3A7DC96E6DC}" sibTransId="{9403DEB7-B320-4AAA-BA5A-78E05A694CCF}"/>
    <dgm:cxn modelId="{9CE0AEC0-85D4-4EE3-A1C6-1206AFACA6EF}" srcId="{BEBB632A-7808-4C91-B20F-6DCFBE6FA17F}" destId="{8E9E5322-945A-4B90-86C8-92FCF59746E1}" srcOrd="0" destOrd="0" parTransId="{50E7AF67-C98C-4D3A-A33B-428847721EB8}" sibTransId="{376D31CB-4CE9-47EE-9D99-3210BEC62C23}"/>
    <dgm:cxn modelId="{352D2B2B-8E50-480A-ABF1-30E35BEEDA1C}" srcId="{8DDEA064-3253-47D4-8847-276F9097AA1D}" destId="{BEBB632A-7808-4C91-B20F-6DCFBE6FA17F}" srcOrd="0" destOrd="0" parTransId="{26C7B75E-C799-4458-99E9-7FB67741B2F5}" sibTransId="{8645661D-B916-4438-ADFF-7B96A3D2E3EB}"/>
    <dgm:cxn modelId="{B05F6226-5B26-42E7-A197-496932078D4A}" srcId="{10977FE4-E3FA-4542-ABA6-A1B9A5F0AA04}" destId="{5D61CF24-99DD-4EE3-8BE5-B80A1049C12D}" srcOrd="0" destOrd="0" parTransId="{1D819829-E4F9-47EE-AA6D-87C0988B03EC}" sibTransId="{3B403BAF-EA1A-4DDB-BF94-62CB9F515158}"/>
    <dgm:cxn modelId="{93AD6CE4-13C8-4C91-AF24-BDB0A8873E86}" type="presOf" srcId="{BEBB632A-7808-4C91-B20F-6DCFBE6FA17F}" destId="{7693608B-6FE3-4BEE-8928-B0C3D600288D}" srcOrd="0" destOrd="0" presId="urn:microsoft.com/office/officeart/2005/8/layout/vList6"/>
    <dgm:cxn modelId="{746BB795-0A38-4388-999B-79F541D9FF01}" type="presOf" srcId="{8DDEA064-3253-47D4-8847-276F9097AA1D}" destId="{FA236148-D3FF-4B60-A139-C7EBD3B283C0}" srcOrd="0" destOrd="0" presId="urn:microsoft.com/office/officeart/2005/8/layout/vList6"/>
    <dgm:cxn modelId="{DBE5D67C-CA52-47BD-A74E-E3DBB2300FB5}" type="presOf" srcId="{5D61CF24-99DD-4EE3-8BE5-B80A1049C12D}" destId="{5BBBE188-664D-4E2A-9F85-FFD7A4CE084D}" srcOrd="0" destOrd="0" presId="urn:microsoft.com/office/officeart/2005/8/layout/vList6"/>
    <dgm:cxn modelId="{4415C25D-52D3-4BBF-B1A8-061264E7A178}" type="presParOf" srcId="{FA236148-D3FF-4B60-A139-C7EBD3B283C0}" destId="{7D87B6AD-280B-42F2-A7BB-B00AD4A2E753}" srcOrd="0" destOrd="0" presId="urn:microsoft.com/office/officeart/2005/8/layout/vList6"/>
    <dgm:cxn modelId="{C996878E-78FD-4545-B906-1CC86D433729}" type="presParOf" srcId="{7D87B6AD-280B-42F2-A7BB-B00AD4A2E753}" destId="{7693608B-6FE3-4BEE-8928-B0C3D600288D}" srcOrd="0" destOrd="0" presId="urn:microsoft.com/office/officeart/2005/8/layout/vList6"/>
    <dgm:cxn modelId="{CE84DC76-5A36-45AD-A258-D4B0711821D6}" type="presParOf" srcId="{7D87B6AD-280B-42F2-A7BB-B00AD4A2E753}" destId="{485A8571-5C5D-4B7F-A054-EA95DA0D2B09}" srcOrd="1" destOrd="0" presId="urn:microsoft.com/office/officeart/2005/8/layout/vList6"/>
    <dgm:cxn modelId="{0F8EB758-D05D-434B-A1D2-0538CAC9D390}" type="presParOf" srcId="{FA236148-D3FF-4B60-A139-C7EBD3B283C0}" destId="{40F0D6C9-305F-449A-8DD1-D53D770CE479}" srcOrd="1" destOrd="0" presId="urn:microsoft.com/office/officeart/2005/8/layout/vList6"/>
    <dgm:cxn modelId="{D3D7CFD5-E082-4EC7-AD7D-9EE4DE4086CA}" type="presParOf" srcId="{FA236148-D3FF-4B60-A139-C7EBD3B283C0}" destId="{86D36CCE-903E-4DCF-8C09-2F9EFAFA7953}" srcOrd="2" destOrd="0" presId="urn:microsoft.com/office/officeart/2005/8/layout/vList6"/>
    <dgm:cxn modelId="{691F1AAA-1ADB-4A5A-8905-B52199190B53}" type="presParOf" srcId="{86D36CCE-903E-4DCF-8C09-2F9EFAFA7953}" destId="{B7E34C33-D2A2-40BF-98F8-5C20A046B652}" srcOrd="0" destOrd="0" presId="urn:microsoft.com/office/officeart/2005/8/layout/vList6"/>
    <dgm:cxn modelId="{59E0CCA6-EF92-4469-9106-3C368728E022}" type="presParOf" srcId="{86D36CCE-903E-4DCF-8C09-2F9EFAFA7953}" destId="{5BBBE188-664D-4E2A-9F85-FFD7A4CE084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A8571-5C5D-4B7F-A054-EA95DA0D2B09}">
      <dsp:nvSpPr>
        <dsp:cNvPr id="0" name=""/>
        <dsp:cNvSpPr/>
      </dsp:nvSpPr>
      <dsp:spPr>
        <a:xfrm>
          <a:off x="2550208" y="48581"/>
          <a:ext cx="3484280" cy="12805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«Белеет </a:t>
          </a: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парус  отдаленный»</a:t>
          </a:r>
          <a:endParaRPr lang="ru-RU" sz="240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50208" y="208653"/>
        <a:ext cx="3004065" cy="960429"/>
      </dsp:txXfrm>
    </dsp:sp>
    <dsp:sp modelId="{7693608B-6FE3-4BEE-8928-B0C3D600288D}">
      <dsp:nvSpPr>
        <dsp:cNvPr id="0" name=""/>
        <dsp:cNvSpPr/>
      </dsp:nvSpPr>
      <dsp:spPr>
        <a:xfrm>
          <a:off x="0" y="0"/>
          <a:ext cx="2547636" cy="1377352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1"/>
              </a:solidFill>
            </a:rPr>
            <a:t>Черновик</a:t>
          </a:r>
          <a:endParaRPr lang="ru-RU" sz="3200" kern="1200" dirty="0">
            <a:solidFill>
              <a:schemeClr val="bg1"/>
            </a:solidFill>
          </a:endParaRPr>
        </a:p>
      </dsp:txBody>
      <dsp:txXfrm>
        <a:off x="67237" y="67237"/>
        <a:ext cx="2413162" cy="1242878"/>
      </dsp:txXfrm>
    </dsp:sp>
    <dsp:sp modelId="{5BBBE188-664D-4E2A-9F85-FFD7A4CE084D}">
      <dsp:nvSpPr>
        <dsp:cNvPr id="0" name=""/>
        <dsp:cNvSpPr/>
      </dsp:nvSpPr>
      <dsp:spPr>
        <a:xfrm>
          <a:off x="2552781" y="1529167"/>
          <a:ext cx="3484280" cy="15143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«Белеет </a:t>
          </a: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парус одинокий…»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rPr>
            <a:t>,</a:t>
          </a:r>
          <a:endParaRPr lang="ru-RU" sz="240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52781" y="1718455"/>
        <a:ext cx="2916415" cy="1135730"/>
      </dsp:txXfrm>
    </dsp:sp>
    <dsp:sp modelId="{B7E34C33-D2A2-40BF-98F8-5C20A046B652}">
      <dsp:nvSpPr>
        <dsp:cNvPr id="0" name=""/>
        <dsp:cNvSpPr/>
      </dsp:nvSpPr>
      <dsp:spPr>
        <a:xfrm>
          <a:off x="0" y="1513892"/>
          <a:ext cx="2547636" cy="1514306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</a:rPr>
            <a:t>Последняя редакция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73922" y="1587814"/>
        <a:ext cx="2399792" cy="1366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457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84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539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526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319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132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305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401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359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920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234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434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384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89015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848166" y="2611661"/>
            <a:ext cx="6820135" cy="331276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8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</a:t>
            </a:r>
            <a:endParaRPr lang="uz-Latn-UZ" sz="48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54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М.Ю.Лермонтов</a:t>
            </a:r>
            <a:endParaRPr lang="ru-RU" sz="54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Стихотворение «Парус».</a:t>
            </a:r>
            <a:endParaRPr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706208" y="3071302"/>
            <a:ext cx="727405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uz-Latn-UZ" sz="4756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9940665" y="1145408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https://cloud.prezentacii.org/18/09/74094/images/screen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" t="26091" r="51001" b="7440"/>
          <a:stretch/>
        </p:blipFill>
        <p:spPr bwMode="auto">
          <a:xfrm>
            <a:off x="8167919" y="2449782"/>
            <a:ext cx="3545491" cy="419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9657" y="348077"/>
            <a:ext cx="12121808" cy="601526"/>
          </a:xfrm>
        </p:spPr>
        <p:txBody>
          <a:bodyPr>
            <a:noAutofit/>
          </a:bodyPr>
          <a:lstStyle/>
          <a:p>
            <a:pPr algn="ctr"/>
            <a:r>
              <a:rPr lang="ru-RU" sz="3400" dirty="0" smtClean="0"/>
              <a:t>  </a:t>
            </a:r>
            <a:endParaRPr lang="ru-RU" sz="3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24644" y="1274164"/>
            <a:ext cx="11437507" cy="10341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150000"/>
              </a:lnSpc>
              <a:buClrTx/>
              <a:buFontTx/>
              <a:buNone/>
            </a:pPr>
            <a:endParaRPr lang="de-DE" altLang="ru-RU" sz="2600" dirty="0">
              <a:solidFill>
                <a:srgbClr val="FFFFFF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60363" y="1226567"/>
            <a:ext cx="11457138" cy="667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just">
              <a:lnSpc>
                <a:spcPct val="140000"/>
              </a:lnSpc>
              <a:buClrTx/>
              <a:buFontTx/>
              <a:buNone/>
            </a:pPr>
            <a:endParaRPr lang="de-DE" altLang="ru-RU" sz="2800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24644" y="1223963"/>
            <a:ext cx="6330666" cy="685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- </a:t>
            </a:r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Что такое буря?</a:t>
            </a:r>
          </a:p>
          <a:p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- Всегда </a:t>
            </a:r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ли она несёт разрушение</a:t>
            </a:r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? (перемены, трагедия).</a:t>
            </a:r>
          </a:p>
          <a:p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- Что символизирует море? (жизнь, судьбу).</a:t>
            </a:r>
          </a:p>
          <a:p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     </a:t>
            </a:r>
            <a:endParaRPr lang="ru-RU" altLang="ru-RU" sz="36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2" descr="G:\Корейс Е.Г\Лермонтов\Айвазовский Бурное море ночью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675" y="1523342"/>
            <a:ext cx="4907461" cy="463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РАБОТА С ЧЕРНОВИКАМИ СТИХОТВОРЕНИЯ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21763761"/>
              </p:ext>
            </p:extLst>
          </p:nvPr>
        </p:nvGraphicFramePr>
        <p:xfrm>
          <a:off x="857224" y="1814286"/>
          <a:ext cx="6037062" cy="3043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6894284" y="1814286"/>
            <a:ext cx="4673601" cy="147183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Лермонтов заменил одно слово другим, что этим достигается?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94285" y="3483428"/>
            <a:ext cx="4673599" cy="13743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потом говорится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«он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т.е. это как бы взгляд со стороны, то есть рассказ не только о себе. </a:t>
            </a:r>
          </a:p>
        </p:txBody>
      </p:sp>
    </p:spTree>
    <p:extLst>
      <p:ext uri="{BB962C8B-B14F-4D97-AF65-F5344CB8AC3E}">
        <p14:creationId xmlns:p14="http://schemas.microsoft.com/office/powerpoint/2010/main" val="358853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РОМАНС «ПАРУС»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i.mycdn.me/i?r=AzEPZsRbOZEKgBhR0XGMT1RkQ8ROEJvh9XgREagxfiz4Va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105" y="1498818"/>
            <a:ext cx="3861395" cy="486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58" y="1792035"/>
            <a:ext cx="73521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«Белеет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парус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 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одинокий»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романс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 композитора 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А.Е.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Варламова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 на стихотворение 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М.Ю.Лермонтова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«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Парус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». Стихотворение появилось в 1832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г;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музыка — в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1848 г.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5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897" y="239843"/>
            <a:ext cx="11483671" cy="110599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АКВАРЕЛЬНЫЙ РИСУНОК «ПАРУС» </a:t>
            </a:r>
            <a:r>
              <a:rPr lang="ru-RU" sz="3200" dirty="0" smtClean="0"/>
              <a:t>М.Ю.ЛЕРМОНТОВА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838044" y="2946203"/>
            <a:ext cx="9046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8" name="Picture 4" descr="https://histrf.ru/uploads/media/relay/0001/11/90a1b795ec36bf9afdad5a61a6189a8bb54131e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691" y="1345841"/>
            <a:ext cx="8484433" cy="51887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3441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897" y="239843"/>
            <a:ext cx="11483671" cy="1105997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ВЫВОД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838044" y="2946203"/>
            <a:ext cx="9046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16194" y="1283982"/>
            <a:ext cx="11415251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«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Парус» – стихотворение с очень глубоким смыслом. В  двенадцати строчках столько серьёзных мыслей, такое богатство чувств!  Здесь грусть и тоска сочетаются с радостью и гордостью, здесь неудовлетворённость и одиночество, жадное желание вмешаться в жизнь, отказ от смирения, покорность судьбе.</a:t>
            </a:r>
            <a:endParaRPr lang="ru-RU" alt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https://ne-kurim.ru/forum/attachments/2f3858f4-5ad0-4530-b535-8d3e6f06a19b-jpeg.593276/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9" t="10391" r="5308" b="42396"/>
          <a:stretch/>
        </p:blipFill>
        <p:spPr bwMode="auto">
          <a:xfrm>
            <a:off x="5026351" y="4401212"/>
            <a:ext cx="2218543" cy="215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50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ЗАДАНИЕ ДЛЯ САМОСТОЯТЕЛЬНОЙ РАБОТЫ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1. Нарисовать иллюстрацию к стихотворению.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2.  Ответить на вопрос: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- Объясните термин «вольнолюбивая лирика».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- Можно ли стихотворение «Парус» отнести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этому виду поэзии?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- Докажите свой ответ, раскрывая смысл стихотворения.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430" y="4395090"/>
            <a:ext cx="155257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48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ПЛАН  УРОКА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8" cy="3595856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История создания стихотворения.</a:t>
            </a: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Взгляд и мироощущения поэта.</a:t>
            </a: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Стихотворный размер, рифма.</a:t>
            </a: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Тема одиночества в стихотворении.</a:t>
            </a: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Романс «Парус»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А.Е.Варламова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14" y="3018724"/>
            <a:ext cx="2593975" cy="335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9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ИСТОРИЯ СОЗДАНИЯ СТИХОТВОРЕНИЯ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48344" y="1219200"/>
            <a:ext cx="7692070" cy="707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150000"/>
              </a:lnSpc>
              <a:buClrTx/>
              <a:buFontTx/>
              <a:buNone/>
            </a:pPr>
            <a:r>
              <a:rPr lang="ru-RU" altLang="ru-RU" sz="2600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de-DE" altLang="ru-RU" sz="2600" dirty="0" err="1" smtClean="0">
                <a:solidFill>
                  <a:schemeClr val="accent1">
                    <a:lumMod val="50000"/>
                  </a:schemeClr>
                </a:solidFill>
              </a:rPr>
              <a:t>Стихотворение</a:t>
            </a:r>
            <a:r>
              <a:rPr lang="de-DE" altLang="ru-RU" sz="2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 smtClean="0">
                <a:solidFill>
                  <a:schemeClr val="accent1">
                    <a:lumMod val="50000"/>
                  </a:schemeClr>
                </a:solidFill>
              </a:rPr>
              <a:t>семнадцатилетнего</a:t>
            </a:r>
            <a:r>
              <a:rPr lang="ru-RU" altLang="ru-RU" sz="2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 smtClean="0">
                <a:solidFill>
                  <a:schemeClr val="accent1">
                    <a:lumMod val="50000"/>
                  </a:schemeClr>
                </a:solidFill>
              </a:rPr>
              <a:t>Лермонтова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написано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в 1832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году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Петербурге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Гуляя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по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берегам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Финского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залива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юный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Михаил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и </a:t>
            </a:r>
            <a:r>
              <a:rPr lang="de-DE" altLang="ru-RU" sz="2600" dirty="0" err="1" smtClean="0">
                <a:solidFill>
                  <a:schemeClr val="accent1">
                    <a:lumMod val="50000"/>
                  </a:schemeClr>
                </a:solidFill>
              </a:rPr>
              <a:t>созда</a:t>
            </a:r>
            <a:r>
              <a:rPr lang="ru-RU" altLang="ru-RU" sz="2600" dirty="0" smtClean="0">
                <a:solidFill>
                  <a:schemeClr val="accent1">
                    <a:lumMod val="50000"/>
                  </a:schemeClr>
                </a:solidFill>
              </a:rPr>
              <a:t>л</a:t>
            </a:r>
            <a:r>
              <a:rPr lang="de-DE" altLang="ru-RU" sz="2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своё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бессмертное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произведение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Первый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вариант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smtClean="0">
                <a:solidFill>
                  <a:schemeClr val="accent1">
                    <a:lumMod val="50000"/>
                  </a:schemeClr>
                </a:solidFill>
              </a:rPr>
              <a:t>„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Паруса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“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поэт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высылает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письме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к </a:t>
            </a:r>
            <a:r>
              <a:rPr lang="de-DE" altLang="ru-RU" sz="2600" dirty="0" err="1" smtClean="0">
                <a:solidFill>
                  <a:schemeClr val="accent1">
                    <a:lumMod val="50000"/>
                  </a:schemeClr>
                </a:solidFill>
              </a:rPr>
              <a:t>М.Лопухиной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de-DE" altLang="ru-RU" sz="2600" dirty="0" err="1" smtClean="0">
                <a:solidFill>
                  <a:schemeClr val="accent1">
                    <a:lumMod val="50000"/>
                  </a:schemeClr>
                </a:solidFill>
              </a:rPr>
              <a:t>Первый</a:t>
            </a:r>
            <a:r>
              <a:rPr lang="de-DE" altLang="ru-RU" sz="2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стих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«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Белеет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парус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одинокой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»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поэт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заимствовал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из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 smtClean="0">
                <a:solidFill>
                  <a:schemeClr val="accent1">
                    <a:lumMod val="50000"/>
                  </a:schemeClr>
                </a:solidFill>
              </a:rPr>
              <a:t>поэмы</a:t>
            </a:r>
            <a:r>
              <a:rPr lang="ru-RU" altLang="ru-RU" sz="2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 smtClean="0">
                <a:solidFill>
                  <a:schemeClr val="accent1">
                    <a:lumMod val="50000"/>
                  </a:schemeClr>
                </a:solidFill>
              </a:rPr>
              <a:t>А.А.Бестужева-Марлинского</a:t>
            </a:r>
            <a:r>
              <a:rPr lang="de-DE" altLang="ru-RU" sz="2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Андрей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князь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Переяславский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».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543" y="1402903"/>
            <a:ext cx="3610608" cy="505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8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6" y="410804"/>
            <a:ext cx="11179628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ВЗГЛЯДЫ И МИРООЩУЩЕНИЯ ПОЭТА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24644" y="1611830"/>
            <a:ext cx="6561956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стихотворении «Парус» </a:t>
            </a:r>
            <a:r>
              <a:rPr lang="ru-RU" altLang="ru-RU" sz="2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М.Ю.Лермонтов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отразил не только своё мироощущение, взгляд на поэтику, но и настроения передовой интеллигенции 30-х годов </a:t>
            </a:r>
            <a:r>
              <a:rPr lang="en-US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XIX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века – её революционные порывы и духовную разобщённость в обстановке </a:t>
            </a:r>
            <a:r>
              <a:rPr lang="ru-RU" altLang="ru-RU" sz="2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последекабрьской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реакции.</a:t>
            </a:r>
            <a:endParaRPr lang="ru-RU" alt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197" y="1395413"/>
            <a:ext cx="39719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96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6" y="410804"/>
            <a:ext cx="11179628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СЛОВАРНАЯ РАБОТА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24644" y="1277257"/>
            <a:ext cx="11046870" cy="630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150000"/>
              </a:lnSpc>
              <a:buClrTx/>
              <a:buFontTx/>
              <a:buNone/>
            </a:pPr>
            <a:r>
              <a:rPr lang="de-DE" altLang="ru-RU" sz="2600" b="1" u="sng" dirty="0" err="1">
                <a:solidFill>
                  <a:schemeClr val="accent1">
                    <a:lumMod val="50000"/>
                  </a:schemeClr>
                </a:solidFill>
              </a:rPr>
              <a:t>Мачта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вертикально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стоящая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конструкция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на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судне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корабле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),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обычно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поддерживаемая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растяжками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часть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парусного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сооружения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на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яхтах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и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парусниках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  <a:buClrTx/>
              <a:buFontTx/>
              <a:buNone/>
            </a:pPr>
            <a:r>
              <a:rPr lang="de-DE" altLang="ru-RU" sz="2600" b="1" u="sng" dirty="0" err="1">
                <a:solidFill>
                  <a:schemeClr val="accent1">
                    <a:lumMod val="50000"/>
                  </a:schemeClr>
                </a:solidFill>
              </a:rPr>
              <a:t>Мятежный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тревожный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неспокойный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бурный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  <a:buClrTx/>
              <a:buFontTx/>
              <a:buNone/>
            </a:pPr>
            <a:r>
              <a:rPr lang="de-DE" altLang="ru-RU" sz="2600" b="1" u="sng" dirty="0" err="1">
                <a:solidFill>
                  <a:schemeClr val="accent1">
                    <a:lumMod val="50000"/>
                  </a:schemeClr>
                </a:solidFill>
              </a:rPr>
              <a:t>Лазурь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один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из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оттенков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голубого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цвета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цвет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минерала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азурита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цвет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неба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ясный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день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Цвет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моря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  <a:buClrTx/>
              <a:buFontTx/>
              <a:buNone/>
            </a:pPr>
            <a:r>
              <a:rPr lang="de-DE" altLang="ru-RU" sz="2600" b="1" u="sng" dirty="0" err="1">
                <a:solidFill>
                  <a:schemeClr val="accent1">
                    <a:lumMod val="50000"/>
                  </a:schemeClr>
                </a:solidFill>
              </a:rPr>
              <a:t>Буря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сильное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волнение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на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море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9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4427991"/>
            <a:ext cx="155257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5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6" y="410804"/>
            <a:ext cx="11179628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СТИХОТВОРНЫЙ РАЗМЕР, РИФМА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50899" y="1493841"/>
            <a:ext cx="6565704" cy="626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2600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de-DE" alt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Стихотворение</a:t>
            </a:r>
            <a:r>
              <a:rPr lang="de-DE" alt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</a:rPr>
              <a:t>написано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</a:rPr>
              <a:t>стиле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</a:rPr>
              <a:t>четырехстопного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</a:rPr>
              <a:t>ямба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</a:rPr>
              <a:t>.  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</a:rPr>
              <a:t>Рифмовка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</a:rPr>
              <a:t>перекрестная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</a:rPr>
              <a:t>, 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</a:rPr>
              <a:t>первая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</a:rPr>
              <a:t> и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</a:rPr>
              <a:t>третья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</a:rPr>
              <a:t>строчки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</a:rPr>
              <a:t>каждой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</a:rPr>
              <a:t>из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</a:rPr>
              <a:t>строф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</a:rPr>
              <a:t>заканчиваются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</a:rPr>
              <a:t>на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</a:rPr>
              <a:t>женскую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</a:rPr>
              <a:t>рифму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</a:rPr>
              <a:t>Во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</a:rPr>
              <a:t>второй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</a:rPr>
              <a:t> и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</a:rPr>
              <a:t>четвертой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</a:rPr>
              <a:t>строчках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</a:rPr>
              <a:t>преобладает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</a:rPr>
              <a:t>мужская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</a:rPr>
              <a:t>рифма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>
              <a:lnSpc>
                <a:spcPct val="150000"/>
              </a:lnSpc>
              <a:buClrTx/>
              <a:buFontTx/>
              <a:buNone/>
            </a:pPr>
            <a:endParaRPr lang="de-DE" altLang="ru-RU" sz="2600" dirty="0">
              <a:solidFill>
                <a:srgbClr val="FFFFFF"/>
              </a:solidFill>
            </a:endParaRPr>
          </a:p>
        </p:txBody>
      </p:sp>
      <p:pic>
        <p:nvPicPr>
          <p:cNvPr id="8194" name="Picture 2" descr="https://mtdata.ru/u22/photoA3ED/20149582448-0/original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435" y="1420106"/>
            <a:ext cx="4463066" cy="492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98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6" y="410804"/>
            <a:ext cx="11179628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ТЕМА СТИХОТВОРЕНИЯ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24644" y="1274164"/>
            <a:ext cx="11437507" cy="10341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150000"/>
              </a:lnSpc>
              <a:buClrTx/>
              <a:buFontTx/>
              <a:buNone/>
            </a:pPr>
            <a:endParaRPr lang="de-DE" altLang="ru-RU" sz="2600" dirty="0">
              <a:solidFill>
                <a:srgbClr val="FFFFFF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91887" y="1321761"/>
            <a:ext cx="6466114" cy="248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just">
              <a:buClrTx/>
              <a:buFontTx/>
              <a:buNone/>
            </a:pP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    </a:t>
            </a:r>
            <a:r>
              <a:rPr lang="de-DE" altLang="ru-RU" sz="3200" dirty="0" err="1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Стихотворение</a:t>
            </a:r>
            <a:r>
              <a:rPr lang="de-DE" altLang="ru-RU" sz="32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«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Парус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»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описывает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вид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морской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бури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и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плывущий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по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неспокойному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морю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одинокий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парус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. </a:t>
            </a:r>
            <a:endParaRPr lang="ru-RU" altLang="ru-RU" sz="3200" dirty="0" smtClean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just">
              <a:buClrTx/>
              <a:buFontTx/>
              <a:buNone/>
            </a:pP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   </a:t>
            </a:r>
            <a:r>
              <a:rPr lang="de-DE" altLang="ru-RU" sz="3200" dirty="0" err="1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Тема</a:t>
            </a:r>
            <a:r>
              <a:rPr lang="de-DE" altLang="ru-RU" sz="32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DE" altLang="ru-RU" sz="32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одиночества</a:t>
            </a:r>
            <a:r>
              <a:rPr lang="de-DE" altLang="ru-RU" sz="32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проносится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через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все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раннюю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лирику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юного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поэта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Именно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с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одиночеством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Лермонтов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связывает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свою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свободу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которая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так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для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него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de-DE" altLang="ru-RU" sz="3200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дорога</a:t>
            </a:r>
            <a:r>
              <a:rPr lang="de-DE" altLang="ru-RU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40000"/>
              </a:lnSpc>
              <a:buClrTx/>
              <a:buFontTx/>
              <a:buNone/>
            </a:pPr>
            <a:endParaRPr lang="de-DE" altLang="ru-RU" sz="2800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7170" name="Picture 2" descr="https://avatars.mds.yandex.net/get-zen_doc/58826/pub_5b7b1ce8c1856c00a946fa7a_5b7b2ad80034bc00a9f45e46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187" y="1523342"/>
            <a:ext cx="4707632" cy="480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21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9657" y="348077"/>
            <a:ext cx="12121808" cy="601526"/>
          </a:xfrm>
        </p:spPr>
        <p:txBody>
          <a:bodyPr>
            <a:noAutofit/>
          </a:bodyPr>
          <a:lstStyle/>
          <a:p>
            <a:pPr algn="ctr"/>
            <a:r>
              <a:rPr lang="ru-RU" sz="3400" dirty="0" smtClean="0"/>
              <a:t>  СРЕДСТВА ХУДОЖЕСТВЕННОЙ ВЫРАЗИТЕЛЬНОСТИ</a:t>
            </a:r>
            <a:endParaRPr lang="ru-RU" sz="3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24644" y="1274164"/>
            <a:ext cx="11437507" cy="10341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150000"/>
              </a:lnSpc>
              <a:buClrTx/>
              <a:buFontTx/>
              <a:buNone/>
            </a:pPr>
            <a:endParaRPr lang="de-DE" altLang="ru-RU" sz="2600" dirty="0">
              <a:solidFill>
                <a:srgbClr val="FFFFFF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352213" y="5715592"/>
            <a:ext cx="5746863" cy="405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just">
              <a:lnSpc>
                <a:spcPct val="140000"/>
              </a:lnSpc>
              <a:buClrTx/>
              <a:buFontTx/>
              <a:buNone/>
            </a:pPr>
            <a:endParaRPr lang="de-DE" altLang="ru-RU" sz="2800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24644" y="1223963"/>
            <a:ext cx="6979242" cy="685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150000"/>
              </a:lnSpc>
              <a:buClrTx/>
              <a:buFontTx/>
              <a:buNone/>
            </a:pPr>
            <a:r>
              <a:rPr lang="de-DE" altLang="ru-RU" sz="2600" b="1" dirty="0" err="1">
                <a:solidFill>
                  <a:schemeClr val="accent1">
                    <a:lumMod val="50000"/>
                  </a:schemeClr>
                </a:solidFill>
              </a:rPr>
              <a:t>Анафора</a:t>
            </a:r>
            <a:r>
              <a:rPr lang="de-DE" altLang="ru-RU" sz="26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что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ищет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что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кинул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de-DE" altLang="ru-RU" sz="2600" b="1" dirty="0" err="1">
                <a:solidFill>
                  <a:schemeClr val="accent1">
                    <a:lumMod val="50000"/>
                  </a:schemeClr>
                </a:solidFill>
              </a:rPr>
              <a:t>Олицетворения</a:t>
            </a:r>
            <a:r>
              <a:rPr lang="de-DE" altLang="ru-RU" sz="26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играют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волны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ветер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свищет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он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парус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просит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он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ищет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он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бежит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  <a:buClrTx/>
              <a:buFontTx/>
              <a:buNone/>
            </a:pPr>
            <a:r>
              <a:rPr lang="de-DE" altLang="ru-RU" sz="2600" b="1" dirty="0" err="1">
                <a:solidFill>
                  <a:schemeClr val="accent1">
                    <a:lumMod val="50000"/>
                  </a:schemeClr>
                </a:solidFill>
              </a:rPr>
              <a:t>Эпитеты</a:t>
            </a:r>
            <a:r>
              <a:rPr lang="de-DE" altLang="ru-RU" sz="26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луч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солнца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золотой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парус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одинокий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он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мятежный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  <a:buClrTx/>
              <a:buFontTx/>
              <a:buNone/>
            </a:pPr>
            <a:r>
              <a:rPr lang="de-DE" altLang="ru-RU" sz="2600" b="1" dirty="0" err="1">
                <a:solidFill>
                  <a:schemeClr val="accent1">
                    <a:lumMod val="50000"/>
                  </a:schemeClr>
                </a:solidFill>
              </a:rPr>
              <a:t>Метафора</a:t>
            </a:r>
            <a:r>
              <a:rPr lang="de-DE" altLang="ru-RU" sz="26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струя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светлей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лазури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de-DE" altLang="ru-RU" sz="2600" b="1" dirty="0" err="1">
                <a:solidFill>
                  <a:schemeClr val="accent1">
                    <a:lumMod val="50000"/>
                  </a:schemeClr>
                </a:solidFill>
              </a:rPr>
              <a:t>Антитеза</a:t>
            </a:r>
            <a:r>
              <a:rPr lang="de-DE" altLang="ru-RU" sz="26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стране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далекой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краю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600" dirty="0" err="1">
                <a:solidFill>
                  <a:schemeClr val="accent1">
                    <a:lumMod val="50000"/>
                  </a:schemeClr>
                </a:solidFill>
              </a:rPr>
              <a:t>родном</a:t>
            </a:r>
            <a:r>
              <a:rPr lang="de-DE" altLang="ru-RU" sz="26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  <a:buClrTx/>
              <a:buFontTx/>
              <a:buNone/>
            </a:pPr>
            <a:r>
              <a:rPr lang="de-DE" altLang="ru-RU" sz="2600" b="1" dirty="0" err="1">
                <a:solidFill>
                  <a:schemeClr val="accent1">
                    <a:lumMod val="50000"/>
                  </a:schemeClr>
                </a:solidFill>
              </a:rPr>
              <a:t>Инверсия</a:t>
            </a:r>
            <a:r>
              <a:rPr lang="de-DE" altLang="ru-RU" sz="26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de-DE" altLang="ru-RU" sz="2400" dirty="0" err="1">
                <a:solidFill>
                  <a:schemeClr val="accent1">
                    <a:lumMod val="50000"/>
                  </a:schemeClr>
                </a:solidFill>
              </a:rPr>
              <a:t>Белеет</a:t>
            </a:r>
            <a:r>
              <a:rPr lang="de-DE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400" dirty="0" err="1">
                <a:solidFill>
                  <a:schemeClr val="accent1">
                    <a:lumMod val="50000"/>
                  </a:schemeClr>
                </a:solidFill>
              </a:rPr>
              <a:t>парус</a:t>
            </a:r>
            <a:r>
              <a:rPr lang="de-DE" alt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ru-RU" sz="2400" dirty="0" err="1">
                <a:solidFill>
                  <a:schemeClr val="accent1">
                    <a:lumMod val="50000"/>
                  </a:schemeClr>
                </a:solidFill>
              </a:rPr>
              <a:t>одинокий</a:t>
            </a:r>
            <a:r>
              <a:rPr lang="de-DE" altLang="ru-RU" sz="24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  <a:buClrTx/>
              <a:buFontTx/>
              <a:buNone/>
            </a:pPr>
            <a:endParaRPr lang="de-DE" altLang="ru-RU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https://www.art-teachers.ru/imgbig.php?f=./image/gallery/42/gallery1/1544529357_4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409" y="1274165"/>
            <a:ext cx="5047742" cy="427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64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86" y="365126"/>
            <a:ext cx="12003313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ОСНОВНЫЕ КЛЮЧЕВЫЕ СЛОВА СТИХОТВОРЕНИЯ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11596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013070"/>
              </p:ext>
            </p:extLst>
          </p:nvPr>
        </p:nvGraphicFramePr>
        <p:xfrm>
          <a:off x="856343" y="1592094"/>
          <a:ext cx="9913257" cy="1851194"/>
        </p:xfrm>
        <a:graphic>
          <a:graphicData uri="http://schemas.openxmlformats.org/drawingml/2006/table">
            <a:tbl>
              <a:tblPr/>
              <a:tblGrid>
                <a:gridCol w="50509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62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255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Буря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3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Одинокий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55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596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3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59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596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3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596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Мятежный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958644" y="3731214"/>
            <a:ext cx="10397613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Какое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чувство вызывает парус у самого поэта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(сочувствие)</a:t>
            </a:r>
          </a:p>
          <a:p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Что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вызывает сочувствие поэта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(одинокий, увы…)</a:t>
            </a:r>
          </a:p>
          <a:p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Согласны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 вы с утверждением, что парус – это сам поэт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alt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54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5365</TotalTime>
  <Words>655</Words>
  <Application>Microsoft Office PowerPoint</Application>
  <PresentationFormat>Произвольный</PresentationFormat>
  <Paragraphs>120</Paragraphs>
  <Slides>15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ПЛАН  УРОКА</vt:lpstr>
      <vt:lpstr>ИСТОРИЯ СОЗДАНИЯ СТИХОТВОРЕНИЯ</vt:lpstr>
      <vt:lpstr>ВЗГЛЯДЫ И МИРООЩУЩЕНИЯ ПОЭТА </vt:lpstr>
      <vt:lpstr>СЛОВАРНАЯ РАБОТА </vt:lpstr>
      <vt:lpstr>СТИХОТВОРНЫЙ РАЗМЕР, РИФМА </vt:lpstr>
      <vt:lpstr>ТЕМА СТИХОТВОРЕНИЯ</vt:lpstr>
      <vt:lpstr>  СРЕДСТВА ХУДОЖЕСТВЕННОЙ ВЫРАЗИТЕЛЬНОСТИ</vt:lpstr>
      <vt:lpstr>ОСНОВНЫЕ КЛЮЧЕВЫЕ СЛОВА СТИХОТВОРЕНИЯ</vt:lpstr>
      <vt:lpstr>  </vt:lpstr>
      <vt:lpstr>РАБОТА С ЧЕРНОВИКАМИ СТИХОТВОРЕНИЯ</vt:lpstr>
      <vt:lpstr>РОМАНС «ПАРУС»</vt:lpstr>
      <vt:lpstr>АКВАРЕЛЬНЫЙ РИСУНОК «ПАРУС» М.Ю.ЛЕРМОНТОВА</vt:lpstr>
      <vt:lpstr>ВЫВОД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230</cp:revision>
  <dcterms:created xsi:type="dcterms:W3CDTF">2020-09-22T15:24:01Z</dcterms:created>
  <dcterms:modified xsi:type="dcterms:W3CDTF">2020-10-21T07:21:28Z</dcterms:modified>
</cp:coreProperties>
</file>