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305" r:id="rId2"/>
    <p:sldId id="325" r:id="rId3"/>
    <p:sldId id="329" r:id="rId4"/>
    <p:sldId id="330" r:id="rId5"/>
    <p:sldId id="352" r:id="rId6"/>
    <p:sldId id="353" r:id="rId7"/>
    <p:sldId id="354" r:id="rId8"/>
    <p:sldId id="355" r:id="rId9"/>
    <p:sldId id="351" r:id="rId10"/>
    <p:sldId id="358" r:id="rId11"/>
    <p:sldId id="357" r:id="rId12"/>
    <p:sldId id="359" r:id="rId13"/>
    <p:sldId id="356" r:id="rId14"/>
    <p:sldId id="361" r:id="rId15"/>
    <p:sldId id="360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14" autoAdjust="0"/>
    <p:restoredTop sz="94660"/>
  </p:normalViewPr>
  <p:slideViewPr>
    <p:cSldViewPr snapToGrid="0">
      <p:cViewPr>
        <p:scale>
          <a:sx n="65" d="100"/>
          <a:sy n="65" d="100"/>
        </p:scale>
        <p:origin x="-906" y="-2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DDEA064-3253-47D4-8847-276F9097AA1D}" type="doc">
      <dgm:prSet loTypeId="urn:microsoft.com/office/officeart/2005/8/layout/vList6" loCatId="process" qsTypeId="urn:microsoft.com/office/officeart/2005/8/quickstyle/simple1#2" qsCatId="simple" csTypeId="urn:microsoft.com/office/officeart/2005/8/colors/accent1_2#2" csCatId="accent1" phldr="1"/>
      <dgm:spPr/>
      <dgm:t>
        <a:bodyPr/>
        <a:lstStyle/>
        <a:p>
          <a:endParaRPr lang="ru-RU"/>
        </a:p>
      </dgm:t>
    </dgm:pt>
    <dgm:pt modelId="{BEBB632A-7808-4C91-B20F-6DCFBE6FA17F}">
      <dgm:prSet phldrT="[Текст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ru-RU" sz="3200" dirty="0" smtClean="0">
              <a:solidFill>
                <a:schemeClr val="bg1"/>
              </a:solidFill>
            </a:rPr>
            <a:t>Черновик</a:t>
          </a:r>
          <a:endParaRPr lang="ru-RU" sz="3200" dirty="0">
            <a:solidFill>
              <a:schemeClr val="bg1"/>
            </a:solidFill>
          </a:endParaRPr>
        </a:p>
      </dgm:t>
    </dgm:pt>
    <dgm:pt modelId="{26C7B75E-C799-4458-99E9-7FB67741B2F5}" type="parTrans" cxnId="{352D2B2B-8E50-480A-ABF1-30E35BEEDA1C}">
      <dgm:prSet/>
      <dgm:spPr/>
      <dgm:t>
        <a:bodyPr/>
        <a:lstStyle/>
        <a:p>
          <a:endParaRPr lang="ru-RU"/>
        </a:p>
      </dgm:t>
    </dgm:pt>
    <dgm:pt modelId="{8645661D-B916-4438-ADFF-7B96A3D2E3EB}" type="sibTrans" cxnId="{352D2B2B-8E50-480A-ABF1-30E35BEEDA1C}">
      <dgm:prSet/>
      <dgm:spPr/>
      <dgm:t>
        <a:bodyPr/>
        <a:lstStyle/>
        <a:p>
          <a:endParaRPr lang="ru-RU"/>
        </a:p>
      </dgm:t>
    </dgm:pt>
    <dgm:pt modelId="{8E9E5322-945A-4B90-86C8-92FCF59746E1}">
      <dgm:prSet phldrT="[Текст]"/>
      <dgm:spPr/>
      <dgm:t>
        <a:bodyPr/>
        <a:lstStyle/>
        <a:p>
          <a:pPr algn="ctr"/>
          <a:r>
            <a:rPr lang="ru-RU" b="1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«Белеет </a:t>
          </a:r>
          <a:r>
            <a:rPr lang="ru-RU" b="1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парус  отдаленный»</a:t>
          </a:r>
          <a:endParaRPr lang="ru-RU" dirty="0">
            <a:solidFill>
              <a:schemeClr val="accent1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0E7AF67-C98C-4D3A-A33B-428847721EB8}" type="parTrans" cxnId="{9CE0AEC0-85D4-4EE3-A1C6-1206AFACA6EF}">
      <dgm:prSet/>
      <dgm:spPr/>
      <dgm:t>
        <a:bodyPr/>
        <a:lstStyle/>
        <a:p>
          <a:endParaRPr lang="ru-RU"/>
        </a:p>
      </dgm:t>
    </dgm:pt>
    <dgm:pt modelId="{376D31CB-4CE9-47EE-9D99-3210BEC62C23}" type="sibTrans" cxnId="{9CE0AEC0-85D4-4EE3-A1C6-1206AFACA6EF}">
      <dgm:prSet/>
      <dgm:spPr/>
      <dgm:t>
        <a:bodyPr/>
        <a:lstStyle/>
        <a:p>
          <a:endParaRPr lang="ru-RU"/>
        </a:p>
      </dgm:t>
    </dgm:pt>
    <dgm:pt modelId="{10977FE4-E3FA-4542-ABA6-A1B9A5F0AA04}">
      <dgm:prSet phldrT="[Текст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ru-RU" sz="2800" dirty="0" smtClean="0">
              <a:solidFill>
                <a:schemeClr val="bg1"/>
              </a:solidFill>
            </a:rPr>
            <a:t>Последняя редакция</a:t>
          </a:r>
          <a:endParaRPr lang="ru-RU" sz="2800" dirty="0">
            <a:solidFill>
              <a:schemeClr val="bg1"/>
            </a:solidFill>
          </a:endParaRPr>
        </a:p>
      </dgm:t>
    </dgm:pt>
    <dgm:pt modelId="{62626E16-477E-4561-B2AD-F3A7DC96E6DC}" type="parTrans" cxnId="{B2DF28CF-ED82-427D-8E33-540B5B004B2D}">
      <dgm:prSet/>
      <dgm:spPr/>
      <dgm:t>
        <a:bodyPr/>
        <a:lstStyle/>
        <a:p>
          <a:endParaRPr lang="ru-RU"/>
        </a:p>
      </dgm:t>
    </dgm:pt>
    <dgm:pt modelId="{9403DEB7-B320-4AAA-BA5A-78E05A694CCF}" type="sibTrans" cxnId="{B2DF28CF-ED82-427D-8E33-540B5B004B2D}">
      <dgm:prSet/>
      <dgm:spPr/>
      <dgm:t>
        <a:bodyPr/>
        <a:lstStyle/>
        <a:p>
          <a:endParaRPr lang="ru-RU"/>
        </a:p>
      </dgm:t>
    </dgm:pt>
    <dgm:pt modelId="{5D61CF24-99DD-4EE3-8BE5-B80A1049C12D}">
      <dgm:prSet phldrT="[Текст]"/>
      <dgm:spPr/>
      <dgm:t>
        <a:bodyPr/>
        <a:lstStyle/>
        <a:p>
          <a:pPr algn="ctr"/>
          <a:r>
            <a:rPr lang="ru-RU" b="1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«Белеет </a:t>
          </a:r>
          <a:r>
            <a:rPr lang="ru-RU" b="1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парус одинокий…»</a:t>
          </a:r>
          <a:r>
            <a:rPr lang="ru-RU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,</a:t>
          </a:r>
          <a:endParaRPr lang="ru-RU" dirty="0">
            <a:solidFill>
              <a:schemeClr val="accent1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D819829-E4F9-47EE-AA6D-87C0988B03EC}" type="parTrans" cxnId="{B05F6226-5B26-42E7-A197-496932078D4A}">
      <dgm:prSet/>
      <dgm:spPr/>
      <dgm:t>
        <a:bodyPr/>
        <a:lstStyle/>
        <a:p>
          <a:endParaRPr lang="ru-RU"/>
        </a:p>
      </dgm:t>
    </dgm:pt>
    <dgm:pt modelId="{3B403BAF-EA1A-4DDB-BF94-62CB9F515158}" type="sibTrans" cxnId="{B05F6226-5B26-42E7-A197-496932078D4A}">
      <dgm:prSet/>
      <dgm:spPr/>
      <dgm:t>
        <a:bodyPr/>
        <a:lstStyle/>
        <a:p>
          <a:endParaRPr lang="ru-RU"/>
        </a:p>
      </dgm:t>
    </dgm:pt>
    <dgm:pt modelId="{FA236148-D3FF-4B60-A139-C7EBD3B283C0}" type="pres">
      <dgm:prSet presAssocID="{8DDEA064-3253-47D4-8847-276F9097AA1D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7D87B6AD-280B-42F2-A7BB-B00AD4A2E753}" type="pres">
      <dgm:prSet presAssocID="{BEBB632A-7808-4C91-B20F-6DCFBE6FA17F}" presName="linNode" presStyleCnt="0"/>
      <dgm:spPr/>
    </dgm:pt>
    <dgm:pt modelId="{7693608B-6FE3-4BEE-8928-B0C3D600288D}" type="pres">
      <dgm:prSet presAssocID="{BEBB632A-7808-4C91-B20F-6DCFBE6FA17F}" presName="parentShp" presStyleLbl="node1" presStyleIdx="0" presStyleCnt="2" custScaleX="109677" custScaleY="90956" custLinFactNeighborX="-652" custLinFactNeighborY="-207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5A8571-5C5D-4B7F-A054-EA95DA0D2B09}" type="pres">
      <dgm:prSet presAssocID="{BEBB632A-7808-4C91-B20F-6DCFBE6FA17F}" presName="childShp" presStyleLbl="bgAccFollowNode1" presStyleIdx="0" presStyleCnt="2" custScaleY="8456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F0D6C9-305F-449A-8DD1-D53D770CE479}" type="pres">
      <dgm:prSet presAssocID="{8645661D-B916-4438-ADFF-7B96A3D2E3EB}" presName="spacing" presStyleCnt="0"/>
      <dgm:spPr/>
    </dgm:pt>
    <dgm:pt modelId="{86D36CCE-903E-4DCF-8C09-2F9EFAFA7953}" type="pres">
      <dgm:prSet presAssocID="{10977FE4-E3FA-4542-ABA6-A1B9A5F0AA04}" presName="linNode" presStyleCnt="0"/>
      <dgm:spPr/>
    </dgm:pt>
    <dgm:pt modelId="{B7E34C33-D2A2-40BF-98F8-5C20A046B652}" type="pres">
      <dgm:prSet presAssocID="{10977FE4-E3FA-4542-ABA6-A1B9A5F0AA04}" presName="parentShp" presStyleLbl="node1" presStyleIdx="1" presStyleCnt="2" custScaleX="109677" custLinFactNeighborX="-628" custLinFactNeighborY="-9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BBE188-664D-4E2A-9F85-FFD7A4CE084D}" type="pres">
      <dgm:prSet presAssocID="{10977FE4-E3FA-4542-ABA6-A1B9A5F0AA04}" presName="childShp" presStyleLbl="bgAccFollowNode1" presStyleIdx="1" presStyleCnt="2" custLinFactNeighborX="2540" custLinFactNeighborY="74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B70178B-3976-49D5-A7AC-A020FE018A64}" type="presOf" srcId="{8E9E5322-945A-4B90-86C8-92FCF59746E1}" destId="{485A8571-5C5D-4B7F-A054-EA95DA0D2B09}" srcOrd="0" destOrd="0" presId="urn:microsoft.com/office/officeart/2005/8/layout/vList6"/>
    <dgm:cxn modelId="{D40A3150-898D-43AD-A021-53A14451B88C}" type="presOf" srcId="{10977FE4-E3FA-4542-ABA6-A1B9A5F0AA04}" destId="{B7E34C33-D2A2-40BF-98F8-5C20A046B652}" srcOrd="0" destOrd="0" presId="urn:microsoft.com/office/officeart/2005/8/layout/vList6"/>
    <dgm:cxn modelId="{B2DF28CF-ED82-427D-8E33-540B5B004B2D}" srcId="{8DDEA064-3253-47D4-8847-276F9097AA1D}" destId="{10977FE4-E3FA-4542-ABA6-A1B9A5F0AA04}" srcOrd="1" destOrd="0" parTransId="{62626E16-477E-4561-B2AD-F3A7DC96E6DC}" sibTransId="{9403DEB7-B320-4AAA-BA5A-78E05A694CCF}"/>
    <dgm:cxn modelId="{9CE0AEC0-85D4-4EE3-A1C6-1206AFACA6EF}" srcId="{BEBB632A-7808-4C91-B20F-6DCFBE6FA17F}" destId="{8E9E5322-945A-4B90-86C8-92FCF59746E1}" srcOrd="0" destOrd="0" parTransId="{50E7AF67-C98C-4D3A-A33B-428847721EB8}" sibTransId="{376D31CB-4CE9-47EE-9D99-3210BEC62C23}"/>
    <dgm:cxn modelId="{352D2B2B-8E50-480A-ABF1-30E35BEEDA1C}" srcId="{8DDEA064-3253-47D4-8847-276F9097AA1D}" destId="{BEBB632A-7808-4C91-B20F-6DCFBE6FA17F}" srcOrd="0" destOrd="0" parTransId="{26C7B75E-C799-4458-99E9-7FB67741B2F5}" sibTransId="{8645661D-B916-4438-ADFF-7B96A3D2E3EB}"/>
    <dgm:cxn modelId="{B05F6226-5B26-42E7-A197-496932078D4A}" srcId="{10977FE4-E3FA-4542-ABA6-A1B9A5F0AA04}" destId="{5D61CF24-99DD-4EE3-8BE5-B80A1049C12D}" srcOrd="0" destOrd="0" parTransId="{1D819829-E4F9-47EE-AA6D-87C0988B03EC}" sibTransId="{3B403BAF-EA1A-4DDB-BF94-62CB9F515158}"/>
    <dgm:cxn modelId="{93AD6CE4-13C8-4C91-AF24-BDB0A8873E86}" type="presOf" srcId="{BEBB632A-7808-4C91-B20F-6DCFBE6FA17F}" destId="{7693608B-6FE3-4BEE-8928-B0C3D600288D}" srcOrd="0" destOrd="0" presId="urn:microsoft.com/office/officeart/2005/8/layout/vList6"/>
    <dgm:cxn modelId="{746BB795-0A38-4388-999B-79F541D9FF01}" type="presOf" srcId="{8DDEA064-3253-47D4-8847-276F9097AA1D}" destId="{FA236148-D3FF-4B60-A139-C7EBD3B283C0}" srcOrd="0" destOrd="0" presId="urn:microsoft.com/office/officeart/2005/8/layout/vList6"/>
    <dgm:cxn modelId="{DBE5D67C-CA52-47BD-A74E-E3DBB2300FB5}" type="presOf" srcId="{5D61CF24-99DD-4EE3-8BE5-B80A1049C12D}" destId="{5BBBE188-664D-4E2A-9F85-FFD7A4CE084D}" srcOrd="0" destOrd="0" presId="urn:microsoft.com/office/officeart/2005/8/layout/vList6"/>
    <dgm:cxn modelId="{4415C25D-52D3-4BBF-B1A8-061264E7A178}" type="presParOf" srcId="{FA236148-D3FF-4B60-A139-C7EBD3B283C0}" destId="{7D87B6AD-280B-42F2-A7BB-B00AD4A2E753}" srcOrd="0" destOrd="0" presId="urn:microsoft.com/office/officeart/2005/8/layout/vList6"/>
    <dgm:cxn modelId="{C996878E-78FD-4545-B906-1CC86D433729}" type="presParOf" srcId="{7D87B6AD-280B-42F2-A7BB-B00AD4A2E753}" destId="{7693608B-6FE3-4BEE-8928-B0C3D600288D}" srcOrd="0" destOrd="0" presId="urn:microsoft.com/office/officeart/2005/8/layout/vList6"/>
    <dgm:cxn modelId="{CE84DC76-5A36-45AD-A258-D4B0711821D6}" type="presParOf" srcId="{7D87B6AD-280B-42F2-A7BB-B00AD4A2E753}" destId="{485A8571-5C5D-4B7F-A054-EA95DA0D2B09}" srcOrd="1" destOrd="0" presId="urn:microsoft.com/office/officeart/2005/8/layout/vList6"/>
    <dgm:cxn modelId="{0F8EB758-D05D-434B-A1D2-0538CAC9D390}" type="presParOf" srcId="{FA236148-D3FF-4B60-A139-C7EBD3B283C0}" destId="{40F0D6C9-305F-449A-8DD1-D53D770CE479}" srcOrd="1" destOrd="0" presId="urn:microsoft.com/office/officeart/2005/8/layout/vList6"/>
    <dgm:cxn modelId="{D3D7CFD5-E082-4EC7-AD7D-9EE4DE4086CA}" type="presParOf" srcId="{FA236148-D3FF-4B60-A139-C7EBD3B283C0}" destId="{86D36CCE-903E-4DCF-8C09-2F9EFAFA7953}" srcOrd="2" destOrd="0" presId="urn:microsoft.com/office/officeart/2005/8/layout/vList6"/>
    <dgm:cxn modelId="{691F1AAA-1ADB-4A5A-8905-B52199190B53}" type="presParOf" srcId="{86D36CCE-903E-4DCF-8C09-2F9EFAFA7953}" destId="{B7E34C33-D2A2-40BF-98F8-5C20A046B652}" srcOrd="0" destOrd="0" presId="urn:microsoft.com/office/officeart/2005/8/layout/vList6"/>
    <dgm:cxn modelId="{59E0CCA6-EF92-4469-9106-3C368728E022}" type="presParOf" srcId="{86D36CCE-903E-4DCF-8C09-2F9EFAFA7953}" destId="{5BBBE188-664D-4E2A-9F85-FFD7A4CE084D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5A8571-5C5D-4B7F-A054-EA95DA0D2B09}">
      <dsp:nvSpPr>
        <dsp:cNvPr id="0" name=""/>
        <dsp:cNvSpPr/>
      </dsp:nvSpPr>
      <dsp:spPr>
        <a:xfrm>
          <a:off x="2550208" y="48581"/>
          <a:ext cx="3484280" cy="1280573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t" anchorCtr="0">
          <a:noAutofit/>
        </a:bodyPr>
        <a:lstStyle/>
        <a:p>
          <a:pPr marL="228600" lvl="1" indent="-228600" algn="ctr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1" kern="12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«Белеет </a:t>
          </a:r>
          <a:r>
            <a:rPr lang="ru-RU" sz="2400" b="1" kern="12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парус  отдаленный»</a:t>
          </a:r>
          <a:endParaRPr lang="ru-RU" sz="2400" kern="1200" dirty="0">
            <a:solidFill>
              <a:schemeClr val="accent1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550208" y="208653"/>
        <a:ext cx="3004065" cy="960429"/>
      </dsp:txXfrm>
    </dsp:sp>
    <dsp:sp modelId="{7693608B-6FE3-4BEE-8928-B0C3D600288D}">
      <dsp:nvSpPr>
        <dsp:cNvPr id="0" name=""/>
        <dsp:cNvSpPr/>
      </dsp:nvSpPr>
      <dsp:spPr>
        <a:xfrm>
          <a:off x="0" y="0"/>
          <a:ext cx="2547636" cy="1377352"/>
        </a:xfrm>
        <a:prstGeom prst="roundRect">
          <a:avLst/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>
              <a:solidFill>
                <a:schemeClr val="bg1"/>
              </a:solidFill>
            </a:rPr>
            <a:t>Черновик</a:t>
          </a:r>
          <a:endParaRPr lang="ru-RU" sz="3200" kern="1200" dirty="0">
            <a:solidFill>
              <a:schemeClr val="bg1"/>
            </a:solidFill>
          </a:endParaRPr>
        </a:p>
      </dsp:txBody>
      <dsp:txXfrm>
        <a:off x="67237" y="67237"/>
        <a:ext cx="2413162" cy="1242878"/>
      </dsp:txXfrm>
    </dsp:sp>
    <dsp:sp modelId="{5BBBE188-664D-4E2A-9F85-FFD7A4CE084D}">
      <dsp:nvSpPr>
        <dsp:cNvPr id="0" name=""/>
        <dsp:cNvSpPr/>
      </dsp:nvSpPr>
      <dsp:spPr>
        <a:xfrm>
          <a:off x="2552781" y="1529167"/>
          <a:ext cx="3484280" cy="1514306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t" anchorCtr="0">
          <a:noAutofit/>
        </a:bodyPr>
        <a:lstStyle/>
        <a:p>
          <a:pPr marL="228600" lvl="1" indent="-228600" algn="ctr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1" kern="12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«Белеет </a:t>
          </a:r>
          <a:r>
            <a:rPr lang="ru-RU" sz="2400" b="1" kern="12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парус одинокий…»</a:t>
          </a:r>
          <a:r>
            <a:rPr lang="ru-RU" sz="2400" kern="12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rPr>
            <a:t>,</a:t>
          </a:r>
          <a:endParaRPr lang="ru-RU" sz="2400" kern="1200" dirty="0">
            <a:solidFill>
              <a:schemeClr val="accent1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552781" y="1718455"/>
        <a:ext cx="2916415" cy="1135730"/>
      </dsp:txXfrm>
    </dsp:sp>
    <dsp:sp modelId="{B7E34C33-D2A2-40BF-98F8-5C20A046B652}">
      <dsp:nvSpPr>
        <dsp:cNvPr id="0" name=""/>
        <dsp:cNvSpPr/>
      </dsp:nvSpPr>
      <dsp:spPr>
        <a:xfrm>
          <a:off x="0" y="1513892"/>
          <a:ext cx="2547636" cy="1514306"/>
        </a:xfrm>
        <a:prstGeom prst="roundRect">
          <a:avLst/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solidFill>
                <a:schemeClr val="bg1"/>
              </a:solidFill>
            </a:rPr>
            <a:t>Последняя редакция</a:t>
          </a:r>
          <a:endParaRPr lang="ru-RU" sz="2800" kern="1200" dirty="0">
            <a:solidFill>
              <a:schemeClr val="bg1"/>
            </a:solidFill>
          </a:endParaRPr>
        </a:p>
      </dsp:txBody>
      <dsp:txXfrm>
        <a:off x="73922" y="1587814"/>
        <a:ext cx="2399792" cy="13664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6CEF9F-6EBB-4328-BFF4-22C835255634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7978DB-73CB-438D-BB08-2D9C565D52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8726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04529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54570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38496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653971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552669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43198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41324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43059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74017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93595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19204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82344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44344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03840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5594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499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1090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17" name="bg object 17"/>
          <p:cNvSpPr/>
          <p:nvPr/>
        </p:nvSpPr>
        <p:spPr>
          <a:xfrm>
            <a:off x="141358" y="150402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65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3857666" cy="4058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3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92" y="1577341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10/21/2020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639004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60307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7078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075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0698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626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86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466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03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017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3497A-3151-4DC0-A285-86CC8653D4DC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829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848166" y="2611661"/>
            <a:ext cx="6820135" cy="3312763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</a:pPr>
            <a:r>
              <a:rPr lang="ru-RU" sz="4800" b="1" dirty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Тема</a:t>
            </a:r>
            <a:r>
              <a:rPr sz="4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:</a:t>
            </a:r>
            <a:endParaRPr lang="uz-Latn-UZ" sz="4800" b="1" dirty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>
              <a:spcBef>
                <a:spcPts val="233"/>
              </a:spcBef>
            </a:pPr>
            <a:r>
              <a:rPr lang="ru-RU" sz="54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М.Ю.Лермонтов</a:t>
            </a:r>
            <a:endParaRPr lang="ru-RU" sz="54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>
              <a:spcBef>
                <a:spcPts val="233"/>
              </a:spcBef>
            </a:pPr>
            <a:r>
              <a:rPr lang="ru-RU" sz="5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Стихотворение «Парус».</a:t>
            </a:r>
            <a:endParaRPr sz="5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706208" y="3071302"/>
            <a:ext cx="727405" cy="211807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0410314" y="526307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uz-Latn-UZ" sz="4756" b="1" spc="2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9940665" y="1145408"/>
            <a:ext cx="1199618" cy="456635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8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xmlns="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2049237" y="456621"/>
            <a:ext cx="6180542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21" dirty="0" smtClean="0">
                <a:solidFill>
                  <a:sysClr val="window" lastClr="FFFFFF"/>
                </a:solidFill>
              </a:rPr>
              <a:t>  Литература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xmlns="" id="{38127922-7F66-46DD-B48F-9CFEFAEAC55F}"/>
              </a:ext>
            </a:extLst>
          </p:cNvPr>
          <p:cNvSpPr/>
          <p:nvPr/>
        </p:nvSpPr>
        <p:spPr>
          <a:xfrm>
            <a:off x="704893" y="614405"/>
            <a:ext cx="936801" cy="897823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xmlns="" id="{4BA87E8F-AB13-4B1A-98DA-14DD43AEABCF}"/>
              </a:ext>
            </a:extLst>
          </p:cNvPr>
          <p:cNvSpPr/>
          <p:nvPr/>
        </p:nvSpPr>
        <p:spPr>
          <a:xfrm>
            <a:off x="1094599" y="1111867"/>
            <a:ext cx="329292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xmlns="" id="{B0334A9A-6476-4878-93C5-A3D2EC2917B4}"/>
              </a:ext>
            </a:extLst>
          </p:cNvPr>
          <p:cNvSpPr/>
          <p:nvPr/>
        </p:nvSpPr>
        <p:spPr>
          <a:xfrm>
            <a:off x="1234903" y="1405393"/>
            <a:ext cx="90051" cy="2822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xmlns="" id="{6631407E-AD9B-4D71-ADDE-1AE5738A212F}"/>
              </a:ext>
            </a:extLst>
          </p:cNvPr>
          <p:cNvSpPr/>
          <p:nvPr/>
        </p:nvSpPr>
        <p:spPr>
          <a:xfrm>
            <a:off x="941860" y="1419110"/>
            <a:ext cx="260743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xmlns="" id="{23E1226E-F095-46EB-B6A9-68DAB40DE3D5}"/>
              </a:ext>
            </a:extLst>
          </p:cNvPr>
          <p:cNvSpPr/>
          <p:nvPr/>
        </p:nvSpPr>
        <p:spPr>
          <a:xfrm>
            <a:off x="1142483" y="808414"/>
            <a:ext cx="63170" cy="2822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xmlns="" id="{F081E63C-06CE-423D-AAE9-690F6D2219A1}"/>
              </a:ext>
            </a:extLst>
          </p:cNvPr>
          <p:cNvSpPr/>
          <p:nvPr/>
        </p:nvSpPr>
        <p:spPr>
          <a:xfrm>
            <a:off x="855503" y="1042599"/>
            <a:ext cx="255369" cy="177414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026" name="Picture 2" descr="https://cloud.prezentacii.org/18/09/74094/images/screen3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87" t="26091" r="51001" b="7440"/>
          <a:stretch/>
        </p:blipFill>
        <p:spPr bwMode="auto">
          <a:xfrm>
            <a:off x="8167919" y="2449782"/>
            <a:ext cx="3545491" cy="4196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322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59657" y="348077"/>
            <a:ext cx="12121808" cy="601526"/>
          </a:xfrm>
        </p:spPr>
        <p:txBody>
          <a:bodyPr>
            <a:noAutofit/>
          </a:bodyPr>
          <a:lstStyle/>
          <a:p>
            <a:pPr algn="ctr"/>
            <a:r>
              <a:rPr lang="ru-RU" sz="3400" dirty="0" smtClean="0"/>
              <a:t>  </a:t>
            </a:r>
            <a:endParaRPr lang="ru-RU" sz="3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524644" y="1274164"/>
            <a:ext cx="11437507" cy="103415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>
              <a:lnSpc>
                <a:spcPct val="150000"/>
              </a:lnSpc>
              <a:buClrTx/>
              <a:buFontTx/>
              <a:buNone/>
            </a:pPr>
            <a:endParaRPr lang="de-DE" altLang="ru-RU" sz="2600" dirty="0">
              <a:solidFill>
                <a:srgbClr val="FFFFFF"/>
              </a:solidFill>
            </a:endParaRP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360363" y="1226567"/>
            <a:ext cx="11457138" cy="66791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8040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algn="just">
              <a:lnSpc>
                <a:spcPct val="140000"/>
              </a:lnSpc>
              <a:buClrTx/>
              <a:buFontTx/>
              <a:buNone/>
            </a:pPr>
            <a:endParaRPr lang="de-DE" altLang="ru-RU" sz="2800" b="1" u="sng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524644" y="1223963"/>
            <a:ext cx="6330666" cy="685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endParaRPr lang="ru-RU" alt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altLang="ru-RU" sz="3600" dirty="0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- </a:t>
            </a:r>
            <a:r>
              <a:rPr lang="ru-RU" altLang="ru-RU" sz="360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Что такое буря?</a:t>
            </a:r>
          </a:p>
          <a:p>
            <a:r>
              <a:rPr lang="ru-RU" altLang="ru-RU" sz="3600" dirty="0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- Всегда </a:t>
            </a:r>
            <a:r>
              <a:rPr lang="ru-RU" altLang="ru-RU" sz="360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ли она несёт разрушение</a:t>
            </a:r>
            <a:r>
              <a:rPr lang="ru-RU" altLang="ru-RU" sz="3600" dirty="0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? (перемены, трагедия).</a:t>
            </a:r>
          </a:p>
          <a:p>
            <a:r>
              <a:rPr lang="ru-RU" altLang="ru-RU" sz="3600" dirty="0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- Что символизирует море? (жизнь, судьбу).</a:t>
            </a:r>
          </a:p>
          <a:p>
            <a:r>
              <a:rPr lang="ru-RU" altLang="ru-RU" sz="360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ru-RU" altLang="ru-RU" sz="3600" dirty="0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     </a:t>
            </a:r>
            <a:endParaRPr lang="ru-RU" altLang="ru-RU" sz="3600" dirty="0">
              <a:solidFill>
                <a:schemeClr val="accent1">
                  <a:lumMod val="50000"/>
                </a:schemeClr>
              </a:solidFill>
              <a:cs typeface="Arial" panose="020B0604020202020204" pitchFamily="34" charset="0"/>
            </a:endParaRPr>
          </a:p>
        </p:txBody>
      </p:sp>
      <p:pic>
        <p:nvPicPr>
          <p:cNvPr id="9" name="Picture 2" descr="G:\Корейс Е.Г\Лермонтов\Айвазовский Бурное море ночью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2675" y="1523342"/>
            <a:ext cx="4907461" cy="46307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853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6"/>
            <a:ext cx="10979301" cy="601526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/>
              <a:t>РАБОТА С ЧЕРНОВИКАМИ СТИХОТВОРЕНИЯ</a:t>
            </a:r>
            <a:endParaRPr lang="ru-RU" sz="32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4457" y="1498818"/>
            <a:ext cx="1159691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921763761"/>
              </p:ext>
            </p:extLst>
          </p:nvPr>
        </p:nvGraphicFramePr>
        <p:xfrm>
          <a:off x="857224" y="1814286"/>
          <a:ext cx="6037062" cy="30434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Скругленный прямоугольник 7"/>
          <p:cNvSpPr/>
          <p:nvPr/>
        </p:nvSpPr>
        <p:spPr>
          <a:xfrm>
            <a:off x="6894284" y="1814286"/>
            <a:ext cx="4673601" cy="1471839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Почему Лермонтов заменил одно слово другим, что этим достигается?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894285" y="3483428"/>
            <a:ext cx="4673599" cy="1374331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потом говорится 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«он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»,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т.е. это как бы взгляд со стороны, то есть рассказ не только о себе. </a:t>
            </a:r>
          </a:p>
        </p:txBody>
      </p:sp>
    </p:spTree>
    <p:extLst>
      <p:ext uri="{BB962C8B-B14F-4D97-AF65-F5344CB8AC3E}">
        <p14:creationId xmlns:p14="http://schemas.microsoft.com/office/powerpoint/2010/main" val="3588533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6"/>
            <a:ext cx="10979301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РОМАНС «ПАРУС»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4457" y="1498818"/>
            <a:ext cx="1159691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http://i.mycdn.me/i?r=AzEPZsRbOZEKgBhR0XGMT1RkQ8ROEJvh9XgREagxfiz4VaaKTM5SRkZCeTgDn6uOyi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105" y="1498818"/>
            <a:ext cx="3861395" cy="4869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64458" y="1792035"/>
            <a:ext cx="735218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«Белеет </a:t>
            </a: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парус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 </a:t>
            </a: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одинокий» </a:t>
            </a: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романс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 композитора </a:t>
            </a:r>
            <a:endParaRPr lang="ru-RU" sz="36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</a:endParaRPr>
          </a:p>
          <a:p>
            <a:pPr algn="ctr"/>
            <a:r>
              <a:rPr lang="ru-RU" sz="360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А.Е.</a:t>
            </a:r>
            <a:r>
              <a:rPr lang="ru-RU" sz="3600" b="1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Варламова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 на стихотворение </a:t>
            </a:r>
            <a:r>
              <a:rPr lang="ru-RU" sz="360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М.Ю.Лермонтова</a:t>
            </a: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«</a:t>
            </a: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Парус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». Стихотворение появилось в 1832 </a:t>
            </a: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г; 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музыка — в </a:t>
            </a: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1848 г.</a:t>
            </a:r>
            <a:endParaRPr lang="ru-RU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351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897" y="239843"/>
            <a:ext cx="11483671" cy="1105997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/>
              <a:t>АКВАРЕЛЬНЫЙ РИСУНОК «ПАРУС» </a:t>
            </a:r>
            <a:r>
              <a:rPr lang="ru-RU" sz="3200" dirty="0" smtClean="0"/>
              <a:t>М.Ю.ЛЕРМОНТОВА</a:t>
            </a:r>
            <a:endParaRPr lang="ru-RU" sz="32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0838044" y="2946203"/>
            <a:ext cx="904676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268" name="Picture 4" descr="https://histrf.ru/uploads/media/relay/0001/11/90a1b795ec36bf9afdad5a61a6189a8bb54131e9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3691" y="1345841"/>
            <a:ext cx="8484433" cy="518878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1534415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897" y="239843"/>
            <a:ext cx="11483671" cy="1105997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ВЫВОД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0838044" y="2946203"/>
            <a:ext cx="904676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516194" y="1283982"/>
            <a:ext cx="11415251" cy="30469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«</a:t>
            </a:r>
            <a:r>
              <a:rPr lang="ru-RU" alt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Парус» – стихотворение с очень глубоким смыслом. В  двенадцати строчках столько серьёзных мыслей, такое богатство чувств!  Здесь грусть и тоска сочетаются с радостью и гордостью, здесь неудовлетворённость и одиночество, жадное желание вмешаться в жизнь, отказ от смирения, покорность судьбе.</a:t>
            </a:r>
            <a:endParaRPr lang="ru-RU" altLang="ru-RU" sz="3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290" name="Picture 2" descr="https://ne-kurim.ru/forum/attachments/2f3858f4-5ad0-4530-b535-8d3e6f06a19b-jpeg.593276/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299" t="10391" r="5308" b="42396"/>
          <a:stretch/>
        </p:blipFill>
        <p:spPr bwMode="auto">
          <a:xfrm>
            <a:off x="5026351" y="4401212"/>
            <a:ext cx="2218543" cy="2158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3503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6"/>
            <a:ext cx="10979301" cy="601526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/>
              <a:t>ЗАДАНИЕ ДЛЯ САМОСТОЯТЕЛЬНОЙ РАБОТЫ</a:t>
            </a:r>
            <a:endParaRPr lang="ru-RU" sz="32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4457" y="1498818"/>
            <a:ext cx="11596914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1. Нарисовать иллюстрацию к стихотворению.</a:t>
            </a:r>
          </a:p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2.  Ответить на вопрос:</a:t>
            </a:r>
          </a:p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- Объясните термин «вольнолюбивая лирика».</a:t>
            </a:r>
          </a:p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- Можно ли стихотворение «Парус» отнести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этому виду поэзии?</a:t>
            </a:r>
          </a:p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- Докажите свой ответ, раскрывая смысл стихотворения.</a:t>
            </a:r>
          </a:p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9" descr="MCj0413638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4430" y="4395090"/>
            <a:ext cx="1552575" cy="2009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1486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ПЛАН  УРОКА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3" y="1523342"/>
            <a:ext cx="11292858" cy="3595856"/>
          </a:xfrm>
        </p:spPr>
        <p:txBody>
          <a:bodyPr/>
          <a:lstStyle/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История создания стихотворения.</a:t>
            </a: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Взгляд и мироощущения поэта.</a:t>
            </a: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Стихотворный размер, рифма.</a:t>
            </a: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Тема одиночества в стихотворении.</a:t>
            </a: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Романс «Парус» </a:t>
            </a:r>
            <a:r>
              <a:rPr lang="ru-RU" sz="3200" dirty="0" err="1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А.Е.Варламова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9" descr="MCj0413638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0414" y="3018724"/>
            <a:ext cx="2593975" cy="3357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3793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ИСТОРИЯ СОЗДАНИЯ СТИХОТВОРЕНИЯ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348344" y="1219200"/>
            <a:ext cx="7692070" cy="70770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>
              <a:lnSpc>
                <a:spcPct val="150000"/>
              </a:lnSpc>
              <a:buClrTx/>
              <a:buFontTx/>
              <a:buNone/>
            </a:pPr>
            <a:r>
              <a:rPr lang="ru-RU" altLang="ru-RU" sz="2600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r>
              <a:rPr lang="de-DE" altLang="ru-RU" sz="2600" dirty="0" err="1" smtClean="0">
                <a:solidFill>
                  <a:schemeClr val="accent1">
                    <a:lumMod val="50000"/>
                  </a:schemeClr>
                </a:solidFill>
              </a:rPr>
              <a:t>Стихотворение</a:t>
            </a:r>
            <a:r>
              <a:rPr lang="de-DE" altLang="ru-RU" sz="2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altLang="ru-RU" sz="2600" dirty="0" err="1" smtClean="0">
                <a:solidFill>
                  <a:schemeClr val="accent1">
                    <a:lumMod val="50000"/>
                  </a:schemeClr>
                </a:solidFill>
              </a:rPr>
              <a:t>семнадцатилетнего</a:t>
            </a:r>
            <a:r>
              <a:rPr lang="ru-RU" altLang="ru-RU" sz="2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altLang="ru-RU" sz="2600" dirty="0" err="1" smtClean="0">
                <a:solidFill>
                  <a:schemeClr val="accent1">
                    <a:lumMod val="50000"/>
                  </a:schemeClr>
                </a:solidFill>
              </a:rPr>
              <a:t>Лермонтова</a:t>
            </a:r>
            <a:r>
              <a:rPr lang="de-DE" altLang="ru-RU" sz="2600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de-DE" altLang="ru-RU" sz="2600" dirty="0" err="1">
                <a:solidFill>
                  <a:schemeClr val="accent1">
                    <a:lumMod val="50000"/>
                  </a:schemeClr>
                </a:solidFill>
              </a:rPr>
              <a:t>написано</a:t>
            </a:r>
            <a:r>
              <a:rPr lang="de-DE" altLang="ru-RU" sz="2600" dirty="0">
                <a:solidFill>
                  <a:schemeClr val="accent1">
                    <a:lumMod val="50000"/>
                  </a:schemeClr>
                </a:solidFill>
              </a:rPr>
              <a:t> в 1832 </a:t>
            </a:r>
            <a:r>
              <a:rPr lang="de-DE" altLang="ru-RU" sz="2600" dirty="0" err="1">
                <a:solidFill>
                  <a:schemeClr val="accent1">
                    <a:lumMod val="50000"/>
                  </a:schemeClr>
                </a:solidFill>
              </a:rPr>
              <a:t>году</a:t>
            </a:r>
            <a:r>
              <a:rPr lang="de-DE" altLang="ru-RU" sz="2600" dirty="0">
                <a:solidFill>
                  <a:schemeClr val="accent1">
                    <a:lumMod val="50000"/>
                  </a:schemeClr>
                </a:solidFill>
              </a:rPr>
              <a:t> в </a:t>
            </a:r>
            <a:r>
              <a:rPr lang="de-DE" altLang="ru-RU" sz="2600" dirty="0" err="1">
                <a:solidFill>
                  <a:schemeClr val="accent1">
                    <a:lumMod val="50000"/>
                  </a:schemeClr>
                </a:solidFill>
              </a:rPr>
              <a:t>Петербурге</a:t>
            </a:r>
            <a:r>
              <a:rPr lang="de-DE" altLang="ru-RU" sz="2600" dirty="0">
                <a:solidFill>
                  <a:schemeClr val="accent1">
                    <a:lumMod val="50000"/>
                  </a:schemeClr>
                </a:solidFill>
              </a:rPr>
              <a:t>. </a:t>
            </a:r>
            <a:r>
              <a:rPr lang="de-DE" altLang="ru-RU" sz="2600" dirty="0" err="1">
                <a:solidFill>
                  <a:schemeClr val="accent1">
                    <a:lumMod val="50000"/>
                  </a:schemeClr>
                </a:solidFill>
              </a:rPr>
              <a:t>Гуляя</a:t>
            </a:r>
            <a:r>
              <a:rPr lang="de-DE" altLang="ru-RU" sz="2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altLang="ru-RU" sz="2600" dirty="0" err="1">
                <a:solidFill>
                  <a:schemeClr val="accent1">
                    <a:lumMod val="50000"/>
                  </a:schemeClr>
                </a:solidFill>
              </a:rPr>
              <a:t>по</a:t>
            </a:r>
            <a:r>
              <a:rPr lang="de-DE" altLang="ru-RU" sz="2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altLang="ru-RU" sz="2600" dirty="0" err="1">
                <a:solidFill>
                  <a:schemeClr val="accent1">
                    <a:lumMod val="50000"/>
                  </a:schemeClr>
                </a:solidFill>
              </a:rPr>
              <a:t>берегам</a:t>
            </a:r>
            <a:r>
              <a:rPr lang="de-DE" altLang="ru-RU" sz="2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altLang="ru-RU" sz="2600" dirty="0" err="1">
                <a:solidFill>
                  <a:schemeClr val="accent1">
                    <a:lumMod val="50000"/>
                  </a:schemeClr>
                </a:solidFill>
              </a:rPr>
              <a:t>Финского</a:t>
            </a:r>
            <a:r>
              <a:rPr lang="de-DE" altLang="ru-RU" sz="2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altLang="ru-RU" sz="2600" dirty="0" err="1">
                <a:solidFill>
                  <a:schemeClr val="accent1">
                    <a:lumMod val="50000"/>
                  </a:schemeClr>
                </a:solidFill>
              </a:rPr>
              <a:t>залива</a:t>
            </a:r>
            <a:r>
              <a:rPr lang="de-DE" altLang="ru-RU" sz="2600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de-DE" altLang="ru-RU" sz="2600" dirty="0" err="1">
                <a:solidFill>
                  <a:schemeClr val="accent1">
                    <a:lumMod val="50000"/>
                  </a:schemeClr>
                </a:solidFill>
              </a:rPr>
              <a:t>юный</a:t>
            </a:r>
            <a:r>
              <a:rPr lang="de-DE" altLang="ru-RU" sz="2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altLang="ru-RU" sz="2600" dirty="0" err="1">
                <a:solidFill>
                  <a:schemeClr val="accent1">
                    <a:lumMod val="50000"/>
                  </a:schemeClr>
                </a:solidFill>
              </a:rPr>
              <a:t>Михаил</a:t>
            </a:r>
            <a:r>
              <a:rPr lang="de-DE" altLang="ru-RU" sz="2600" dirty="0">
                <a:solidFill>
                  <a:schemeClr val="accent1">
                    <a:lumMod val="50000"/>
                  </a:schemeClr>
                </a:solidFill>
              </a:rPr>
              <a:t> и </a:t>
            </a:r>
            <a:r>
              <a:rPr lang="de-DE" altLang="ru-RU" sz="2600" dirty="0" err="1" smtClean="0">
                <a:solidFill>
                  <a:schemeClr val="accent1">
                    <a:lumMod val="50000"/>
                  </a:schemeClr>
                </a:solidFill>
              </a:rPr>
              <a:t>созда</a:t>
            </a:r>
            <a:r>
              <a:rPr lang="ru-RU" altLang="ru-RU" sz="2600" dirty="0" smtClean="0">
                <a:solidFill>
                  <a:schemeClr val="accent1">
                    <a:lumMod val="50000"/>
                  </a:schemeClr>
                </a:solidFill>
              </a:rPr>
              <a:t>л</a:t>
            </a:r>
            <a:r>
              <a:rPr lang="de-DE" altLang="ru-RU" sz="2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altLang="ru-RU" sz="2600" dirty="0" err="1">
                <a:solidFill>
                  <a:schemeClr val="accent1">
                    <a:lumMod val="50000"/>
                  </a:schemeClr>
                </a:solidFill>
              </a:rPr>
              <a:t>своё</a:t>
            </a:r>
            <a:r>
              <a:rPr lang="de-DE" altLang="ru-RU" sz="2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altLang="ru-RU" sz="2600" dirty="0" err="1">
                <a:solidFill>
                  <a:schemeClr val="accent1">
                    <a:lumMod val="50000"/>
                  </a:schemeClr>
                </a:solidFill>
              </a:rPr>
              <a:t>бессмертное</a:t>
            </a:r>
            <a:r>
              <a:rPr lang="de-DE" altLang="ru-RU" sz="2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altLang="ru-RU" sz="2600" dirty="0" err="1">
                <a:solidFill>
                  <a:schemeClr val="accent1">
                    <a:lumMod val="50000"/>
                  </a:schemeClr>
                </a:solidFill>
              </a:rPr>
              <a:t>произведение</a:t>
            </a:r>
            <a:r>
              <a:rPr lang="de-DE" altLang="ru-RU" sz="2600" dirty="0">
                <a:solidFill>
                  <a:schemeClr val="accent1">
                    <a:lumMod val="50000"/>
                  </a:schemeClr>
                </a:solidFill>
              </a:rPr>
              <a:t>. </a:t>
            </a:r>
            <a:r>
              <a:rPr lang="de-DE" altLang="ru-RU" sz="2600" dirty="0" err="1">
                <a:solidFill>
                  <a:schemeClr val="accent1">
                    <a:lumMod val="50000"/>
                  </a:schemeClr>
                </a:solidFill>
              </a:rPr>
              <a:t>Первый</a:t>
            </a:r>
            <a:r>
              <a:rPr lang="de-DE" altLang="ru-RU" sz="2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altLang="ru-RU" sz="2600" dirty="0" err="1">
                <a:solidFill>
                  <a:schemeClr val="accent1">
                    <a:lumMod val="50000"/>
                  </a:schemeClr>
                </a:solidFill>
              </a:rPr>
              <a:t>вариант</a:t>
            </a:r>
            <a:r>
              <a:rPr lang="de-DE" altLang="ru-RU" sz="2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altLang="ru-RU" sz="2600" dirty="0" smtClean="0">
                <a:solidFill>
                  <a:schemeClr val="accent1">
                    <a:lumMod val="50000"/>
                  </a:schemeClr>
                </a:solidFill>
              </a:rPr>
              <a:t>„</a:t>
            </a:r>
            <a:r>
              <a:rPr lang="de-DE" altLang="ru-RU" sz="2600" dirty="0" err="1">
                <a:solidFill>
                  <a:schemeClr val="accent1">
                    <a:lumMod val="50000"/>
                  </a:schemeClr>
                </a:solidFill>
              </a:rPr>
              <a:t>Паруса</a:t>
            </a:r>
            <a:r>
              <a:rPr lang="de-DE" altLang="ru-RU" sz="2600" dirty="0">
                <a:solidFill>
                  <a:schemeClr val="accent1">
                    <a:lumMod val="50000"/>
                  </a:schemeClr>
                </a:solidFill>
              </a:rPr>
              <a:t>“ </a:t>
            </a:r>
            <a:r>
              <a:rPr lang="de-DE" altLang="ru-RU" sz="2600" dirty="0" err="1">
                <a:solidFill>
                  <a:schemeClr val="accent1">
                    <a:lumMod val="50000"/>
                  </a:schemeClr>
                </a:solidFill>
              </a:rPr>
              <a:t>поэт</a:t>
            </a:r>
            <a:r>
              <a:rPr lang="de-DE" altLang="ru-RU" sz="2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altLang="ru-RU" sz="2600" dirty="0" err="1">
                <a:solidFill>
                  <a:schemeClr val="accent1">
                    <a:lumMod val="50000"/>
                  </a:schemeClr>
                </a:solidFill>
              </a:rPr>
              <a:t>высылает</a:t>
            </a:r>
            <a:r>
              <a:rPr lang="de-DE" altLang="ru-RU" sz="2600" dirty="0">
                <a:solidFill>
                  <a:schemeClr val="accent1">
                    <a:lumMod val="50000"/>
                  </a:schemeClr>
                </a:solidFill>
              </a:rPr>
              <a:t> в </a:t>
            </a:r>
            <a:r>
              <a:rPr lang="de-DE" altLang="ru-RU" sz="2600" dirty="0" err="1">
                <a:solidFill>
                  <a:schemeClr val="accent1">
                    <a:lumMod val="50000"/>
                  </a:schemeClr>
                </a:solidFill>
              </a:rPr>
              <a:t>письме</a:t>
            </a:r>
            <a:r>
              <a:rPr lang="de-DE" altLang="ru-RU" sz="2600" dirty="0">
                <a:solidFill>
                  <a:schemeClr val="accent1">
                    <a:lumMod val="50000"/>
                  </a:schemeClr>
                </a:solidFill>
              </a:rPr>
              <a:t> к </a:t>
            </a:r>
            <a:r>
              <a:rPr lang="de-DE" altLang="ru-RU" sz="2600" dirty="0" err="1" smtClean="0">
                <a:solidFill>
                  <a:schemeClr val="accent1">
                    <a:lumMod val="50000"/>
                  </a:schemeClr>
                </a:solidFill>
              </a:rPr>
              <a:t>М.Лопухиной</a:t>
            </a:r>
            <a:r>
              <a:rPr lang="de-DE" altLang="ru-RU" sz="2600" dirty="0">
                <a:solidFill>
                  <a:schemeClr val="accent1">
                    <a:lumMod val="50000"/>
                  </a:schemeClr>
                </a:solidFill>
              </a:rPr>
              <a:t>. </a:t>
            </a:r>
            <a:r>
              <a:rPr lang="de-DE" altLang="ru-RU" sz="2600" dirty="0" err="1" smtClean="0">
                <a:solidFill>
                  <a:schemeClr val="accent1">
                    <a:lumMod val="50000"/>
                  </a:schemeClr>
                </a:solidFill>
              </a:rPr>
              <a:t>Первый</a:t>
            </a:r>
            <a:r>
              <a:rPr lang="de-DE" altLang="ru-RU" sz="2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altLang="ru-RU" sz="2600" dirty="0" err="1">
                <a:solidFill>
                  <a:schemeClr val="accent1">
                    <a:lumMod val="50000"/>
                  </a:schemeClr>
                </a:solidFill>
              </a:rPr>
              <a:t>стих</a:t>
            </a:r>
            <a:r>
              <a:rPr lang="de-DE" altLang="ru-RU" sz="2600" dirty="0">
                <a:solidFill>
                  <a:schemeClr val="accent1">
                    <a:lumMod val="50000"/>
                  </a:schemeClr>
                </a:solidFill>
              </a:rPr>
              <a:t> «</a:t>
            </a:r>
            <a:r>
              <a:rPr lang="de-DE" altLang="ru-RU" sz="2600" dirty="0" err="1">
                <a:solidFill>
                  <a:schemeClr val="accent1">
                    <a:lumMod val="50000"/>
                  </a:schemeClr>
                </a:solidFill>
              </a:rPr>
              <a:t>Белеет</a:t>
            </a:r>
            <a:r>
              <a:rPr lang="de-DE" altLang="ru-RU" sz="2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altLang="ru-RU" sz="2600" dirty="0" err="1">
                <a:solidFill>
                  <a:schemeClr val="accent1">
                    <a:lumMod val="50000"/>
                  </a:schemeClr>
                </a:solidFill>
              </a:rPr>
              <a:t>парус</a:t>
            </a:r>
            <a:r>
              <a:rPr lang="de-DE" altLang="ru-RU" sz="2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altLang="ru-RU" sz="2600" dirty="0" err="1">
                <a:solidFill>
                  <a:schemeClr val="accent1">
                    <a:lumMod val="50000"/>
                  </a:schemeClr>
                </a:solidFill>
              </a:rPr>
              <a:t>одинокой</a:t>
            </a:r>
            <a:r>
              <a:rPr lang="de-DE" altLang="ru-RU" sz="2600" dirty="0">
                <a:solidFill>
                  <a:schemeClr val="accent1">
                    <a:lumMod val="50000"/>
                  </a:schemeClr>
                </a:solidFill>
              </a:rPr>
              <a:t>» </a:t>
            </a:r>
            <a:r>
              <a:rPr lang="de-DE" altLang="ru-RU" sz="2600" dirty="0" err="1">
                <a:solidFill>
                  <a:schemeClr val="accent1">
                    <a:lumMod val="50000"/>
                  </a:schemeClr>
                </a:solidFill>
              </a:rPr>
              <a:t>поэт</a:t>
            </a:r>
            <a:r>
              <a:rPr lang="de-DE" altLang="ru-RU" sz="2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altLang="ru-RU" sz="2600" dirty="0" err="1">
                <a:solidFill>
                  <a:schemeClr val="accent1">
                    <a:lumMod val="50000"/>
                  </a:schemeClr>
                </a:solidFill>
              </a:rPr>
              <a:t>заимствовал</a:t>
            </a:r>
            <a:r>
              <a:rPr lang="de-DE" altLang="ru-RU" sz="2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altLang="ru-RU" sz="2600" dirty="0" err="1">
                <a:solidFill>
                  <a:schemeClr val="accent1">
                    <a:lumMod val="50000"/>
                  </a:schemeClr>
                </a:solidFill>
              </a:rPr>
              <a:t>из</a:t>
            </a:r>
            <a:r>
              <a:rPr lang="de-DE" altLang="ru-RU" sz="2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altLang="ru-RU" sz="2600" dirty="0" err="1" smtClean="0">
                <a:solidFill>
                  <a:schemeClr val="accent1">
                    <a:lumMod val="50000"/>
                  </a:schemeClr>
                </a:solidFill>
              </a:rPr>
              <a:t>поэмы</a:t>
            </a:r>
            <a:r>
              <a:rPr lang="ru-RU" altLang="ru-RU" sz="2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altLang="ru-RU" sz="2600" dirty="0" err="1" smtClean="0">
                <a:solidFill>
                  <a:schemeClr val="accent1">
                    <a:lumMod val="50000"/>
                  </a:schemeClr>
                </a:solidFill>
              </a:rPr>
              <a:t>А.А.Бестужева-Марлинского</a:t>
            </a:r>
            <a:r>
              <a:rPr lang="de-DE" altLang="ru-RU" sz="2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altLang="ru-RU" sz="2600" dirty="0">
                <a:solidFill>
                  <a:schemeClr val="accent1">
                    <a:lumMod val="50000"/>
                  </a:schemeClr>
                </a:solidFill>
              </a:rPr>
              <a:t>«</a:t>
            </a:r>
            <a:r>
              <a:rPr lang="de-DE" altLang="ru-RU" sz="2600" dirty="0" err="1">
                <a:solidFill>
                  <a:schemeClr val="accent1">
                    <a:lumMod val="50000"/>
                  </a:schemeClr>
                </a:solidFill>
              </a:rPr>
              <a:t>Андрей</a:t>
            </a:r>
            <a:r>
              <a:rPr lang="de-DE" altLang="ru-RU" sz="2600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de-DE" altLang="ru-RU" sz="2600" dirty="0" err="1">
                <a:solidFill>
                  <a:schemeClr val="accent1">
                    <a:lumMod val="50000"/>
                  </a:schemeClr>
                </a:solidFill>
              </a:rPr>
              <a:t>князь</a:t>
            </a:r>
            <a:r>
              <a:rPr lang="de-DE" altLang="ru-RU" sz="2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altLang="ru-RU" sz="2600" dirty="0" err="1">
                <a:solidFill>
                  <a:schemeClr val="accent1">
                    <a:lumMod val="50000"/>
                  </a:schemeClr>
                </a:solidFill>
              </a:rPr>
              <a:t>Переяславский</a:t>
            </a:r>
            <a:r>
              <a:rPr lang="de-DE" altLang="ru-RU" sz="2600" dirty="0">
                <a:solidFill>
                  <a:schemeClr val="accent1">
                    <a:lumMod val="50000"/>
                  </a:schemeClr>
                </a:solidFill>
              </a:rPr>
              <a:t>».</a:t>
            </a:r>
          </a:p>
        </p:txBody>
      </p:sp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1543" y="1402903"/>
            <a:ext cx="3610608" cy="50582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8589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1886" y="410804"/>
            <a:ext cx="11179628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ВЗГЛЯДЫ И МИРООЩУЩЕНИЯ ПОЭТА 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524644" y="1611830"/>
            <a:ext cx="6561956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стихотворении «Парус» </a:t>
            </a:r>
            <a:r>
              <a:rPr lang="ru-RU" altLang="ru-RU" sz="280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М.Ю.Лермонтов</a:t>
            </a:r>
            <a:r>
              <a:rPr lang="ru-RU" alt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отразил не только своё мироощущение, взгляд на поэтику, но и настроения передовой интеллигенции 30-х годов </a:t>
            </a:r>
            <a:r>
              <a:rPr lang="en-US" alt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XIX </a:t>
            </a:r>
            <a:r>
              <a:rPr lang="ru-RU" alt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века – её революционные порывы и духовную разобщённость в обстановке </a:t>
            </a:r>
            <a:r>
              <a:rPr lang="ru-RU" altLang="ru-RU" sz="280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последекабрьской</a:t>
            </a:r>
            <a:r>
              <a:rPr lang="ru-RU" alt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реакции.</a:t>
            </a:r>
            <a:endParaRPr lang="ru-RU" alt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7197" y="1395413"/>
            <a:ext cx="3971925" cy="500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73967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1886" y="410804"/>
            <a:ext cx="11179628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СЛОВАРНАЯ РАБОТА 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524644" y="1277257"/>
            <a:ext cx="11046870" cy="63014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>
              <a:lnSpc>
                <a:spcPct val="150000"/>
              </a:lnSpc>
              <a:buClrTx/>
              <a:buFontTx/>
              <a:buNone/>
            </a:pPr>
            <a:r>
              <a:rPr lang="de-DE" altLang="ru-RU" sz="2600" b="1" u="sng" dirty="0" err="1">
                <a:solidFill>
                  <a:schemeClr val="accent1">
                    <a:lumMod val="50000"/>
                  </a:schemeClr>
                </a:solidFill>
              </a:rPr>
              <a:t>Мачта</a:t>
            </a:r>
            <a:r>
              <a:rPr lang="de-DE" altLang="ru-RU" sz="2600" dirty="0">
                <a:solidFill>
                  <a:schemeClr val="accent1">
                    <a:lumMod val="50000"/>
                  </a:schemeClr>
                </a:solidFill>
              </a:rPr>
              <a:t> - </a:t>
            </a:r>
            <a:r>
              <a:rPr lang="de-DE" altLang="ru-RU" sz="2600" dirty="0" err="1">
                <a:solidFill>
                  <a:schemeClr val="accent1">
                    <a:lumMod val="50000"/>
                  </a:schemeClr>
                </a:solidFill>
              </a:rPr>
              <a:t>вертикально</a:t>
            </a:r>
            <a:r>
              <a:rPr lang="de-DE" altLang="ru-RU" sz="2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altLang="ru-RU" sz="2600" dirty="0" err="1">
                <a:solidFill>
                  <a:schemeClr val="accent1">
                    <a:lumMod val="50000"/>
                  </a:schemeClr>
                </a:solidFill>
              </a:rPr>
              <a:t>стоящая</a:t>
            </a:r>
            <a:r>
              <a:rPr lang="de-DE" altLang="ru-RU" sz="2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altLang="ru-RU" sz="2600" dirty="0" err="1">
                <a:solidFill>
                  <a:schemeClr val="accent1">
                    <a:lumMod val="50000"/>
                  </a:schemeClr>
                </a:solidFill>
              </a:rPr>
              <a:t>конструкция</a:t>
            </a:r>
            <a:r>
              <a:rPr lang="de-DE" altLang="ru-RU" sz="2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altLang="ru-RU" sz="2600" dirty="0" err="1">
                <a:solidFill>
                  <a:schemeClr val="accent1">
                    <a:lumMod val="50000"/>
                  </a:schemeClr>
                </a:solidFill>
              </a:rPr>
              <a:t>на</a:t>
            </a:r>
            <a:r>
              <a:rPr lang="de-DE" altLang="ru-RU" sz="2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altLang="ru-RU" sz="2600" dirty="0" err="1">
                <a:solidFill>
                  <a:schemeClr val="accent1">
                    <a:lumMod val="50000"/>
                  </a:schemeClr>
                </a:solidFill>
              </a:rPr>
              <a:t>судне</a:t>
            </a:r>
            <a:r>
              <a:rPr lang="de-DE" altLang="ru-RU" sz="2600" dirty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de-DE" altLang="ru-RU" sz="2600" dirty="0" err="1">
                <a:solidFill>
                  <a:schemeClr val="accent1">
                    <a:lumMod val="50000"/>
                  </a:schemeClr>
                </a:solidFill>
              </a:rPr>
              <a:t>корабле</a:t>
            </a:r>
            <a:r>
              <a:rPr lang="de-DE" altLang="ru-RU" sz="2600" dirty="0">
                <a:solidFill>
                  <a:schemeClr val="accent1">
                    <a:lumMod val="50000"/>
                  </a:schemeClr>
                </a:solidFill>
              </a:rPr>
              <a:t>), </a:t>
            </a:r>
            <a:r>
              <a:rPr lang="de-DE" altLang="ru-RU" sz="2600" dirty="0" err="1">
                <a:solidFill>
                  <a:schemeClr val="accent1">
                    <a:lumMod val="50000"/>
                  </a:schemeClr>
                </a:solidFill>
              </a:rPr>
              <a:t>обычно</a:t>
            </a:r>
            <a:r>
              <a:rPr lang="de-DE" altLang="ru-RU" sz="2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altLang="ru-RU" sz="2600" dirty="0" err="1">
                <a:solidFill>
                  <a:schemeClr val="accent1">
                    <a:lumMod val="50000"/>
                  </a:schemeClr>
                </a:solidFill>
              </a:rPr>
              <a:t>поддерживаемая</a:t>
            </a:r>
            <a:r>
              <a:rPr lang="de-DE" altLang="ru-RU" sz="2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altLang="ru-RU" sz="2600" dirty="0" err="1">
                <a:solidFill>
                  <a:schemeClr val="accent1">
                    <a:lumMod val="50000"/>
                  </a:schemeClr>
                </a:solidFill>
              </a:rPr>
              <a:t>растяжками</a:t>
            </a:r>
            <a:r>
              <a:rPr lang="de-DE" altLang="ru-RU" sz="2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altLang="ru-RU" sz="2600" dirty="0" err="1">
                <a:solidFill>
                  <a:schemeClr val="accent1">
                    <a:lumMod val="50000"/>
                  </a:schemeClr>
                </a:solidFill>
              </a:rPr>
              <a:t>часть</a:t>
            </a:r>
            <a:r>
              <a:rPr lang="de-DE" altLang="ru-RU" sz="2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altLang="ru-RU" sz="2600" dirty="0" err="1">
                <a:solidFill>
                  <a:schemeClr val="accent1">
                    <a:lumMod val="50000"/>
                  </a:schemeClr>
                </a:solidFill>
              </a:rPr>
              <a:t>парусного</a:t>
            </a:r>
            <a:r>
              <a:rPr lang="de-DE" altLang="ru-RU" sz="2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altLang="ru-RU" sz="2600" dirty="0" err="1">
                <a:solidFill>
                  <a:schemeClr val="accent1">
                    <a:lumMod val="50000"/>
                  </a:schemeClr>
                </a:solidFill>
              </a:rPr>
              <a:t>сооружения</a:t>
            </a:r>
            <a:r>
              <a:rPr lang="de-DE" altLang="ru-RU" sz="2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altLang="ru-RU" sz="2600" dirty="0" err="1">
                <a:solidFill>
                  <a:schemeClr val="accent1">
                    <a:lumMod val="50000"/>
                  </a:schemeClr>
                </a:solidFill>
              </a:rPr>
              <a:t>на</a:t>
            </a:r>
            <a:r>
              <a:rPr lang="de-DE" altLang="ru-RU" sz="2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altLang="ru-RU" sz="2600" dirty="0" err="1">
                <a:solidFill>
                  <a:schemeClr val="accent1">
                    <a:lumMod val="50000"/>
                  </a:schemeClr>
                </a:solidFill>
              </a:rPr>
              <a:t>яхтах</a:t>
            </a:r>
            <a:r>
              <a:rPr lang="de-DE" altLang="ru-RU" sz="2600" dirty="0">
                <a:solidFill>
                  <a:schemeClr val="accent1">
                    <a:lumMod val="50000"/>
                  </a:schemeClr>
                </a:solidFill>
              </a:rPr>
              <a:t> и </a:t>
            </a:r>
            <a:r>
              <a:rPr lang="de-DE" altLang="ru-RU" sz="2600" dirty="0" err="1">
                <a:solidFill>
                  <a:schemeClr val="accent1">
                    <a:lumMod val="50000"/>
                  </a:schemeClr>
                </a:solidFill>
              </a:rPr>
              <a:t>парусниках</a:t>
            </a:r>
            <a:r>
              <a:rPr lang="de-DE" altLang="ru-RU" sz="2600" dirty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pPr>
              <a:lnSpc>
                <a:spcPct val="150000"/>
              </a:lnSpc>
              <a:buClrTx/>
              <a:buFontTx/>
              <a:buNone/>
            </a:pPr>
            <a:r>
              <a:rPr lang="de-DE" altLang="ru-RU" sz="2600" b="1" u="sng" dirty="0" err="1">
                <a:solidFill>
                  <a:schemeClr val="accent1">
                    <a:lumMod val="50000"/>
                  </a:schemeClr>
                </a:solidFill>
              </a:rPr>
              <a:t>Мятежный</a:t>
            </a:r>
            <a:r>
              <a:rPr lang="de-DE" altLang="ru-RU" sz="2600" dirty="0">
                <a:solidFill>
                  <a:schemeClr val="accent1">
                    <a:lumMod val="50000"/>
                  </a:schemeClr>
                </a:solidFill>
              </a:rPr>
              <a:t> - </a:t>
            </a:r>
            <a:r>
              <a:rPr lang="de-DE" altLang="ru-RU" sz="2600" dirty="0" err="1">
                <a:solidFill>
                  <a:schemeClr val="accent1">
                    <a:lumMod val="50000"/>
                  </a:schemeClr>
                </a:solidFill>
              </a:rPr>
              <a:t>тревожный</a:t>
            </a:r>
            <a:r>
              <a:rPr lang="de-DE" altLang="ru-RU" sz="2600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de-DE" altLang="ru-RU" sz="2600" dirty="0" err="1">
                <a:solidFill>
                  <a:schemeClr val="accent1">
                    <a:lumMod val="50000"/>
                  </a:schemeClr>
                </a:solidFill>
              </a:rPr>
              <a:t>неспокойный</a:t>
            </a:r>
            <a:r>
              <a:rPr lang="de-DE" altLang="ru-RU" sz="2600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de-DE" altLang="ru-RU" sz="2600" dirty="0" err="1">
                <a:solidFill>
                  <a:schemeClr val="accent1">
                    <a:lumMod val="50000"/>
                  </a:schemeClr>
                </a:solidFill>
              </a:rPr>
              <a:t>бурный</a:t>
            </a:r>
            <a:r>
              <a:rPr lang="de-DE" altLang="ru-RU" sz="2600" dirty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pPr>
              <a:lnSpc>
                <a:spcPct val="150000"/>
              </a:lnSpc>
              <a:buClrTx/>
              <a:buFontTx/>
              <a:buNone/>
            </a:pPr>
            <a:r>
              <a:rPr lang="de-DE" altLang="ru-RU" sz="2600" b="1" u="sng" dirty="0" err="1">
                <a:solidFill>
                  <a:schemeClr val="accent1">
                    <a:lumMod val="50000"/>
                  </a:schemeClr>
                </a:solidFill>
              </a:rPr>
              <a:t>Лазурь</a:t>
            </a:r>
            <a:r>
              <a:rPr lang="de-DE" altLang="ru-RU" sz="2600" dirty="0">
                <a:solidFill>
                  <a:schemeClr val="accent1">
                    <a:lumMod val="50000"/>
                  </a:schemeClr>
                </a:solidFill>
              </a:rPr>
              <a:t> - </a:t>
            </a:r>
            <a:r>
              <a:rPr lang="de-DE" altLang="ru-RU" sz="2600" dirty="0" err="1">
                <a:solidFill>
                  <a:schemeClr val="accent1">
                    <a:lumMod val="50000"/>
                  </a:schemeClr>
                </a:solidFill>
              </a:rPr>
              <a:t>один</a:t>
            </a:r>
            <a:r>
              <a:rPr lang="de-DE" altLang="ru-RU" sz="2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altLang="ru-RU" sz="2600" dirty="0" err="1">
                <a:solidFill>
                  <a:schemeClr val="accent1">
                    <a:lumMod val="50000"/>
                  </a:schemeClr>
                </a:solidFill>
              </a:rPr>
              <a:t>из</a:t>
            </a:r>
            <a:r>
              <a:rPr lang="de-DE" altLang="ru-RU" sz="2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altLang="ru-RU" sz="2600" dirty="0" err="1">
                <a:solidFill>
                  <a:schemeClr val="accent1">
                    <a:lumMod val="50000"/>
                  </a:schemeClr>
                </a:solidFill>
              </a:rPr>
              <a:t>оттенков</a:t>
            </a:r>
            <a:r>
              <a:rPr lang="de-DE" altLang="ru-RU" sz="2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altLang="ru-RU" sz="2600" dirty="0" err="1">
                <a:solidFill>
                  <a:schemeClr val="accent1">
                    <a:lumMod val="50000"/>
                  </a:schemeClr>
                </a:solidFill>
              </a:rPr>
              <a:t>голубого</a:t>
            </a:r>
            <a:r>
              <a:rPr lang="de-DE" altLang="ru-RU" sz="2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altLang="ru-RU" sz="2600" dirty="0" err="1">
                <a:solidFill>
                  <a:schemeClr val="accent1">
                    <a:lumMod val="50000"/>
                  </a:schemeClr>
                </a:solidFill>
              </a:rPr>
              <a:t>цвета</a:t>
            </a:r>
            <a:r>
              <a:rPr lang="de-DE" altLang="ru-RU" sz="2600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de-DE" altLang="ru-RU" sz="2600" dirty="0" err="1">
                <a:solidFill>
                  <a:schemeClr val="accent1">
                    <a:lumMod val="50000"/>
                  </a:schemeClr>
                </a:solidFill>
              </a:rPr>
              <a:t>цвет</a:t>
            </a:r>
            <a:r>
              <a:rPr lang="de-DE" altLang="ru-RU" sz="2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altLang="ru-RU" sz="2600" dirty="0" err="1">
                <a:solidFill>
                  <a:schemeClr val="accent1">
                    <a:lumMod val="50000"/>
                  </a:schemeClr>
                </a:solidFill>
              </a:rPr>
              <a:t>минерала</a:t>
            </a:r>
            <a:r>
              <a:rPr lang="de-DE" altLang="ru-RU" sz="2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altLang="ru-RU" sz="2600" dirty="0" err="1">
                <a:solidFill>
                  <a:schemeClr val="accent1">
                    <a:lumMod val="50000"/>
                  </a:schemeClr>
                </a:solidFill>
              </a:rPr>
              <a:t>азурита</a:t>
            </a:r>
            <a:r>
              <a:rPr lang="de-DE" altLang="ru-RU" sz="2600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de-DE" altLang="ru-RU" sz="2600" dirty="0" err="1">
                <a:solidFill>
                  <a:schemeClr val="accent1">
                    <a:lumMod val="50000"/>
                  </a:schemeClr>
                </a:solidFill>
              </a:rPr>
              <a:t>цвет</a:t>
            </a:r>
            <a:r>
              <a:rPr lang="de-DE" altLang="ru-RU" sz="2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altLang="ru-RU" sz="2600" dirty="0" err="1">
                <a:solidFill>
                  <a:schemeClr val="accent1">
                    <a:lumMod val="50000"/>
                  </a:schemeClr>
                </a:solidFill>
              </a:rPr>
              <a:t>неба</a:t>
            </a:r>
            <a:r>
              <a:rPr lang="de-DE" altLang="ru-RU" sz="2600" dirty="0">
                <a:solidFill>
                  <a:schemeClr val="accent1">
                    <a:lumMod val="50000"/>
                  </a:schemeClr>
                </a:solidFill>
              </a:rPr>
              <a:t> в </a:t>
            </a:r>
            <a:r>
              <a:rPr lang="de-DE" altLang="ru-RU" sz="2600" dirty="0" err="1">
                <a:solidFill>
                  <a:schemeClr val="accent1">
                    <a:lumMod val="50000"/>
                  </a:schemeClr>
                </a:solidFill>
              </a:rPr>
              <a:t>ясный</a:t>
            </a:r>
            <a:r>
              <a:rPr lang="de-DE" altLang="ru-RU" sz="2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altLang="ru-RU" sz="2600" dirty="0" err="1">
                <a:solidFill>
                  <a:schemeClr val="accent1">
                    <a:lumMod val="50000"/>
                  </a:schemeClr>
                </a:solidFill>
              </a:rPr>
              <a:t>день</a:t>
            </a:r>
            <a:r>
              <a:rPr lang="de-DE" altLang="ru-RU" sz="2600" dirty="0">
                <a:solidFill>
                  <a:schemeClr val="accent1">
                    <a:lumMod val="50000"/>
                  </a:schemeClr>
                </a:solidFill>
              </a:rPr>
              <a:t>. </a:t>
            </a:r>
            <a:r>
              <a:rPr lang="de-DE" altLang="ru-RU" sz="2600" dirty="0" err="1">
                <a:solidFill>
                  <a:schemeClr val="accent1">
                    <a:lumMod val="50000"/>
                  </a:schemeClr>
                </a:solidFill>
              </a:rPr>
              <a:t>Цвет</a:t>
            </a:r>
            <a:r>
              <a:rPr lang="de-DE" altLang="ru-RU" sz="2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altLang="ru-RU" sz="2600" dirty="0" err="1">
                <a:solidFill>
                  <a:schemeClr val="accent1">
                    <a:lumMod val="50000"/>
                  </a:schemeClr>
                </a:solidFill>
              </a:rPr>
              <a:t>моря</a:t>
            </a:r>
            <a:r>
              <a:rPr lang="de-DE" altLang="ru-RU" sz="2600" dirty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pPr>
              <a:lnSpc>
                <a:spcPct val="150000"/>
              </a:lnSpc>
              <a:buClrTx/>
              <a:buFontTx/>
              <a:buNone/>
            </a:pPr>
            <a:r>
              <a:rPr lang="de-DE" altLang="ru-RU" sz="2600" b="1" u="sng" dirty="0" err="1">
                <a:solidFill>
                  <a:schemeClr val="accent1">
                    <a:lumMod val="50000"/>
                  </a:schemeClr>
                </a:solidFill>
              </a:rPr>
              <a:t>Буря</a:t>
            </a:r>
            <a:r>
              <a:rPr lang="de-DE" altLang="ru-RU" sz="2600" dirty="0">
                <a:solidFill>
                  <a:schemeClr val="accent1">
                    <a:lumMod val="50000"/>
                  </a:schemeClr>
                </a:solidFill>
              </a:rPr>
              <a:t> - </a:t>
            </a:r>
            <a:r>
              <a:rPr lang="de-DE" altLang="ru-RU" sz="2600" dirty="0" err="1">
                <a:solidFill>
                  <a:schemeClr val="accent1">
                    <a:lumMod val="50000"/>
                  </a:schemeClr>
                </a:solidFill>
              </a:rPr>
              <a:t>сильное</a:t>
            </a:r>
            <a:r>
              <a:rPr lang="de-DE" altLang="ru-RU" sz="2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altLang="ru-RU" sz="2600" dirty="0" err="1">
                <a:solidFill>
                  <a:schemeClr val="accent1">
                    <a:lumMod val="50000"/>
                  </a:schemeClr>
                </a:solidFill>
              </a:rPr>
              <a:t>волнение</a:t>
            </a:r>
            <a:r>
              <a:rPr lang="de-DE" altLang="ru-RU" sz="2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altLang="ru-RU" sz="2600" dirty="0" err="1">
                <a:solidFill>
                  <a:schemeClr val="accent1">
                    <a:lumMod val="50000"/>
                  </a:schemeClr>
                </a:solidFill>
              </a:rPr>
              <a:t>на</a:t>
            </a:r>
            <a:r>
              <a:rPr lang="de-DE" altLang="ru-RU" sz="2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altLang="ru-RU" sz="2600" dirty="0" err="1">
                <a:solidFill>
                  <a:schemeClr val="accent1">
                    <a:lumMod val="50000"/>
                  </a:schemeClr>
                </a:solidFill>
              </a:rPr>
              <a:t>море</a:t>
            </a:r>
            <a:r>
              <a:rPr lang="de-DE" altLang="ru-RU" sz="2600" dirty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</p:txBody>
      </p:sp>
      <p:pic>
        <p:nvPicPr>
          <p:cNvPr id="9" name="Picture 9" descr="MCj0413638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1" y="4427991"/>
            <a:ext cx="1552575" cy="2009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3566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1886" y="410804"/>
            <a:ext cx="11179628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СТИХОТВОРНЫЙ РАЗМЕР, РИФМА 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450899" y="1493841"/>
            <a:ext cx="6565704" cy="62659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>
              <a:buClrTx/>
              <a:buFontTx/>
              <a:buNone/>
            </a:pPr>
            <a:r>
              <a:rPr lang="ru-RU" altLang="ru-RU" sz="2600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r>
              <a:rPr lang="de-DE" altLang="ru-RU" sz="3200" dirty="0" err="1" smtClean="0">
                <a:solidFill>
                  <a:schemeClr val="accent1">
                    <a:lumMod val="50000"/>
                  </a:schemeClr>
                </a:solidFill>
              </a:rPr>
              <a:t>Стихотворение</a:t>
            </a:r>
            <a:r>
              <a:rPr lang="de-DE" altLang="ru-RU" sz="32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altLang="ru-RU" sz="3200" dirty="0" err="1">
                <a:solidFill>
                  <a:schemeClr val="accent1">
                    <a:lumMod val="50000"/>
                  </a:schemeClr>
                </a:solidFill>
              </a:rPr>
              <a:t>написано</a:t>
            </a:r>
            <a:r>
              <a:rPr lang="de-DE" altLang="ru-RU" sz="3200" dirty="0">
                <a:solidFill>
                  <a:schemeClr val="accent1">
                    <a:lumMod val="50000"/>
                  </a:schemeClr>
                </a:solidFill>
              </a:rPr>
              <a:t> в </a:t>
            </a:r>
            <a:r>
              <a:rPr lang="de-DE" altLang="ru-RU" sz="3200" dirty="0" err="1">
                <a:solidFill>
                  <a:schemeClr val="accent1">
                    <a:lumMod val="50000"/>
                  </a:schemeClr>
                </a:solidFill>
              </a:rPr>
              <a:t>стиле</a:t>
            </a:r>
            <a:r>
              <a:rPr lang="de-DE" altLang="ru-RU" sz="3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altLang="ru-RU" sz="3200" dirty="0" err="1">
                <a:solidFill>
                  <a:schemeClr val="accent1">
                    <a:lumMod val="50000"/>
                  </a:schemeClr>
                </a:solidFill>
              </a:rPr>
              <a:t>четырехстопного</a:t>
            </a:r>
            <a:r>
              <a:rPr lang="de-DE" altLang="ru-RU" sz="3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altLang="ru-RU" sz="3200" dirty="0" err="1">
                <a:solidFill>
                  <a:schemeClr val="accent1">
                    <a:lumMod val="50000"/>
                  </a:schemeClr>
                </a:solidFill>
              </a:rPr>
              <a:t>ямба</a:t>
            </a:r>
            <a:r>
              <a:rPr lang="de-DE" altLang="ru-RU" sz="3200" dirty="0">
                <a:solidFill>
                  <a:schemeClr val="accent1">
                    <a:lumMod val="50000"/>
                  </a:schemeClr>
                </a:solidFill>
              </a:rPr>
              <a:t>.   </a:t>
            </a:r>
            <a:r>
              <a:rPr lang="de-DE" altLang="ru-RU" sz="3200" dirty="0" err="1">
                <a:solidFill>
                  <a:schemeClr val="accent1">
                    <a:lumMod val="50000"/>
                  </a:schemeClr>
                </a:solidFill>
              </a:rPr>
              <a:t>Рифмовка</a:t>
            </a:r>
            <a:r>
              <a:rPr lang="de-DE" altLang="ru-RU" sz="3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altLang="ru-RU" sz="3200" dirty="0" err="1">
                <a:solidFill>
                  <a:schemeClr val="accent1">
                    <a:lumMod val="50000"/>
                  </a:schemeClr>
                </a:solidFill>
              </a:rPr>
              <a:t>перекрестная</a:t>
            </a:r>
            <a:r>
              <a:rPr lang="de-DE" altLang="ru-RU" sz="3200" dirty="0">
                <a:solidFill>
                  <a:schemeClr val="accent1">
                    <a:lumMod val="50000"/>
                  </a:schemeClr>
                </a:solidFill>
              </a:rPr>
              <a:t>,  </a:t>
            </a:r>
            <a:r>
              <a:rPr lang="de-DE" altLang="ru-RU" sz="3200" dirty="0" err="1">
                <a:solidFill>
                  <a:schemeClr val="accent1">
                    <a:lumMod val="50000"/>
                  </a:schemeClr>
                </a:solidFill>
              </a:rPr>
              <a:t>первая</a:t>
            </a:r>
            <a:r>
              <a:rPr lang="de-DE" altLang="ru-RU" sz="3200" dirty="0">
                <a:solidFill>
                  <a:schemeClr val="accent1">
                    <a:lumMod val="50000"/>
                  </a:schemeClr>
                </a:solidFill>
              </a:rPr>
              <a:t> и </a:t>
            </a:r>
            <a:r>
              <a:rPr lang="de-DE" altLang="ru-RU" sz="3200" dirty="0" err="1">
                <a:solidFill>
                  <a:schemeClr val="accent1">
                    <a:lumMod val="50000"/>
                  </a:schemeClr>
                </a:solidFill>
              </a:rPr>
              <a:t>третья</a:t>
            </a:r>
            <a:r>
              <a:rPr lang="de-DE" altLang="ru-RU" sz="3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altLang="ru-RU" sz="3200" dirty="0" err="1">
                <a:solidFill>
                  <a:schemeClr val="accent1">
                    <a:lumMod val="50000"/>
                  </a:schemeClr>
                </a:solidFill>
              </a:rPr>
              <a:t>строчки</a:t>
            </a:r>
            <a:r>
              <a:rPr lang="de-DE" altLang="ru-RU" sz="3200" dirty="0">
                <a:solidFill>
                  <a:schemeClr val="accent1">
                    <a:lumMod val="50000"/>
                  </a:schemeClr>
                </a:solidFill>
              </a:rPr>
              <a:t> в </a:t>
            </a:r>
            <a:r>
              <a:rPr lang="de-DE" altLang="ru-RU" sz="3200" dirty="0" err="1">
                <a:solidFill>
                  <a:schemeClr val="accent1">
                    <a:lumMod val="50000"/>
                  </a:schemeClr>
                </a:solidFill>
              </a:rPr>
              <a:t>каждой</a:t>
            </a:r>
            <a:r>
              <a:rPr lang="de-DE" altLang="ru-RU" sz="3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altLang="ru-RU" sz="3200" dirty="0" err="1">
                <a:solidFill>
                  <a:schemeClr val="accent1">
                    <a:lumMod val="50000"/>
                  </a:schemeClr>
                </a:solidFill>
              </a:rPr>
              <a:t>из</a:t>
            </a:r>
            <a:r>
              <a:rPr lang="de-DE" altLang="ru-RU" sz="3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altLang="ru-RU" sz="3200" dirty="0" err="1">
                <a:solidFill>
                  <a:schemeClr val="accent1">
                    <a:lumMod val="50000"/>
                  </a:schemeClr>
                </a:solidFill>
              </a:rPr>
              <a:t>строф</a:t>
            </a:r>
            <a:r>
              <a:rPr lang="de-DE" altLang="ru-RU" sz="3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altLang="ru-RU" sz="3200" dirty="0" err="1">
                <a:solidFill>
                  <a:schemeClr val="accent1">
                    <a:lumMod val="50000"/>
                  </a:schemeClr>
                </a:solidFill>
              </a:rPr>
              <a:t>заканчиваются</a:t>
            </a:r>
            <a:r>
              <a:rPr lang="de-DE" altLang="ru-RU" sz="3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altLang="ru-RU" sz="3200" dirty="0" err="1">
                <a:solidFill>
                  <a:schemeClr val="accent1">
                    <a:lumMod val="50000"/>
                  </a:schemeClr>
                </a:solidFill>
              </a:rPr>
              <a:t>на</a:t>
            </a:r>
            <a:r>
              <a:rPr lang="de-DE" altLang="ru-RU" sz="3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altLang="ru-RU" sz="3200" dirty="0" err="1">
                <a:solidFill>
                  <a:schemeClr val="accent1">
                    <a:lumMod val="50000"/>
                  </a:schemeClr>
                </a:solidFill>
              </a:rPr>
              <a:t>женскую</a:t>
            </a:r>
            <a:r>
              <a:rPr lang="de-DE" altLang="ru-RU" sz="3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altLang="ru-RU" sz="3200" dirty="0" err="1">
                <a:solidFill>
                  <a:schemeClr val="accent1">
                    <a:lumMod val="50000"/>
                  </a:schemeClr>
                </a:solidFill>
              </a:rPr>
              <a:t>рифму</a:t>
            </a:r>
            <a:r>
              <a:rPr lang="de-DE" altLang="ru-RU" sz="3200" dirty="0">
                <a:solidFill>
                  <a:schemeClr val="accent1">
                    <a:lumMod val="50000"/>
                  </a:schemeClr>
                </a:solidFill>
              </a:rPr>
              <a:t>. </a:t>
            </a:r>
            <a:r>
              <a:rPr lang="de-DE" altLang="ru-RU" sz="3200" dirty="0" err="1">
                <a:solidFill>
                  <a:schemeClr val="accent1">
                    <a:lumMod val="50000"/>
                  </a:schemeClr>
                </a:solidFill>
              </a:rPr>
              <a:t>Во</a:t>
            </a:r>
            <a:r>
              <a:rPr lang="de-DE" altLang="ru-RU" sz="3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altLang="ru-RU" sz="3200" dirty="0" err="1">
                <a:solidFill>
                  <a:schemeClr val="accent1">
                    <a:lumMod val="50000"/>
                  </a:schemeClr>
                </a:solidFill>
              </a:rPr>
              <a:t>второй</a:t>
            </a:r>
            <a:r>
              <a:rPr lang="de-DE" altLang="ru-RU" sz="3200" dirty="0">
                <a:solidFill>
                  <a:schemeClr val="accent1">
                    <a:lumMod val="50000"/>
                  </a:schemeClr>
                </a:solidFill>
              </a:rPr>
              <a:t> и </a:t>
            </a:r>
            <a:r>
              <a:rPr lang="de-DE" altLang="ru-RU" sz="3200" dirty="0" err="1">
                <a:solidFill>
                  <a:schemeClr val="accent1">
                    <a:lumMod val="50000"/>
                  </a:schemeClr>
                </a:solidFill>
              </a:rPr>
              <a:t>четвертой</a:t>
            </a:r>
            <a:r>
              <a:rPr lang="de-DE" altLang="ru-RU" sz="3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altLang="ru-RU" sz="3200" dirty="0" err="1">
                <a:solidFill>
                  <a:schemeClr val="accent1">
                    <a:lumMod val="50000"/>
                  </a:schemeClr>
                </a:solidFill>
              </a:rPr>
              <a:t>строчках</a:t>
            </a:r>
            <a:r>
              <a:rPr lang="de-DE" altLang="ru-RU" sz="3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altLang="ru-RU" sz="3200" dirty="0" err="1">
                <a:solidFill>
                  <a:schemeClr val="accent1">
                    <a:lumMod val="50000"/>
                  </a:schemeClr>
                </a:solidFill>
              </a:rPr>
              <a:t>преобладает</a:t>
            </a:r>
            <a:r>
              <a:rPr lang="de-DE" altLang="ru-RU" sz="3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altLang="ru-RU" sz="3200" dirty="0" err="1">
                <a:solidFill>
                  <a:schemeClr val="accent1">
                    <a:lumMod val="50000"/>
                  </a:schemeClr>
                </a:solidFill>
              </a:rPr>
              <a:t>мужская</a:t>
            </a:r>
            <a:r>
              <a:rPr lang="de-DE" altLang="ru-RU" sz="3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altLang="ru-RU" sz="3200" dirty="0" err="1">
                <a:solidFill>
                  <a:schemeClr val="accent1">
                    <a:lumMod val="50000"/>
                  </a:schemeClr>
                </a:solidFill>
              </a:rPr>
              <a:t>рифма</a:t>
            </a:r>
            <a:r>
              <a:rPr lang="de-DE" altLang="ru-RU" sz="3200" dirty="0">
                <a:solidFill>
                  <a:schemeClr val="accent1">
                    <a:lumMod val="50000"/>
                  </a:schemeClr>
                </a:solidFill>
              </a:rPr>
              <a:t>. </a:t>
            </a:r>
          </a:p>
          <a:p>
            <a:pPr>
              <a:lnSpc>
                <a:spcPct val="150000"/>
              </a:lnSpc>
              <a:buClrTx/>
              <a:buFontTx/>
              <a:buNone/>
            </a:pPr>
            <a:endParaRPr lang="de-DE" altLang="ru-RU" sz="2600" dirty="0">
              <a:solidFill>
                <a:srgbClr val="FFFFFF"/>
              </a:solidFill>
            </a:endParaRPr>
          </a:p>
        </p:txBody>
      </p:sp>
      <p:pic>
        <p:nvPicPr>
          <p:cNvPr id="8194" name="Picture 2" descr="https://mtdata.ru/u22/photoA3ED/20149582448-0/original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4435" y="1420106"/>
            <a:ext cx="4463066" cy="4927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4988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1886" y="410804"/>
            <a:ext cx="11179628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ТЕМА СТИХОТВОРЕНИЯ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524644" y="1274164"/>
            <a:ext cx="11437507" cy="103415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>
              <a:lnSpc>
                <a:spcPct val="150000"/>
              </a:lnSpc>
              <a:buClrTx/>
              <a:buFontTx/>
              <a:buNone/>
            </a:pPr>
            <a:endParaRPr lang="de-DE" altLang="ru-RU" sz="2600" dirty="0">
              <a:solidFill>
                <a:srgbClr val="FFFFFF"/>
              </a:solidFill>
            </a:endParaRP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391887" y="1321761"/>
            <a:ext cx="6466114" cy="2484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8040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algn="just">
              <a:buClrTx/>
              <a:buFontTx/>
              <a:buNone/>
            </a:pPr>
            <a:r>
              <a:rPr lang="ru-RU" altLang="ru-RU" sz="3200" dirty="0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    </a:t>
            </a:r>
            <a:r>
              <a:rPr lang="de-DE" altLang="ru-RU" sz="3200" dirty="0" err="1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Стихотворение</a:t>
            </a:r>
            <a:r>
              <a:rPr lang="de-DE" altLang="ru-RU" sz="3200" dirty="0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de-DE" altLang="ru-RU" sz="320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«</a:t>
            </a:r>
            <a:r>
              <a:rPr lang="de-DE" altLang="ru-RU" sz="3200" dirty="0" err="1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Парус</a:t>
            </a:r>
            <a:r>
              <a:rPr lang="de-DE" altLang="ru-RU" sz="320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» </a:t>
            </a:r>
            <a:r>
              <a:rPr lang="de-DE" altLang="ru-RU" sz="3200" dirty="0" err="1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описывает</a:t>
            </a:r>
            <a:r>
              <a:rPr lang="de-DE" altLang="ru-RU" sz="320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de-DE" altLang="ru-RU" sz="3200" dirty="0" err="1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вид</a:t>
            </a:r>
            <a:r>
              <a:rPr lang="de-DE" altLang="ru-RU" sz="320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de-DE" altLang="ru-RU" sz="3200" dirty="0" err="1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морской</a:t>
            </a:r>
            <a:r>
              <a:rPr lang="de-DE" altLang="ru-RU" sz="320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de-DE" altLang="ru-RU" sz="3200" dirty="0" err="1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бури</a:t>
            </a:r>
            <a:r>
              <a:rPr lang="de-DE" altLang="ru-RU" sz="320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и </a:t>
            </a:r>
            <a:r>
              <a:rPr lang="de-DE" altLang="ru-RU" sz="3200" dirty="0" err="1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плывущий</a:t>
            </a:r>
            <a:r>
              <a:rPr lang="de-DE" altLang="ru-RU" sz="320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de-DE" altLang="ru-RU" sz="3200" dirty="0" err="1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по</a:t>
            </a:r>
            <a:r>
              <a:rPr lang="de-DE" altLang="ru-RU" sz="320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de-DE" altLang="ru-RU" sz="3200" dirty="0" err="1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неспокойному</a:t>
            </a:r>
            <a:r>
              <a:rPr lang="de-DE" altLang="ru-RU" sz="320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de-DE" altLang="ru-RU" sz="3200" dirty="0" err="1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морю</a:t>
            </a:r>
            <a:r>
              <a:rPr lang="de-DE" altLang="ru-RU" sz="320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de-DE" altLang="ru-RU" sz="3200" dirty="0" err="1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одинокий</a:t>
            </a:r>
            <a:r>
              <a:rPr lang="de-DE" altLang="ru-RU" sz="320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de-DE" altLang="ru-RU" sz="3200" dirty="0" err="1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парус</a:t>
            </a:r>
            <a:r>
              <a:rPr lang="de-DE" altLang="ru-RU" sz="320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. </a:t>
            </a:r>
            <a:endParaRPr lang="ru-RU" altLang="ru-RU" sz="3200" dirty="0" smtClean="0">
              <a:solidFill>
                <a:schemeClr val="accent1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 algn="just">
              <a:buClrTx/>
              <a:buFontTx/>
              <a:buNone/>
            </a:pPr>
            <a:r>
              <a:rPr lang="ru-RU" altLang="ru-RU" sz="320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ru-RU" altLang="ru-RU" sz="3200" dirty="0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   </a:t>
            </a:r>
            <a:r>
              <a:rPr lang="de-DE" altLang="ru-RU" sz="3200" dirty="0" err="1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Тема</a:t>
            </a:r>
            <a:r>
              <a:rPr lang="de-DE" altLang="ru-RU" sz="3200" dirty="0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de-DE" altLang="ru-RU" sz="3200" b="1" dirty="0" err="1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одиночества</a:t>
            </a:r>
            <a:r>
              <a:rPr lang="de-DE" altLang="ru-RU" sz="32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de-DE" altLang="ru-RU" sz="3200" dirty="0" err="1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проносится</a:t>
            </a:r>
            <a:r>
              <a:rPr lang="de-DE" altLang="ru-RU" sz="320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de-DE" altLang="ru-RU" sz="3200" dirty="0" err="1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через</a:t>
            </a:r>
            <a:r>
              <a:rPr lang="de-DE" altLang="ru-RU" sz="320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de-DE" altLang="ru-RU" sz="3200" dirty="0" err="1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все</a:t>
            </a:r>
            <a:r>
              <a:rPr lang="de-DE" altLang="ru-RU" sz="320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de-DE" altLang="ru-RU" sz="3200" dirty="0" err="1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раннюю</a:t>
            </a:r>
            <a:r>
              <a:rPr lang="de-DE" altLang="ru-RU" sz="320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de-DE" altLang="ru-RU" sz="3200" dirty="0" err="1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лирику</a:t>
            </a:r>
            <a:r>
              <a:rPr lang="de-DE" altLang="ru-RU" sz="320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de-DE" altLang="ru-RU" sz="3200" dirty="0" err="1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юного</a:t>
            </a:r>
            <a:r>
              <a:rPr lang="de-DE" altLang="ru-RU" sz="320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de-DE" altLang="ru-RU" sz="3200" dirty="0" err="1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поэта</a:t>
            </a:r>
            <a:r>
              <a:rPr lang="de-DE" altLang="ru-RU" sz="320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. </a:t>
            </a:r>
            <a:r>
              <a:rPr lang="de-DE" altLang="ru-RU" sz="3200" dirty="0" err="1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Именно</a:t>
            </a:r>
            <a:r>
              <a:rPr lang="de-DE" altLang="ru-RU" sz="320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с </a:t>
            </a:r>
            <a:r>
              <a:rPr lang="de-DE" altLang="ru-RU" sz="3200" dirty="0" err="1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одиночеством</a:t>
            </a:r>
            <a:r>
              <a:rPr lang="de-DE" altLang="ru-RU" sz="320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de-DE" altLang="ru-RU" sz="3200" dirty="0" err="1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Лермонтов</a:t>
            </a:r>
            <a:r>
              <a:rPr lang="de-DE" altLang="ru-RU" sz="320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de-DE" altLang="ru-RU" sz="3200" dirty="0" err="1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связывает</a:t>
            </a:r>
            <a:r>
              <a:rPr lang="de-DE" altLang="ru-RU" sz="320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de-DE" altLang="ru-RU" sz="3200" dirty="0" err="1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свою</a:t>
            </a:r>
            <a:r>
              <a:rPr lang="de-DE" altLang="ru-RU" sz="320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de-DE" altLang="ru-RU" sz="3200" dirty="0" err="1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свободу</a:t>
            </a:r>
            <a:r>
              <a:rPr lang="de-DE" altLang="ru-RU" sz="320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, </a:t>
            </a:r>
            <a:r>
              <a:rPr lang="de-DE" altLang="ru-RU" sz="3200" dirty="0" err="1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которая</a:t>
            </a:r>
            <a:r>
              <a:rPr lang="de-DE" altLang="ru-RU" sz="320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de-DE" altLang="ru-RU" sz="3200" dirty="0" err="1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так</a:t>
            </a:r>
            <a:r>
              <a:rPr lang="de-DE" altLang="ru-RU" sz="320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de-DE" altLang="ru-RU" sz="3200" dirty="0" err="1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для</a:t>
            </a:r>
            <a:r>
              <a:rPr lang="de-DE" altLang="ru-RU" sz="320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de-DE" altLang="ru-RU" sz="3200" dirty="0" err="1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него</a:t>
            </a:r>
            <a:r>
              <a:rPr lang="de-DE" altLang="ru-RU" sz="320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de-DE" altLang="ru-RU" sz="3200" dirty="0" err="1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дорога</a:t>
            </a:r>
            <a:r>
              <a:rPr lang="de-DE" altLang="ru-RU" sz="320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40000"/>
              </a:lnSpc>
              <a:buClrTx/>
              <a:buFontTx/>
              <a:buNone/>
            </a:pPr>
            <a:endParaRPr lang="de-DE" altLang="ru-RU" sz="2800" b="1" u="sng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  <p:pic>
        <p:nvPicPr>
          <p:cNvPr id="7170" name="Picture 2" descr="https://avatars.mds.yandex.net/get-zen_doc/58826/pub_5b7b1ce8c1856c00a946fa7a_5b7b2ad80034bc00a9f45e46/scale_12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2187" y="1523342"/>
            <a:ext cx="4707632" cy="4803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6214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59657" y="348077"/>
            <a:ext cx="12121808" cy="601526"/>
          </a:xfrm>
        </p:spPr>
        <p:txBody>
          <a:bodyPr>
            <a:noAutofit/>
          </a:bodyPr>
          <a:lstStyle/>
          <a:p>
            <a:pPr algn="ctr"/>
            <a:r>
              <a:rPr lang="ru-RU" sz="3400" dirty="0" smtClean="0"/>
              <a:t>  СРЕДСТВА ХУДОЖЕСТВЕННОЙ ВЫРАЗИТЕЛЬНОСТИ</a:t>
            </a:r>
            <a:endParaRPr lang="ru-RU" sz="3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524644" y="1274164"/>
            <a:ext cx="11437507" cy="103415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>
              <a:lnSpc>
                <a:spcPct val="150000"/>
              </a:lnSpc>
              <a:buClrTx/>
              <a:buFontTx/>
              <a:buNone/>
            </a:pPr>
            <a:endParaRPr lang="de-DE" altLang="ru-RU" sz="2600" dirty="0">
              <a:solidFill>
                <a:srgbClr val="FFFFFF"/>
              </a:solidFill>
            </a:endParaRP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8352213" y="5715592"/>
            <a:ext cx="5746863" cy="40575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8040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algn="just">
              <a:lnSpc>
                <a:spcPct val="140000"/>
              </a:lnSpc>
              <a:buClrTx/>
              <a:buFontTx/>
              <a:buNone/>
            </a:pPr>
            <a:endParaRPr lang="de-DE" altLang="ru-RU" sz="2800" b="1" u="sng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524644" y="1223963"/>
            <a:ext cx="6979242" cy="685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>
              <a:lnSpc>
                <a:spcPct val="150000"/>
              </a:lnSpc>
              <a:buClrTx/>
              <a:buFontTx/>
              <a:buNone/>
            </a:pPr>
            <a:r>
              <a:rPr lang="de-DE" altLang="ru-RU" sz="2600" b="1" dirty="0" err="1">
                <a:solidFill>
                  <a:schemeClr val="accent1">
                    <a:lumMod val="50000"/>
                  </a:schemeClr>
                </a:solidFill>
              </a:rPr>
              <a:t>Анафора</a:t>
            </a:r>
            <a:r>
              <a:rPr lang="de-DE" altLang="ru-RU" sz="2600" b="1" dirty="0">
                <a:solidFill>
                  <a:schemeClr val="accent1">
                    <a:lumMod val="50000"/>
                  </a:schemeClr>
                </a:solidFill>
              </a:rPr>
              <a:t>: </a:t>
            </a:r>
            <a:r>
              <a:rPr lang="de-DE" altLang="ru-RU" sz="2600" dirty="0" err="1">
                <a:solidFill>
                  <a:schemeClr val="accent1">
                    <a:lumMod val="50000"/>
                  </a:schemeClr>
                </a:solidFill>
              </a:rPr>
              <a:t>что</a:t>
            </a:r>
            <a:r>
              <a:rPr lang="de-DE" altLang="ru-RU" sz="2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altLang="ru-RU" sz="2600" dirty="0" err="1">
                <a:solidFill>
                  <a:schemeClr val="accent1">
                    <a:lumMod val="50000"/>
                  </a:schemeClr>
                </a:solidFill>
              </a:rPr>
              <a:t>ищет</a:t>
            </a:r>
            <a:r>
              <a:rPr lang="de-DE" altLang="ru-RU" sz="2600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de-DE" altLang="ru-RU" sz="2600" dirty="0" err="1">
                <a:solidFill>
                  <a:schemeClr val="accent1">
                    <a:lumMod val="50000"/>
                  </a:schemeClr>
                </a:solidFill>
              </a:rPr>
              <a:t>что</a:t>
            </a:r>
            <a:r>
              <a:rPr lang="de-DE" altLang="ru-RU" sz="2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altLang="ru-RU" sz="2600" dirty="0" err="1">
                <a:solidFill>
                  <a:schemeClr val="accent1">
                    <a:lumMod val="50000"/>
                  </a:schemeClr>
                </a:solidFill>
              </a:rPr>
              <a:t>кинул</a:t>
            </a:r>
            <a:r>
              <a:rPr lang="de-DE" altLang="ru-RU" sz="2600" dirty="0">
                <a:solidFill>
                  <a:schemeClr val="accent1">
                    <a:lumMod val="50000"/>
                  </a:schemeClr>
                </a:solidFill>
              </a:rPr>
              <a:t>. </a:t>
            </a:r>
            <a:r>
              <a:rPr lang="de-DE" altLang="ru-RU" sz="2600" b="1" dirty="0" err="1">
                <a:solidFill>
                  <a:schemeClr val="accent1">
                    <a:lumMod val="50000"/>
                  </a:schemeClr>
                </a:solidFill>
              </a:rPr>
              <a:t>Олицетворения</a:t>
            </a:r>
            <a:r>
              <a:rPr lang="de-DE" altLang="ru-RU" sz="2600" b="1" dirty="0">
                <a:solidFill>
                  <a:schemeClr val="accent1">
                    <a:lumMod val="50000"/>
                  </a:schemeClr>
                </a:solidFill>
              </a:rPr>
              <a:t>:</a:t>
            </a:r>
            <a:r>
              <a:rPr lang="de-DE" altLang="ru-RU" sz="2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altLang="ru-RU" sz="2600" dirty="0" err="1">
                <a:solidFill>
                  <a:schemeClr val="accent1">
                    <a:lumMod val="50000"/>
                  </a:schemeClr>
                </a:solidFill>
              </a:rPr>
              <a:t>играют</a:t>
            </a:r>
            <a:r>
              <a:rPr lang="de-DE" altLang="ru-RU" sz="2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altLang="ru-RU" sz="2600" dirty="0" err="1">
                <a:solidFill>
                  <a:schemeClr val="accent1">
                    <a:lumMod val="50000"/>
                  </a:schemeClr>
                </a:solidFill>
              </a:rPr>
              <a:t>волны</a:t>
            </a:r>
            <a:r>
              <a:rPr lang="de-DE" altLang="ru-RU" sz="2600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de-DE" altLang="ru-RU" sz="2600" dirty="0" err="1">
                <a:solidFill>
                  <a:schemeClr val="accent1">
                    <a:lumMod val="50000"/>
                  </a:schemeClr>
                </a:solidFill>
              </a:rPr>
              <a:t>ветер</a:t>
            </a:r>
            <a:r>
              <a:rPr lang="de-DE" altLang="ru-RU" sz="2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altLang="ru-RU" sz="2600" dirty="0" err="1">
                <a:solidFill>
                  <a:schemeClr val="accent1">
                    <a:lumMod val="50000"/>
                  </a:schemeClr>
                </a:solidFill>
              </a:rPr>
              <a:t>свищет</a:t>
            </a:r>
            <a:r>
              <a:rPr lang="de-DE" altLang="ru-RU" sz="2600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de-DE" altLang="ru-RU" sz="2600" dirty="0" err="1">
                <a:solidFill>
                  <a:schemeClr val="accent1">
                    <a:lumMod val="50000"/>
                  </a:schemeClr>
                </a:solidFill>
              </a:rPr>
              <a:t>он</a:t>
            </a:r>
            <a:r>
              <a:rPr lang="de-DE" altLang="ru-RU" sz="2600" dirty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de-DE" altLang="ru-RU" sz="2600" dirty="0" err="1">
                <a:solidFill>
                  <a:schemeClr val="accent1">
                    <a:lumMod val="50000"/>
                  </a:schemeClr>
                </a:solidFill>
              </a:rPr>
              <a:t>парус</a:t>
            </a:r>
            <a:r>
              <a:rPr lang="de-DE" altLang="ru-RU" sz="2600" dirty="0">
                <a:solidFill>
                  <a:schemeClr val="accent1">
                    <a:lumMod val="50000"/>
                  </a:schemeClr>
                </a:solidFill>
              </a:rPr>
              <a:t>) </a:t>
            </a:r>
            <a:r>
              <a:rPr lang="de-DE" altLang="ru-RU" sz="2600" dirty="0" err="1">
                <a:solidFill>
                  <a:schemeClr val="accent1">
                    <a:lumMod val="50000"/>
                  </a:schemeClr>
                </a:solidFill>
              </a:rPr>
              <a:t>просит</a:t>
            </a:r>
            <a:r>
              <a:rPr lang="de-DE" altLang="ru-RU" sz="2600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de-DE" altLang="ru-RU" sz="2600" dirty="0" err="1">
                <a:solidFill>
                  <a:schemeClr val="accent1">
                    <a:lumMod val="50000"/>
                  </a:schemeClr>
                </a:solidFill>
              </a:rPr>
              <a:t>он</a:t>
            </a:r>
            <a:r>
              <a:rPr lang="de-DE" altLang="ru-RU" sz="2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altLang="ru-RU" sz="2600" dirty="0" err="1">
                <a:solidFill>
                  <a:schemeClr val="accent1">
                    <a:lumMod val="50000"/>
                  </a:schemeClr>
                </a:solidFill>
              </a:rPr>
              <a:t>ищет</a:t>
            </a:r>
            <a:r>
              <a:rPr lang="de-DE" altLang="ru-RU" sz="2600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de-DE" altLang="ru-RU" sz="2600" dirty="0" err="1">
                <a:solidFill>
                  <a:schemeClr val="accent1">
                    <a:lumMod val="50000"/>
                  </a:schemeClr>
                </a:solidFill>
              </a:rPr>
              <a:t>он</a:t>
            </a:r>
            <a:r>
              <a:rPr lang="de-DE" altLang="ru-RU" sz="2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altLang="ru-RU" sz="2600" dirty="0" err="1">
                <a:solidFill>
                  <a:schemeClr val="accent1">
                    <a:lumMod val="50000"/>
                  </a:schemeClr>
                </a:solidFill>
              </a:rPr>
              <a:t>бежит</a:t>
            </a:r>
            <a:r>
              <a:rPr lang="de-DE" altLang="ru-RU" sz="2600" dirty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pPr>
              <a:lnSpc>
                <a:spcPct val="150000"/>
              </a:lnSpc>
              <a:buClrTx/>
              <a:buFontTx/>
              <a:buNone/>
            </a:pPr>
            <a:r>
              <a:rPr lang="de-DE" altLang="ru-RU" sz="2600" b="1" dirty="0" err="1">
                <a:solidFill>
                  <a:schemeClr val="accent1">
                    <a:lumMod val="50000"/>
                  </a:schemeClr>
                </a:solidFill>
              </a:rPr>
              <a:t>Эпитеты</a:t>
            </a:r>
            <a:r>
              <a:rPr lang="de-DE" altLang="ru-RU" sz="2600" b="1" dirty="0">
                <a:solidFill>
                  <a:schemeClr val="accent1">
                    <a:lumMod val="50000"/>
                  </a:schemeClr>
                </a:solidFill>
              </a:rPr>
              <a:t>: </a:t>
            </a:r>
            <a:r>
              <a:rPr lang="de-DE" altLang="ru-RU" sz="2600" dirty="0" err="1">
                <a:solidFill>
                  <a:schemeClr val="accent1">
                    <a:lumMod val="50000"/>
                  </a:schemeClr>
                </a:solidFill>
              </a:rPr>
              <a:t>луч</a:t>
            </a:r>
            <a:r>
              <a:rPr lang="de-DE" altLang="ru-RU" sz="2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altLang="ru-RU" sz="2600" dirty="0" err="1">
                <a:solidFill>
                  <a:schemeClr val="accent1">
                    <a:lumMod val="50000"/>
                  </a:schemeClr>
                </a:solidFill>
              </a:rPr>
              <a:t>солнца</a:t>
            </a:r>
            <a:r>
              <a:rPr lang="de-DE" altLang="ru-RU" sz="2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altLang="ru-RU" sz="2600" dirty="0" err="1">
                <a:solidFill>
                  <a:schemeClr val="accent1">
                    <a:lumMod val="50000"/>
                  </a:schemeClr>
                </a:solidFill>
              </a:rPr>
              <a:t>золотой</a:t>
            </a:r>
            <a:r>
              <a:rPr lang="de-DE" altLang="ru-RU" sz="2600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de-DE" altLang="ru-RU" sz="2600" dirty="0" err="1">
                <a:solidFill>
                  <a:schemeClr val="accent1">
                    <a:lumMod val="50000"/>
                  </a:schemeClr>
                </a:solidFill>
              </a:rPr>
              <a:t>парус</a:t>
            </a:r>
            <a:r>
              <a:rPr lang="de-DE" altLang="ru-RU" sz="2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altLang="ru-RU" sz="2600" dirty="0" err="1">
                <a:solidFill>
                  <a:schemeClr val="accent1">
                    <a:lumMod val="50000"/>
                  </a:schemeClr>
                </a:solidFill>
              </a:rPr>
              <a:t>одинокий</a:t>
            </a:r>
            <a:r>
              <a:rPr lang="de-DE" altLang="ru-RU" sz="2600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de-DE" altLang="ru-RU" sz="2600" dirty="0" err="1">
                <a:solidFill>
                  <a:schemeClr val="accent1">
                    <a:lumMod val="50000"/>
                  </a:schemeClr>
                </a:solidFill>
              </a:rPr>
              <a:t>он</a:t>
            </a:r>
            <a:r>
              <a:rPr lang="de-DE" altLang="ru-RU" sz="2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altLang="ru-RU" sz="2600" dirty="0" err="1">
                <a:solidFill>
                  <a:schemeClr val="accent1">
                    <a:lumMod val="50000"/>
                  </a:schemeClr>
                </a:solidFill>
              </a:rPr>
              <a:t>мятежный</a:t>
            </a:r>
            <a:r>
              <a:rPr lang="de-DE" altLang="ru-RU" sz="2600" dirty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pPr>
              <a:lnSpc>
                <a:spcPct val="150000"/>
              </a:lnSpc>
              <a:buClrTx/>
              <a:buFontTx/>
              <a:buNone/>
            </a:pPr>
            <a:r>
              <a:rPr lang="de-DE" altLang="ru-RU" sz="2600" b="1" dirty="0" err="1">
                <a:solidFill>
                  <a:schemeClr val="accent1">
                    <a:lumMod val="50000"/>
                  </a:schemeClr>
                </a:solidFill>
              </a:rPr>
              <a:t>Метафора</a:t>
            </a:r>
            <a:r>
              <a:rPr lang="de-DE" altLang="ru-RU" sz="2600" b="1" dirty="0">
                <a:solidFill>
                  <a:schemeClr val="accent1">
                    <a:lumMod val="50000"/>
                  </a:schemeClr>
                </a:solidFill>
              </a:rPr>
              <a:t>:</a:t>
            </a:r>
            <a:r>
              <a:rPr lang="de-DE" altLang="ru-RU" sz="2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altLang="ru-RU" sz="2600" dirty="0" err="1">
                <a:solidFill>
                  <a:schemeClr val="accent1">
                    <a:lumMod val="50000"/>
                  </a:schemeClr>
                </a:solidFill>
              </a:rPr>
              <a:t>струя</a:t>
            </a:r>
            <a:r>
              <a:rPr lang="de-DE" altLang="ru-RU" sz="2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altLang="ru-RU" sz="2600" dirty="0" err="1">
                <a:solidFill>
                  <a:schemeClr val="accent1">
                    <a:lumMod val="50000"/>
                  </a:schemeClr>
                </a:solidFill>
              </a:rPr>
              <a:t>светлей</a:t>
            </a:r>
            <a:r>
              <a:rPr lang="de-DE" altLang="ru-RU" sz="2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altLang="ru-RU" sz="2600" dirty="0" err="1">
                <a:solidFill>
                  <a:schemeClr val="accent1">
                    <a:lumMod val="50000"/>
                  </a:schemeClr>
                </a:solidFill>
              </a:rPr>
              <a:t>лазури</a:t>
            </a:r>
            <a:r>
              <a:rPr lang="de-DE" altLang="ru-RU" sz="2600" dirty="0">
                <a:solidFill>
                  <a:schemeClr val="accent1">
                    <a:lumMod val="50000"/>
                  </a:schemeClr>
                </a:solidFill>
              </a:rPr>
              <a:t>. </a:t>
            </a:r>
            <a:r>
              <a:rPr lang="de-DE" altLang="ru-RU" sz="2600" b="1" dirty="0" err="1">
                <a:solidFill>
                  <a:schemeClr val="accent1">
                    <a:lumMod val="50000"/>
                  </a:schemeClr>
                </a:solidFill>
              </a:rPr>
              <a:t>Антитеза</a:t>
            </a:r>
            <a:r>
              <a:rPr lang="de-DE" altLang="ru-RU" sz="2600" b="1" dirty="0">
                <a:solidFill>
                  <a:schemeClr val="accent1">
                    <a:lumMod val="50000"/>
                  </a:schemeClr>
                </a:solidFill>
              </a:rPr>
              <a:t>:</a:t>
            </a:r>
            <a:r>
              <a:rPr lang="de-DE" altLang="ru-RU" sz="2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altLang="ru-RU" sz="2600" dirty="0" err="1">
                <a:solidFill>
                  <a:schemeClr val="accent1">
                    <a:lumMod val="50000"/>
                  </a:schemeClr>
                </a:solidFill>
              </a:rPr>
              <a:t>стране</a:t>
            </a:r>
            <a:r>
              <a:rPr lang="de-DE" altLang="ru-RU" sz="2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altLang="ru-RU" sz="2600" dirty="0" err="1">
                <a:solidFill>
                  <a:schemeClr val="accent1">
                    <a:lumMod val="50000"/>
                  </a:schemeClr>
                </a:solidFill>
              </a:rPr>
              <a:t>далекой</a:t>
            </a:r>
            <a:r>
              <a:rPr lang="de-DE" altLang="ru-RU" sz="2600" dirty="0">
                <a:solidFill>
                  <a:schemeClr val="accent1">
                    <a:lumMod val="50000"/>
                  </a:schemeClr>
                </a:solidFill>
              </a:rPr>
              <a:t> – </a:t>
            </a:r>
            <a:r>
              <a:rPr lang="de-DE" altLang="ru-RU" sz="2600" dirty="0" err="1">
                <a:solidFill>
                  <a:schemeClr val="accent1">
                    <a:lumMod val="50000"/>
                  </a:schemeClr>
                </a:solidFill>
              </a:rPr>
              <a:t>краю</a:t>
            </a:r>
            <a:r>
              <a:rPr lang="de-DE" altLang="ru-RU" sz="2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altLang="ru-RU" sz="2600" dirty="0" err="1">
                <a:solidFill>
                  <a:schemeClr val="accent1">
                    <a:lumMod val="50000"/>
                  </a:schemeClr>
                </a:solidFill>
              </a:rPr>
              <a:t>родном</a:t>
            </a:r>
            <a:r>
              <a:rPr lang="de-DE" altLang="ru-RU" sz="2600" dirty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pPr>
              <a:lnSpc>
                <a:spcPct val="150000"/>
              </a:lnSpc>
              <a:buClrTx/>
              <a:buFontTx/>
              <a:buNone/>
            </a:pPr>
            <a:r>
              <a:rPr lang="de-DE" altLang="ru-RU" sz="2600" b="1" dirty="0" err="1">
                <a:solidFill>
                  <a:schemeClr val="accent1">
                    <a:lumMod val="50000"/>
                  </a:schemeClr>
                </a:solidFill>
              </a:rPr>
              <a:t>Инверсия</a:t>
            </a:r>
            <a:r>
              <a:rPr lang="de-DE" altLang="ru-RU" sz="2600" b="1" dirty="0">
                <a:solidFill>
                  <a:schemeClr val="accent1">
                    <a:lumMod val="50000"/>
                  </a:schemeClr>
                </a:solidFill>
              </a:rPr>
              <a:t>: </a:t>
            </a:r>
            <a:r>
              <a:rPr lang="de-DE" altLang="ru-RU" sz="2400" dirty="0" err="1">
                <a:solidFill>
                  <a:schemeClr val="accent1">
                    <a:lumMod val="50000"/>
                  </a:schemeClr>
                </a:solidFill>
              </a:rPr>
              <a:t>Белеет</a:t>
            </a:r>
            <a:r>
              <a:rPr lang="de-DE" altLang="ru-RU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altLang="ru-RU" sz="2400" dirty="0" err="1">
                <a:solidFill>
                  <a:schemeClr val="accent1">
                    <a:lumMod val="50000"/>
                  </a:schemeClr>
                </a:solidFill>
              </a:rPr>
              <a:t>парус</a:t>
            </a:r>
            <a:r>
              <a:rPr lang="de-DE" altLang="ru-RU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altLang="ru-RU" sz="2400" dirty="0" err="1">
                <a:solidFill>
                  <a:schemeClr val="accent1">
                    <a:lumMod val="50000"/>
                  </a:schemeClr>
                </a:solidFill>
              </a:rPr>
              <a:t>одинокий</a:t>
            </a:r>
            <a:r>
              <a:rPr lang="de-DE" altLang="ru-RU" sz="2400" dirty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pPr>
              <a:lnSpc>
                <a:spcPct val="150000"/>
              </a:lnSpc>
              <a:buClrTx/>
              <a:buFontTx/>
              <a:buNone/>
            </a:pPr>
            <a:endParaRPr lang="de-DE" altLang="ru-RU" sz="26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6146" name="Picture 2" descr="https://www.art-teachers.ru/imgbig.php?f=./image/gallery/42/gallery1/1544529357_43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4409" y="1274165"/>
            <a:ext cx="5047742" cy="4270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7647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8686" y="365126"/>
            <a:ext cx="12003313" cy="601526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ОСНОВНЫЕ КЛЮЧЕВЫЕ СЛОВА СТИХОТВОРЕНИЯ</a:t>
            </a:r>
            <a:endParaRPr lang="ru-RU" sz="3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4457" y="1498818"/>
            <a:ext cx="1159691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4013070"/>
              </p:ext>
            </p:extLst>
          </p:nvPr>
        </p:nvGraphicFramePr>
        <p:xfrm>
          <a:off x="856343" y="1592094"/>
          <a:ext cx="9913257" cy="1851194"/>
        </p:xfrm>
        <a:graphic>
          <a:graphicData uri="http://schemas.openxmlformats.org/drawingml/2006/table">
            <a:tbl>
              <a:tblPr/>
              <a:tblGrid>
                <a:gridCol w="505097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86228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9255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Буря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3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Одинокий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9255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5964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3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596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Покой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5964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3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596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Мятежный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958644" y="3731214"/>
            <a:ext cx="10397613" cy="255454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Какое </a:t>
            </a:r>
            <a:r>
              <a:rPr lang="ru-RU" alt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чувство вызывает парус у самого поэта</a:t>
            </a:r>
            <a:r>
              <a:rPr lang="ru-RU" alt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(сочувствие)</a:t>
            </a:r>
          </a:p>
          <a:p>
            <a:r>
              <a:rPr lang="ru-RU" alt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Что </a:t>
            </a:r>
            <a:r>
              <a:rPr lang="ru-RU" alt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вызывает сочувствие поэта</a:t>
            </a:r>
            <a:r>
              <a:rPr lang="ru-RU" alt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 (одинокий, увы…)</a:t>
            </a:r>
          </a:p>
          <a:p>
            <a:r>
              <a:rPr lang="ru-RU" alt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Согласны </a:t>
            </a:r>
            <a:r>
              <a:rPr lang="ru-RU" alt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 вы с утверждением, что парус – это сам поэт</a:t>
            </a:r>
            <a:r>
              <a:rPr lang="ru-RU" alt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altLang="ru-RU" sz="32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4540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5365</TotalTime>
  <Words>655</Words>
  <Application>Microsoft Office PowerPoint</Application>
  <PresentationFormat>Произвольный</PresentationFormat>
  <Paragraphs>120</Paragraphs>
  <Slides>15</Slides>
  <Notes>14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PowerPoint</vt:lpstr>
      <vt:lpstr>ПЛАН  УРОКА</vt:lpstr>
      <vt:lpstr>ИСТОРИЯ СОЗДАНИЯ СТИХОТВОРЕНИЯ</vt:lpstr>
      <vt:lpstr>ВЗГЛЯДЫ И МИРООЩУЩЕНИЯ ПОЭТА </vt:lpstr>
      <vt:lpstr>СЛОВАРНАЯ РАБОТА </vt:lpstr>
      <vt:lpstr>СТИХОТВОРНЫЙ РАЗМЕР, РИФМА </vt:lpstr>
      <vt:lpstr>ТЕМА СТИХОТВОРЕНИЯ</vt:lpstr>
      <vt:lpstr>  СРЕДСТВА ХУДОЖЕСТВЕННОЙ ВЫРАЗИТЕЛЬНОСТИ</vt:lpstr>
      <vt:lpstr>ОСНОВНЫЕ КЛЮЧЕВЫЕ СЛОВА СТИХОТВОРЕНИЯ</vt:lpstr>
      <vt:lpstr>  </vt:lpstr>
      <vt:lpstr>РАБОТА С ЧЕРНОВИКАМИ СТИХОТВОРЕНИЯ</vt:lpstr>
      <vt:lpstr>РОМАНС «ПАРУС»</vt:lpstr>
      <vt:lpstr>АКВАРЕЛЬНЫЙ РИСУНОК «ПАРУС» М.Ю.ЛЕРМОНТОВА</vt:lpstr>
      <vt:lpstr>ВЫВОД</vt:lpstr>
      <vt:lpstr>ЗАДАНИЕ ДЛЯ САМОСТОЯТЕЛЬНОЙ РАБОТЫ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User</cp:lastModifiedBy>
  <cp:revision>230</cp:revision>
  <dcterms:created xsi:type="dcterms:W3CDTF">2020-09-22T15:24:01Z</dcterms:created>
  <dcterms:modified xsi:type="dcterms:W3CDTF">2020-10-21T07:21:28Z</dcterms:modified>
</cp:coreProperties>
</file>