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5" r:id="rId2"/>
    <p:sldId id="325" r:id="rId3"/>
    <p:sldId id="329" r:id="rId4"/>
    <p:sldId id="303" r:id="rId5"/>
    <p:sldId id="334" r:id="rId6"/>
    <p:sldId id="331" r:id="rId7"/>
    <p:sldId id="330" r:id="rId8"/>
    <p:sldId id="337" r:id="rId9"/>
    <p:sldId id="340" r:id="rId10"/>
    <p:sldId id="332" r:id="rId11"/>
    <p:sldId id="336" r:id="rId12"/>
    <p:sldId id="338" r:id="rId13"/>
    <p:sldId id="341" r:id="rId14"/>
    <p:sldId id="342" r:id="rId15"/>
    <p:sldId id="355" r:id="rId16"/>
    <p:sldId id="360" r:id="rId17"/>
    <p:sldId id="356" r:id="rId18"/>
    <p:sldId id="357" r:id="rId19"/>
    <p:sldId id="358" r:id="rId20"/>
    <p:sldId id="359" r:id="rId21"/>
    <p:sldId id="351" r:id="rId22"/>
    <p:sldId id="362" r:id="rId23"/>
    <p:sldId id="364" r:id="rId24"/>
    <p:sldId id="339" r:id="rId25"/>
    <p:sldId id="366" r:id="rId26"/>
    <p:sldId id="363" r:id="rId27"/>
    <p:sldId id="365" r:id="rId28"/>
    <p:sldId id="368" r:id="rId29"/>
    <p:sldId id="367" r:id="rId30"/>
    <p:sldId id="361"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14" autoAdjust="0"/>
    <p:restoredTop sz="94660"/>
  </p:normalViewPr>
  <p:slideViewPr>
    <p:cSldViewPr snapToGrid="0">
      <p:cViewPr>
        <p:scale>
          <a:sx n="69" d="100"/>
          <a:sy n="69" d="100"/>
        </p:scale>
        <p:origin x="-744" y="-15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CEF9F-6EBB-4328-BFF4-22C835255634}" type="datetimeFigureOut">
              <a:rPr lang="ru-RU" smtClean="0"/>
              <a:pPr/>
              <a:t>17.10.2020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978DB-73CB-438D-BB08-2D9C565D52BF}" type="slidenum">
              <a:rPr lang="ru-RU" smtClean="0"/>
              <a:pPr/>
              <a:t>‹#›</a:t>
            </a:fld>
            <a:endParaRPr lang="ru-RU"/>
          </a:p>
        </p:txBody>
      </p:sp>
    </p:spTree>
    <p:extLst>
      <p:ext uri="{BB962C8B-B14F-4D97-AF65-F5344CB8AC3E}">
        <p14:creationId xmlns:p14="http://schemas.microsoft.com/office/powerpoint/2010/main" val="218872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a:t>
            </a:fld>
            <a:endParaRPr lang="ru-RU"/>
          </a:p>
        </p:txBody>
      </p:sp>
    </p:spTree>
    <p:extLst>
      <p:ext uri="{BB962C8B-B14F-4D97-AF65-F5344CB8AC3E}">
        <p14:creationId xmlns:p14="http://schemas.microsoft.com/office/powerpoint/2010/main" val="3440452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11</a:t>
            </a:fld>
            <a:endParaRPr lang="ru-RU"/>
          </a:p>
        </p:txBody>
      </p:sp>
    </p:spTree>
    <p:extLst>
      <p:ext uri="{BB962C8B-B14F-4D97-AF65-F5344CB8AC3E}">
        <p14:creationId xmlns:p14="http://schemas.microsoft.com/office/powerpoint/2010/main" val="2455101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12</a:t>
            </a:fld>
            <a:endParaRPr lang="ru-RU"/>
          </a:p>
        </p:txBody>
      </p:sp>
    </p:spTree>
    <p:extLst>
      <p:ext uri="{BB962C8B-B14F-4D97-AF65-F5344CB8AC3E}">
        <p14:creationId xmlns:p14="http://schemas.microsoft.com/office/powerpoint/2010/main" val="554193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13</a:t>
            </a:fld>
            <a:endParaRPr lang="ru-RU"/>
          </a:p>
        </p:txBody>
      </p:sp>
    </p:spTree>
    <p:extLst>
      <p:ext uri="{BB962C8B-B14F-4D97-AF65-F5344CB8AC3E}">
        <p14:creationId xmlns:p14="http://schemas.microsoft.com/office/powerpoint/2010/main" val="162739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14</a:t>
            </a:fld>
            <a:endParaRPr lang="ru-RU"/>
          </a:p>
        </p:txBody>
      </p:sp>
    </p:spTree>
    <p:extLst>
      <p:ext uri="{BB962C8B-B14F-4D97-AF65-F5344CB8AC3E}">
        <p14:creationId xmlns:p14="http://schemas.microsoft.com/office/powerpoint/2010/main" val="3390620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15</a:t>
            </a:fld>
            <a:endParaRPr lang="ru-RU"/>
          </a:p>
        </p:txBody>
      </p:sp>
    </p:spTree>
    <p:extLst>
      <p:ext uri="{BB962C8B-B14F-4D97-AF65-F5344CB8AC3E}">
        <p14:creationId xmlns:p14="http://schemas.microsoft.com/office/powerpoint/2010/main" val="3489212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16</a:t>
            </a:fld>
            <a:endParaRPr lang="ru-RU"/>
          </a:p>
        </p:txBody>
      </p:sp>
    </p:spTree>
    <p:extLst>
      <p:ext uri="{BB962C8B-B14F-4D97-AF65-F5344CB8AC3E}">
        <p14:creationId xmlns:p14="http://schemas.microsoft.com/office/powerpoint/2010/main" val="2390395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17</a:t>
            </a:fld>
            <a:endParaRPr lang="ru-RU"/>
          </a:p>
        </p:txBody>
      </p:sp>
    </p:spTree>
    <p:extLst>
      <p:ext uri="{BB962C8B-B14F-4D97-AF65-F5344CB8AC3E}">
        <p14:creationId xmlns:p14="http://schemas.microsoft.com/office/powerpoint/2010/main" val="233115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18</a:t>
            </a:fld>
            <a:endParaRPr lang="ru-RU"/>
          </a:p>
        </p:txBody>
      </p:sp>
    </p:spTree>
    <p:extLst>
      <p:ext uri="{BB962C8B-B14F-4D97-AF65-F5344CB8AC3E}">
        <p14:creationId xmlns:p14="http://schemas.microsoft.com/office/powerpoint/2010/main" val="3362672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19</a:t>
            </a:fld>
            <a:endParaRPr lang="ru-RU"/>
          </a:p>
        </p:txBody>
      </p:sp>
    </p:spTree>
    <p:extLst>
      <p:ext uri="{BB962C8B-B14F-4D97-AF65-F5344CB8AC3E}">
        <p14:creationId xmlns:p14="http://schemas.microsoft.com/office/powerpoint/2010/main" val="3816305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20</a:t>
            </a:fld>
            <a:endParaRPr lang="ru-RU"/>
          </a:p>
        </p:txBody>
      </p:sp>
    </p:spTree>
    <p:extLst>
      <p:ext uri="{BB962C8B-B14F-4D97-AF65-F5344CB8AC3E}">
        <p14:creationId xmlns:p14="http://schemas.microsoft.com/office/powerpoint/2010/main" val="12363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3</a:t>
            </a:fld>
            <a:endParaRPr lang="ru-RU"/>
          </a:p>
        </p:txBody>
      </p:sp>
    </p:spTree>
    <p:extLst>
      <p:ext uri="{BB962C8B-B14F-4D97-AF65-F5344CB8AC3E}">
        <p14:creationId xmlns:p14="http://schemas.microsoft.com/office/powerpoint/2010/main" val="1764132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21</a:t>
            </a:fld>
            <a:endParaRPr lang="ru-RU"/>
          </a:p>
        </p:txBody>
      </p:sp>
    </p:spTree>
    <p:extLst>
      <p:ext uri="{BB962C8B-B14F-4D97-AF65-F5344CB8AC3E}">
        <p14:creationId xmlns:p14="http://schemas.microsoft.com/office/powerpoint/2010/main" val="3334434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22</a:t>
            </a:fld>
            <a:endParaRPr lang="ru-RU"/>
          </a:p>
        </p:txBody>
      </p:sp>
    </p:spTree>
    <p:extLst>
      <p:ext uri="{BB962C8B-B14F-4D97-AF65-F5344CB8AC3E}">
        <p14:creationId xmlns:p14="http://schemas.microsoft.com/office/powerpoint/2010/main" val="3595301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23</a:t>
            </a:fld>
            <a:endParaRPr lang="ru-RU"/>
          </a:p>
        </p:txBody>
      </p:sp>
    </p:spTree>
    <p:extLst>
      <p:ext uri="{BB962C8B-B14F-4D97-AF65-F5344CB8AC3E}">
        <p14:creationId xmlns:p14="http://schemas.microsoft.com/office/powerpoint/2010/main" val="4110672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24</a:t>
            </a:fld>
            <a:endParaRPr lang="ru-RU"/>
          </a:p>
        </p:txBody>
      </p:sp>
    </p:spTree>
    <p:extLst>
      <p:ext uri="{BB962C8B-B14F-4D97-AF65-F5344CB8AC3E}">
        <p14:creationId xmlns:p14="http://schemas.microsoft.com/office/powerpoint/2010/main" val="436332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25</a:t>
            </a:fld>
            <a:endParaRPr lang="ru-RU"/>
          </a:p>
        </p:txBody>
      </p:sp>
    </p:spTree>
    <p:extLst>
      <p:ext uri="{BB962C8B-B14F-4D97-AF65-F5344CB8AC3E}">
        <p14:creationId xmlns:p14="http://schemas.microsoft.com/office/powerpoint/2010/main" val="3114227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26</a:t>
            </a:fld>
            <a:endParaRPr lang="ru-RU"/>
          </a:p>
        </p:txBody>
      </p:sp>
    </p:spTree>
    <p:extLst>
      <p:ext uri="{BB962C8B-B14F-4D97-AF65-F5344CB8AC3E}">
        <p14:creationId xmlns:p14="http://schemas.microsoft.com/office/powerpoint/2010/main" val="1804909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27</a:t>
            </a:fld>
            <a:endParaRPr lang="ru-RU"/>
          </a:p>
        </p:txBody>
      </p:sp>
    </p:spTree>
    <p:extLst>
      <p:ext uri="{BB962C8B-B14F-4D97-AF65-F5344CB8AC3E}">
        <p14:creationId xmlns:p14="http://schemas.microsoft.com/office/powerpoint/2010/main" val="2083546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28</a:t>
            </a:fld>
            <a:endParaRPr lang="ru-RU"/>
          </a:p>
        </p:txBody>
      </p:sp>
    </p:spTree>
    <p:extLst>
      <p:ext uri="{BB962C8B-B14F-4D97-AF65-F5344CB8AC3E}">
        <p14:creationId xmlns:p14="http://schemas.microsoft.com/office/powerpoint/2010/main" val="545479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29</a:t>
            </a:fld>
            <a:endParaRPr lang="ru-RU"/>
          </a:p>
        </p:txBody>
      </p:sp>
    </p:spTree>
    <p:extLst>
      <p:ext uri="{BB962C8B-B14F-4D97-AF65-F5344CB8AC3E}">
        <p14:creationId xmlns:p14="http://schemas.microsoft.com/office/powerpoint/2010/main" val="3441519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30</a:t>
            </a:fld>
            <a:endParaRPr lang="ru-RU"/>
          </a:p>
        </p:txBody>
      </p:sp>
    </p:spTree>
    <p:extLst>
      <p:ext uri="{BB962C8B-B14F-4D97-AF65-F5344CB8AC3E}">
        <p14:creationId xmlns:p14="http://schemas.microsoft.com/office/powerpoint/2010/main" val="205997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4</a:t>
            </a:fld>
            <a:endParaRPr lang="ru-RU"/>
          </a:p>
        </p:txBody>
      </p:sp>
    </p:spTree>
    <p:extLst>
      <p:ext uri="{BB962C8B-B14F-4D97-AF65-F5344CB8AC3E}">
        <p14:creationId xmlns:p14="http://schemas.microsoft.com/office/powerpoint/2010/main" val="405497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5</a:t>
            </a:fld>
            <a:endParaRPr lang="ru-RU"/>
          </a:p>
        </p:txBody>
      </p:sp>
    </p:spTree>
    <p:extLst>
      <p:ext uri="{BB962C8B-B14F-4D97-AF65-F5344CB8AC3E}">
        <p14:creationId xmlns:p14="http://schemas.microsoft.com/office/powerpoint/2010/main" val="111206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6</a:t>
            </a:fld>
            <a:endParaRPr lang="ru-RU"/>
          </a:p>
        </p:txBody>
      </p:sp>
    </p:spTree>
    <p:extLst>
      <p:ext uri="{BB962C8B-B14F-4D97-AF65-F5344CB8AC3E}">
        <p14:creationId xmlns:p14="http://schemas.microsoft.com/office/powerpoint/2010/main" val="2189288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7</a:t>
            </a:fld>
            <a:endParaRPr lang="ru-RU"/>
          </a:p>
        </p:txBody>
      </p:sp>
    </p:spTree>
    <p:extLst>
      <p:ext uri="{BB962C8B-B14F-4D97-AF65-F5344CB8AC3E}">
        <p14:creationId xmlns:p14="http://schemas.microsoft.com/office/powerpoint/2010/main" val="210430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8</a:t>
            </a:fld>
            <a:endParaRPr lang="ru-RU"/>
          </a:p>
        </p:txBody>
      </p:sp>
    </p:spTree>
    <p:extLst>
      <p:ext uri="{BB962C8B-B14F-4D97-AF65-F5344CB8AC3E}">
        <p14:creationId xmlns:p14="http://schemas.microsoft.com/office/powerpoint/2010/main" val="20299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9</a:t>
            </a:fld>
            <a:endParaRPr lang="ru-RU"/>
          </a:p>
        </p:txBody>
      </p:sp>
    </p:spTree>
    <p:extLst>
      <p:ext uri="{BB962C8B-B14F-4D97-AF65-F5344CB8AC3E}">
        <p14:creationId xmlns:p14="http://schemas.microsoft.com/office/powerpoint/2010/main" val="13562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10</a:t>
            </a:fld>
            <a:endParaRPr lang="ru-RU"/>
          </a:p>
        </p:txBody>
      </p:sp>
    </p:spTree>
    <p:extLst>
      <p:ext uri="{BB962C8B-B14F-4D97-AF65-F5344CB8AC3E}">
        <p14:creationId xmlns:p14="http://schemas.microsoft.com/office/powerpoint/2010/main" val="3707587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212559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475499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876109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1338" y="1133193"/>
            <a:ext cx="11948967" cy="5599134"/>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2344"/>
          </a:p>
        </p:txBody>
      </p:sp>
      <p:sp>
        <p:nvSpPr>
          <p:cNvPr id="17" name="bg object 17"/>
          <p:cNvSpPr/>
          <p:nvPr/>
        </p:nvSpPr>
        <p:spPr>
          <a:xfrm>
            <a:off x="141358" y="150402"/>
            <a:ext cx="11948967" cy="907240"/>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2344"/>
          </a:p>
        </p:txBody>
      </p:sp>
      <p:sp>
        <p:nvSpPr>
          <p:cNvPr id="2" name="Holder 2"/>
          <p:cNvSpPr>
            <a:spLocks noGrp="1"/>
          </p:cNvSpPr>
          <p:nvPr>
            <p:ph type="title"/>
          </p:nvPr>
        </p:nvSpPr>
        <p:spPr/>
        <p:txBody>
          <a:bodyPr lIns="0" tIns="0" rIns="0" bIns="0"/>
          <a:lstStyle>
            <a:lvl1pPr>
              <a:defRPr sz="5665" b="1" i="0">
                <a:solidFill>
                  <a:srgbClr val="FEFEFE"/>
                </a:solidFill>
                <a:latin typeface="Arial"/>
                <a:cs typeface="Arial"/>
              </a:defRPr>
            </a:lvl1pPr>
          </a:lstStyle>
          <a:p>
            <a:endParaRPr/>
          </a:p>
        </p:txBody>
      </p:sp>
      <p:sp>
        <p:nvSpPr>
          <p:cNvPr id="3" name="Holder 3"/>
          <p:cNvSpPr>
            <a:spLocks noGrp="1"/>
          </p:cNvSpPr>
          <p:nvPr>
            <p:ph sz="half" idx="2"/>
          </p:nvPr>
        </p:nvSpPr>
        <p:spPr>
          <a:xfrm>
            <a:off x="524644" y="1523342"/>
            <a:ext cx="3857666" cy="405817"/>
          </a:xfrm>
          <a:prstGeom prst="rect">
            <a:avLst/>
          </a:prstGeom>
        </p:spPr>
        <p:txBody>
          <a:bodyPr wrap="square" lIns="0" tIns="0" rIns="0" bIns="0">
            <a:spAutoFit/>
          </a:bodyPr>
          <a:lstStyle>
            <a:lvl1pPr>
              <a:defRPr sz="2930" b="0" i="0">
                <a:solidFill>
                  <a:srgbClr val="FEFEFE"/>
                </a:solidFill>
                <a:latin typeface="Arial"/>
                <a:cs typeface="Arial"/>
              </a:defRPr>
            </a:lvl1pPr>
          </a:lstStyle>
          <a:p>
            <a:endParaRPr/>
          </a:p>
        </p:txBody>
      </p:sp>
      <p:sp>
        <p:nvSpPr>
          <p:cNvPr id="4" name="Holder 4"/>
          <p:cNvSpPr>
            <a:spLocks noGrp="1"/>
          </p:cNvSpPr>
          <p:nvPr>
            <p:ph sz="half" idx="3"/>
          </p:nvPr>
        </p:nvSpPr>
        <p:spPr>
          <a:xfrm>
            <a:off x="6278892" y="1577341"/>
            <a:ext cx="5303521"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406390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116030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340707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393497A-3151-4DC0-A285-86CC8653D4DC}" type="datetimeFigureOut">
              <a:rPr lang="ru-RU" smtClean="0"/>
              <a:pPr/>
              <a:t>17.10.2020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06407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393497A-3151-4DC0-A285-86CC8653D4DC}" type="datetimeFigureOut">
              <a:rPr lang="ru-RU" smtClean="0"/>
              <a:pPr/>
              <a:t>17.10.2020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361069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393497A-3151-4DC0-A285-86CC8653D4DC}" type="datetimeFigureOut">
              <a:rPr lang="ru-RU" smtClean="0"/>
              <a:pPr/>
              <a:t>17.10.2020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25762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393497A-3151-4DC0-A285-86CC8653D4DC}" type="datetimeFigureOut">
              <a:rPr lang="ru-RU" smtClean="0"/>
              <a:pPr/>
              <a:t>17.10.2020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46838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393497A-3151-4DC0-A285-86CC8653D4DC}" type="datetimeFigureOut">
              <a:rPr lang="ru-RU" smtClean="0"/>
              <a:pPr/>
              <a:t>17.10.2020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309946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393497A-3151-4DC0-A285-86CC8653D4DC}" type="datetimeFigureOut">
              <a:rPr lang="ru-RU" smtClean="0"/>
              <a:pPr/>
              <a:t>17.10.2020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41110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393497A-3151-4DC0-A285-86CC8653D4DC}" type="datetimeFigureOut">
              <a:rPr lang="ru-RU" smtClean="0"/>
              <a:pPr/>
              <a:t>17.10.2020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55801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3497A-3151-4DC0-A285-86CC8653D4DC}" type="datetimeFigureOut">
              <a:rPr lang="ru-RU" smtClean="0"/>
              <a:pPr/>
              <a:t>17.10.2020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E665A-317E-4192-9889-EE2CF4E3CD44}" type="slidenum">
              <a:rPr lang="ru-RU" smtClean="0"/>
              <a:pPr/>
              <a:t>‹#›</a:t>
            </a:fld>
            <a:endParaRPr lang="ru-RU"/>
          </a:p>
        </p:txBody>
      </p:sp>
    </p:spTree>
    <p:extLst>
      <p:ext uri="{BB962C8B-B14F-4D97-AF65-F5344CB8AC3E}">
        <p14:creationId xmlns:p14="http://schemas.microsoft.com/office/powerpoint/2010/main" val="1191829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microsoft.com/office/2007/relationships/hdphoto" Target="../media/hdphoto7.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microsoft.com/office/2007/relationships/hdphoto" Target="../media/hdphoto9.wdp"/><Relationship Id="rId5" Type="http://schemas.openxmlformats.org/officeDocument/2006/relationships/image" Target="../media/image35.png"/><Relationship Id="rId4" Type="http://schemas.microsoft.com/office/2007/relationships/hdphoto" Target="../media/hdphoto8.wdp"/></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microsoft.com/office/2007/relationships/hdphoto" Target="../media/hdphoto11.wdp"/><Relationship Id="rId5" Type="http://schemas.openxmlformats.org/officeDocument/2006/relationships/image" Target="../media/image40.png"/><Relationship Id="rId4" Type="http://schemas.microsoft.com/office/2007/relationships/hdphoto" Target="../media/hdphoto10.wdp"/></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xmlns="" id="{EE80F0AA-4DF1-4DBF-9AA2-5439157D8912}"/>
              </a:ext>
            </a:extLst>
          </p:cNvPr>
          <p:cNvSpPr/>
          <p:nvPr/>
        </p:nvSpPr>
        <p:spPr>
          <a:xfrm>
            <a:off x="2985" y="3247"/>
            <a:ext cx="12173957" cy="215805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xmlns="" id="{96789AA7-9596-4F83-89FD-AEC28EE179F1}"/>
              </a:ext>
            </a:extLst>
          </p:cNvPr>
          <p:cNvSpPr txBox="1"/>
          <p:nvPr/>
        </p:nvSpPr>
        <p:spPr>
          <a:xfrm>
            <a:off x="1641694" y="2603164"/>
            <a:ext cx="6820135" cy="3676966"/>
          </a:xfrm>
          <a:prstGeom prst="rect">
            <a:avLst/>
          </a:prstGeom>
        </p:spPr>
        <p:txBody>
          <a:bodyPr vert="horz" wrap="square" lIns="0" tIns="29525" rIns="0" bIns="0" rtlCol="0">
            <a:spAutoFit/>
          </a:bodyPr>
          <a:lstStyle/>
          <a:p>
            <a:pPr marL="38918">
              <a:spcBef>
                <a:spcPts val="233"/>
              </a:spcBef>
            </a:pPr>
            <a:r>
              <a:rPr lang="ru-RU" sz="4400" b="1" dirty="0">
                <a:solidFill>
                  <a:srgbClr val="2365C7"/>
                </a:solidFill>
                <a:latin typeface="Arial" pitchFamily="34" charset="0"/>
                <a:cs typeface="Arial" pitchFamily="34" charset="0"/>
              </a:rPr>
              <a:t>Тема</a:t>
            </a:r>
            <a:r>
              <a:rPr sz="4400" b="1" dirty="0" smtClean="0">
                <a:solidFill>
                  <a:srgbClr val="2365C7"/>
                </a:solidFill>
                <a:latin typeface="Arial" pitchFamily="34" charset="0"/>
                <a:cs typeface="Arial" pitchFamily="34" charset="0"/>
              </a:rPr>
              <a:t>:</a:t>
            </a:r>
            <a:endParaRPr lang="uz-Latn-UZ" sz="4400" b="1" dirty="0">
              <a:solidFill>
                <a:srgbClr val="2365C7"/>
              </a:solidFill>
              <a:latin typeface="Arial" pitchFamily="34" charset="0"/>
              <a:cs typeface="Arial" pitchFamily="34" charset="0"/>
            </a:endParaRPr>
          </a:p>
          <a:p>
            <a:pPr marL="38918">
              <a:spcBef>
                <a:spcPts val="233"/>
              </a:spcBef>
            </a:pPr>
            <a:r>
              <a:rPr lang="ru-RU" sz="4400" b="1" dirty="0" err="1" smtClean="0">
                <a:solidFill>
                  <a:srgbClr val="2365C7"/>
                </a:solidFill>
                <a:latin typeface="Arial" pitchFamily="34" charset="0"/>
                <a:cs typeface="Arial" pitchFamily="34" charset="0"/>
              </a:rPr>
              <a:t>А.С.Пушкин</a:t>
            </a:r>
            <a:r>
              <a:rPr lang="ru-RU" sz="4400" b="1" dirty="0" smtClean="0">
                <a:solidFill>
                  <a:srgbClr val="2365C7"/>
                </a:solidFill>
                <a:latin typeface="Arial" pitchFamily="34" charset="0"/>
                <a:cs typeface="Arial" pitchFamily="34" charset="0"/>
              </a:rPr>
              <a:t>.</a:t>
            </a:r>
            <a:endParaRPr lang="ru-RU" sz="4400" b="1" dirty="0" smtClean="0">
              <a:solidFill>
                <a:srgbClr val="2365C7"/>
              </a:solidFill>
              <a:latin typeface="Arial" pitchFamily="34" charset="0"/>
              <a:cs typeface="Arial" pitchFamily="34" charset="0"/>
            </a:endParaRPr>
          </a:p>
          <a:p>
            <a:pPr marL="38918">
              <a:spcBef>
                <a:spcPts val="233"/>
              </a:spcBef>
            </a:pPr>
            <a:r>
              <a:rPr lang="ru-RU" sz="4800" b="1" dirty="0" smtClean="0">
                <a:solidFill>
                  <a:srgbClr val="2365C7"/>
                </a:solidFill>
                <a:latin typeface="Arial" pitchFamily="34" charset="0"/>
                <a:cs typeface="Arial" pitchFamily="34" charset="0"/>
              </a:rPr>
              <a:t>Роман «Дубровский». </a:t>
            </a:r>
            <a:endParaRPr lang="ru-RU" sz="4800" b="1" dirty="0">
              <a:solidFill>
                <a:srgbClr val="2365C7"/>
              </a:solidFill>
              <a:latin typeface="Arial" pitchFamily="34" charset="0"/>
              <a:cs typeface="Arial" pitchFamily="34" charset="0"/>
            </a:endParaRPr>
          </a:p>
          <a:p>
            <a:pPr marL="38918">
              <a:spcBef>
                <a:spcPts val="233"/>
              </a:spcBef>
            </a:pPr>
            <a:r>
              <a:rPr lang="ru-RU" sz="4800" b="1" dirty="0" smtClean="0">
                <a:solidFill>
                  <a:srgbClr val="2365C7"/>
                </a:solidFill>
                <a:latin typeface="Arial" pitchFamily="34" charset="0"/>
                <a:cs typeface="Arial" pitchFamily="34" charset="0"/>
              </a:rPr>
              <a:t>Анализ произведения.</a:t>
            </a:r>
            <a:endParaRPr sz="4800" b="1" dirty="0">
              <a:latin typeface="Arial" pitchFamily="34" charset="0"/>
              <a:cs typeface="Arial" pitchFamily="34" charset="0"/>
            </a:endParaRPr>
          </a:p>
        </p:txBody>
      </p:sp>
      <p:sp>
        <p:nvSpPr>
          <p:cNvPr id="16" name="object 5">
            <a:extLst>
              <a:ext uri="{FF2B5EF4-FFF2-40B4-BE49-F238E27FC236}">
                <a16:creationId xmlns:a16="http://schemas.microsoft.com/office/drawing/2014/main" xmlns="" id="{A8BAE388-D6D2-40E9-8208-E39C1E0E7029}"/>
              </a:ext>
            </a:extLst>
          </p:cNvPr>
          <p:cNvSpPr/>
          <p:nvPr/>
        </p:nvSpPr>
        <p:spPr>
          <a:xfrm>
            <a:off x="708887" y="3159357"/>
            <a:ext cx="616067" cy="2118077"/>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a:p>
        </p:txBody>
      </p:sp>
      <p:sp>
        <p:nvSpPr>
          <p:cNvPr id="20" name="object 9">
            <a:extLst>
              <a:ext uri="{FF2B5EF4-FFF2-40B4-BE49-F238E27FC236}">
                <a16:creationId xmlns:a16="http://schemas.microsoft.com/office/drawing/2014/main" xmlns="" id="{F294EAD7-CAB8-401C-B12D-6064AA1177E0}"/>
              </a:ext>
            </a:extLst>
          </p:cNvPr>
          <p:cNvSpPr/>
          <p:nvPr/>
        </p:nvSpPr>
        <p:spPr>
          <a:xfrm>
            <a:off x="9940666" y="482101"/>
            <a:ext cx="1276313" cy="1276313"/>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a:p>
        </p:txBody>
      </p:sp>
      <p:sp>
        <p:nvSpPr>
          <p:cNvPr id="21" name="object 10">
            <a:extLst>
              <a:ext uri="{FF2B5EF4-FFF2-40B4-BE49-F238E27FC236}">
                <a16:creationId xmlns:a16="http://schemas.microsoft.com/office/drawing/2014/main" xmlns="" id="{27824596-7DE1-4136-95E4-49A51856B6D3}"/>
              </a:ext>
            </a:extLst>
          </p:cNvPr>
          <p:cNvSpPr/>
          <p:nvPr/>
        </p:nvSpPr>
        <p:spPr>
          <a:xfrm>
            <a:off x="9940666" y="482101"/>
            <a:ext cx="1276313" cy="1276313"/>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xmlns="" id="{CAFE6579-511C-4CCB-9A5C-300ACC2F553A}"/>
              </a:ext>
            </a:extLst>
          </p:cNvPr>
          <p:cNvSpPr txBox="1"/>
          <p:nvPr/>
        </p:nvSpPr>
        <p:spPr>
          <a:xfrm>
            <a:off x="10410314" y="526307"/>
            <a:ext cx="366387" cy="765747"/>
          </a:xfrm>
          <a:prstGeom prst="rect">
            <a:avLst/>
          </a:prstGeom>
        </p:spPr>
        <p:txBody>
          <a:bodyPr vert="horz" wrap="square" lIns="0" tIns="33552" rIns="0" bIns="0" rtlCol="0">
            <a:spAutoFit/>
          </a:bodyPr>
          <a:lstStyle/>
          <a:p>
            <a:pPr algn="ctr">
              <a:spcBef>
                <a:spcPts val="265"/>
              </a:spcBef>
            </a:pPr>
            <a:r>
              <a:rPr lang="uz-Latn-UZ" sz="4800" b="1" spc="21" dirty="0">
                <a:solidFill>
                  <a:srgbClr val="FEFEFE"/>
                </a:solidFill>
                <a:latin typeface="Arial"/>
                <a:cs typeface="Arial"/>
              </a:rPr>
              <a:t>6</a:t>
            </a:r>
            <a:endParaRPr sz="4800" dirty="0">
              <a:latin typeface="Arial"/>
              <a:cs typeface="Arial"/>
            </a:endParaRPr>
          </a:p>
        </p:txBody>
      </p:sp>
      <p:sp>
        <p:nvSpPr>
          <p:cNvPr id="23" name="object 13">
            <a:extLst>
              <a:ext uri="{FF2B5EF4-FFF2-40B4-BE49-F238E27FC236}">
                <a16:creationId xmlns:a16="http://schemas.microsoft.com/office/drawing/2014/main" xmlns="" id="{065B57C3-CBC0-467B-8CE6-9C853CD5BC49}"/>
              </a:ext>
            </a:extLst>
          </p:cNvPr>
          <p:cNvSpPr txBox="1"/>
          <p:nvPr/>
        </p:nvSpPr>
        <p:spPr>
          <a:xfrm>
            <a:off x="9940665" y="1145408"/>
            <a:ext cx="1199618" cy="456635"/>
          </a:xfrm>
          <a:prstGeom prst="rect">
            <a:avLst/>
          </a:prstGeom>
        </p:spPr>
        <p:txBody>
          <a:bodyPr vert="horz" wrap="square" lIns="0" tIns="25499" rIns="0" bIns="0" rtlCol="0">
            <a:spAutoFit/>
          </a:bodyPr>
          <a:lstStyle/>
          <a:p>
            <a:pPr algn="ctr">
              <a:spcBef>
                <a:spcPts val="201"/>
              </a:spcBef>
            </a:pPr>
            <a:r>
              <a:rPr lang="ru-RU" sz="2800" b="1" spc="-11" dirty="0">
                <a:solidFill>
                  <a:srgbClr val="FEFEFE"/>
                </a:solidFill>
                <a:latin typeface="Arial"/>
                <a:cs typeface="Arial"/>
              </a:rPr>
              <a:t>класс</a:t>
            </a:r>
            <a:endParaRPr sz="2800" b="1" dirty="0">
              <a:latin typeface="Arial"/>
              <a:cs typeface="Arial"/>
            </a:endParaRPr>
          </a:p>
        </p:txBody>
      </p:sp>
      <p:sp>
        <p:nvSpPr>
          <p:cNvPr id="46" name="object 2">
            <a:extLst>
              <a:ext uri="{FF2B5EF4-FFF2-40B4-BE49-F238E27FC236}">
                <a16:creationId xmlns:a16="http://schemas.microsoft.com/office/drawing/2014/main" xmlns="" id="{B8AE967A-8A32-463D-BEB3-961169192AFF}"/>
              </a:ext>
            </a:extLst>
          </p:cNvPr>
          <p:cNvSpPr txBox="1">
            <a:spLocks/>
          </p:cNvSpPr>
          <p:nvPr/>
        </p:nvSpPr>
        <p:spPr>
          <a:xfrm>
            <a:off x="2049237" y="456621"/>
            <a:ext cx="6180542" cy="1138567"/>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defTabSz="1935419">
              <a:spcBef>
                <a:spcPts val="241"/>
              </a:spcBef>
              <a:defRPr/>
            </a:pPr>
            <a:r>
              <a:rPr lang="ru-RU" sz="7196" kern="0" spc="21" dirty="0" smtClean="0">
                <a:solidFill>
                  <a:sysClr val="window" lastClr="FFFFFF"/>
                </a:solidFill>
              </a:rPr>
              <a:t>  Литература</a:t>
            </a:r>
            <a:endParaRPr lang="en-US" sz="7196" kern="0" spc="21" dirty="0">
              <a:solidFill>
                <a:sysClr val="window" lastClr="FFFFFF"/>
              </a:solidFill>
            </a:endParaRPr>
          </a:p>
        </p:txBody>
      </p:sp>
      <p:sp>
        <p:nvSpPr>
          <p:cNvPr id="47" name="object 11">
            <a:extLst>
              <a:ext uri="{FF2B5EF4-FFF2-40B4-BE49-F238E27FC236}">
                <a16:creationId xmlns:a16="http://schemas.microsoft.com/office/drawing/2014/main" xmlns="" id="{38127922-7F66-46DD-B48F-9CFEFAEAC55F}"/>
              </a:ext>
            </a:extLst>
          </p:cNvPr>
          <p:cNvSpPr/>
          <p:nvPr/>
        </p:nvSpPr>
        <p:spPr>
          <a:xfrm>
            <a:off x="704893" y="614405"/>
            <a:ext cx="936801" cy="897823"/>
          </a:xfrm>
          <a:custGeom>
            <a:avLst/>
            <a:gdLst/>
            <a:ahLst/>
            <a:cxnLst/>
            <a:rect l="l" t="t" r="r" b="b"/>
            <a:pathLst>
              <a:path w="442595" h="424180">
                <a:moveTo>
                  <a:pt x="439548" y="319402"/>
                </a:moveTo>
                <a:lnTo>
                  <a:pt x="52138" y="319402"/>
                </a:lnTo>
                <a:lnTo>
                  <a:pt x="31861" y="323505"/>
                </a:lnTo>
                <a:lnTo>
                  <a:pt x="15286" y="334689"/>
                </a:lnTo>
                <a:lnTo>
                  <a:pt x="4103" y="351264"/>
                </a:lnTo>
                <a:lnTo>
                  <a:pt x="0" y="371541"/>
                </a:lnTo>
                <a:lnTo>
                  <a:pt x="4103" y="391814"/>
                </a:lnTo>
                <a:lnTo>
                  <a:pt x="15286" y="408387"/>
                </a:lnTo>
                <a:lnTo>
                  <a:pt x="31861" y="419570"/>
                </a:lnTo>
                <a:lnTo>
                  <a:pt x="52138" y="423673"/>
                </a:lnTo>
                <a:lnTo>
                  <a:pt x="328301" y="423673"/>
                </a:lnTo>
                <a:lnTo>
                  <a:pt x="331199" y="420775"/>
                </a:lnTo>
                <a:lnTo>
                  <a:pt x="331199" y="413618"/>
                </a:lnTo>
                <a:lnTo>
                  <a:pt x="328301" y="410716"/>
                </a:lnTo>
                <a:lnTo>
                  <a:pt x="52138" y="410716"/>
                </a:lnTo>
                <a:lnTo>
                  <a:pt x="36902" y="407633"/>
                </a:lnTo>
                <a:lnTo>
                  <a:pt x="24445" y="399230"/>
                </a:lnTo>
                <a:lnTo>
                  <a:pt x="16039" y="386776"/>
                </a:lnTo>
                <a:lnTo>
                  <a:pt x="12955" y="371541"/>
                </a:lnTo>
                <a:lnTo>
                  <a:pt x="16039" y="356305"/>
                </a:lnTo>
                <a:lnTo>
                  <a:pt x="24445" y="343850"/>
                </a:lnTo>
                <a:lnTo>
                  <a:pt x="36902" y="335446"/>
                </a:lnTo>
                <a:lnTo>
                  <a:pt x="52138" y="332362"/>
                </a:lnTo>
                <a:lnTo>
                  <a:pt x="439548" y="332362"/>
                </a:lnTo>
                <a:lnTo>
                  <a:pt x="442446" y="329457"/>
                </a:lnTo>
                <a:lnTo>
                  <a:pt x="442446" y="322300"/>
                </a:lnTo>
                <a:lnTo>
                  <a:pt x="439548" y="319402"/>
                </a:lnTo>
                <a:close/>
              </a:path>
              <a:path w="442595" h="424180">
                <a:moveTo>
                  <a:pt x="439548" y="410716"/>
                </a:moveTo>
                <a:lnTo>
                  <a:pt x="354347" y="410716"/>
                </a:lnTo>
                <a:lnTo>
                  <a:pt x="351445" y="413618"/>
                </a:lnTo>
                <a:lnTo>
                  <a:pt x="351445" y="420775"/>
                </a:lnTo>
                <a:lnTo>
                  <a:pt x="354347" y="423673"/>
                </a:lnTo>
                <a:lnTo>
                  <a:pt x="439548" y="423673"/>
                </a:lnTo>
                <a:lnTo>
                  <a:pt x="442446" y="420775"/>
                </a:lnTo>
                <a:lnTo>
                  <a:pt x="442446" y="413618"/>
                </a:lnTo>
                <a:lnTo>
                  <a:pt x="439548" y="410716"/>
                </a:lnTo>
                <a:close/>
              </a:path>
              <a:path w="442595" h="424180">
                <a:moveTo>
                  <a:pt x="432503" y="332362"/>
                </a:moveTo>
                <a:lnTo>
                  <a:pt x="418830" y="332362"/>
                </a:lnTo>
                <a:lnTo>
                  <a:pt x="416437" y="340457"/>
                </a:lnTo>
                <a:lnTo>
                  <a:pt x="414121" y="350137"/>
                </a:lnTo>
                <a:lnTo>
                  <a:pt x="412372" y="360724"/>
                </a:lnTo>
                <a:lnTo>
                  <a:pt x="411680" y="371541"/>
                </a:lnTo>
                <a:lnTo>
                  <a:pt x="412372" y="382354"/>
                </a:lnTo>
                <a:lnTo>
                  <a:pt x="414121" y="392940"/>
                </a:lnTo>
                <a:lnTo>
                  <a:pt x="416437" y="402620"/>
                </a:lnTo>
                <a:lnTo>
                  <a:pt x="418830" y="410716"/>
                </a:lnTo>
                <a:lnTo>
                  <a:pt x="432503" y="410716"/>
                </a:lnTo>
                <a:lnTo>
                  <a:pt x="430159" y="403448"/>
                </a:lnTo>
                <a:lnTo>
                  <a:pt x="427579" y="393776"/>
                </a:lnTo>
                <a:lnTo>
                  <a:pt x="425494" y="382780"/>
                </a:lnTo>
                <a:lnTo>
                  <a:pt x="424637" y="371541"/>
                </a:lnTo>
                <a:lnTo>
                  <a:pt x="425494" y="360297"/>
                </a:lnTo>
                <a:lnTo>
                  <a:pt x="427579" y="349299"/>
                </a:lnTo>
                <a:lnTo>
                  <a:pt x="430159" y="339627"/>
                </a:lnTo>
                <a:lnTo>
                  <a:pt x="432503" y="332362"/>
                </a:lnTo>
                <a:close/>
              </a:path>
              <a:path w="442595" h="424180">
                <a:moveTo>
                  <a:pt x="437324" y="60998"/>
                </a:moveTo>
                <a:lnTo>
                  <a:pt x="91180" y="60998"/>
                </a:lnTo>
                <a:lnTo>
                  <a:pt x="72562" y="64766"/>
                </a:lnTo>
                <a:lnTo>
                  <a:pt x="57340" y="75038"/>
                </a:lnTo>
                <a:lnTo>
                  <a:pt x="47069" y="90259"/>
                </a:lnTo>
                <a:lnTo>
                  <a:pt x="43300" y="108878"/>
                </a:lnTo>
                <a:lnTo>
                  <a:pt x="47069" y="127498"/>
                </a:lnTo>
                <a:lnTo>
                  <a:pt x="57340" y="142719"/>
                </a:lnTo>
                <a:lnTo>
                  <a:pt x="72562" y="152990"/>
                </a:lnTo>
                <a:lnTo>
                  <a:pt x="91180" y="156758"/>
                </a:lnTo>
                <a:lnTo>
                  <a:pt x="69324" y="156758"/>
                </a:lnTo>
                <a:lnTo>
                  <a:pt x="27786" y="184311"/>
                </a:lnTo>
                <a:lnTo>
                  <a:pt x="24237" y="274312"/>
                </a:lnTo>
                <a:lnTo>
                  <a:pt x="27786" y="291847"/>
                </a:lnTo>
                <a:lnTo>
                  <a:pt x="37458" y="306181"/>
                </a:lnTo>
                <a:lnTo>
                  <a:pt x="51791" y="315853"/>
                </a:lnTo>
                <a:lnTo>
                  <a:pt x="69324" y="319402"/>
                </a:lnTo>
                <a:lnTo>
                  <a:pt x="390660" y="319402"/>
                </a:lnTo>
                <a:lnTo>
                  <a:pt x="393559" y="316500"/>
                </a:lnTo>
                <a:lnTo>
                  <a:pt x="393559" y="309347"/>
                </a:lnTo>
                <a:lnTo>
                  <a:pt x="390660" y="306445"/>
                </a:lnTo>
                <a:lnTo>
                  <a:pt x="69324" y="306445"/>
                </a:lnTo>
                <a:lnTo>
                  <a:pt x="56828" y="303917"/>
                </a:lnTo>
                <a:lnTo>
                  <a:pt x="46614" y="297025"/>
                </a:lnTo>
                <a:lnTo>
                  <a:pt x="39723" y="286810"/>
                </a:lnTo>
                <a:lnTo>
                  <a:pt x="37194" y="274312"/>
                </a:lnTo>
                <a:lnTo>
                  <a:pt x="37311" y="201264"/>
                </a:lnTo>
                <a:lnTo>
                  <a:pt x="39723" y="189349"/>
                </a:lnTo>
                <a:lnTo>
                  <a:pt x="46614" y="179135"/>
                </a:lnTo>
                <a:lnTo>
                  <a:pt x="56828" y="172243"/>
                </a:lnTo>
                <a:lnTo>
                  <a:pt x="69324" y="169715"/>
                </a:lnTo>
                <a:lnTo>
                  <a:pt x="272069" y="169715"/>
                </a:lnTo>
                <a:lnTo>
                  <a:pt x="272069" y="143798"/>
                </a:lnTo>
                <a:lnTo>
                  <a:pt x="91180" y="143798"/>
                </a:lnTo>
                <a:lnTo>
                  <a:pt x="77602" y="141049"/>
                </a:lnTo>
                <a:lnTo>
                  <a:pt x="66500" y="133558"/>
                </a:lnTo>
                <a:lnTo>
                  <a:pt x="59008" y="122457"/>
                </a:lnTo>
                <a:lnTo>
                  <a:pt x="56259" y="108878"/>
                </a:lnTo>
                <a:lnTo>
                  <a:pt x="59008" y="95299"/>
                </a:lnTo>
                <a:lnTo>
                  <a:pt x="66500" y="84196"/>
                </a:lnTo>
                <a:lnTo>
                  <a:pt x="77602" y="76703"/>
                </a:lnTo>
                <a:lnTo>
                  <a:pt x="91180" y="73954"/>
                </a:lnTo>
                <a:lnTo>
                  <a:pt x="437324" y="73954"/>
                </a:lnTo>
                <a:lnTo>
                  <a:pt x="440228" y="71056"/>
                </a:lnTo>
                <a:lnTo>
                  <a:pt x="440228" y="63900"/>
                </a:lnTo>
                <a:lnTo>
                  <a:pt x="437324" y="60998"/>
                </a:lnTo>
                <a:close/>
              </a:path>
              <a:path w="442595" h="424180">
                <a:moveTo>
                  <a:pt x="364773" y="279319"/>
                </a:moveTo>
                <a:lnTo>
                  <a:pt x="358407" y="282596"/>
                </a:lnTo>
                <a:lnTo>
                  <a:pt x="357159" y="286501"/>
                </a:lnTo>
                <a:lnTo>
                  <a:pt x="361878" y="295652"/>
                </a:lnTo>
                <a:lnTo>
                  <a:pt x="365412" y="301195"/>
                </a:lnTo>
                <a:lnTo>
                  <a:pt x="369417" y="306445"/>
                </a:lnTo>
                <a:lnTo>
                  <a:pt x="386379" y="306445"/>
                </a:lnTo>
                <a:lnTo>
                  <a:pt x="381764" y="301183"/>
                </a:lnTo>
                <a:lnTo>
                  <a:pt x="377507" y="295584"/>
                </a:lnTo>
                <a:lnTo>
                  <a:pt x="373727" y="289832"/>
                </a:lnTo>
                <a:lnTo>
                  <a:pt x="370316" y="283748"/>
                </a:lnTo>
                <a:lnTo>
                  <a:pt x="368679" y="280569"/>
                </a:lnTo>
                <a:lnTo>
                  <a:pt x="364773" y="279319"/>
                </a:lnTo>
                <a:close/>
              </a:path>
              <a:path w="442595" h="424180">
                <a:moveTo>
                  <a:pt x="386358" y="169715"/>
                </a:moveTo>
                <a:lnTo>
                  <a:pt x="369388" y="169715"/>
                </a:lnTo>
                <a:lnTo>
                  <a:pt x="359477" y="185128"/>
                </a:lnTo>
                <a:lnTo>
                  <a:pt x="352251" y="201849"/>
                </a:lnTo>
                <a:lnTo>
                  <a:pt x="347827" y="219594"/>
                </a:lnTo>
                <a:lnTo>
                  <a:pt x="346326" y="238079"/>
                </a:lnTo>
                <a:lnTo>
                  <a:pt x="346326" y="244717"/>
                </a:lnTo>
                <a:lnTo>
                  <a:pt x="346913" y="251369"/>
                </a:lnTo>
                <a:lnTo>
                  <a:pt x="348612" y="260992"/>
                </a:lnTo>
                <a:lnTo>
                  <a:pt x="351345" y="263199"/>
                </a:lnTo>
                <a:lnTo>
                  <a:pt x="354804" y="263199"/>
                </a:lnTo>
                <a:lnTo>
                  <a:pt x="355185" y="263170"/>
                </a:lnTo>
                <a:lnTo>
                  <a:pt x="359088" y="262475"/>
                </a:lnTo>
                <a:lnTo>
                  <a:pt x="361439" y="259113"/>
                </a:lnTo>
                <a:lnTo>
                  <a:pt x="359801" y="249850"/>
                </a:lnTo>
                <a:lnTo>
                  <a:pt x="359352" y="244717"/>
                </a:lnTo>
                <a:lnTo>
                  <a:pt x="359286" y="238079"/>
                </a:lnTo>
                <a:lnTo>
                  <a:pt x="361058" y="219208"/>
                </a:lnTo>
                <a:lnTo>
                  <a:pt x="366268" y="201264"/>
                </a:lnTo>
                <a:lnTo>
                  <a:pt x="374754" y="184637"/>
                </a:lnTo>
                <a:lnTo>
                  <a:pt x="386358" y="169715"/>
                </a:lnTo>
                <a:close/>
              </a:path>
              <a:path w="442595" h="424180">
                <a:moveTo>
                  <a:pt x="305304" y="191105"/>
                </a:moveTo>
                <a:lnTo>
                  <a:pt x="282202" y="191105"/>
                </a:lnTo>
                <a:lnTo>
                  <a:pt x="291815" y="202039"/>
                </a:lnTo>
                <a:lnTo>
                  <a:pt x="295783" y="203028"/>
                </a:lnTo>
                <a:lnTo>
                  <a:pt x="302975" y="200322"/>
                </a:lnTo>
                <a:lnTo>
                  <a:pt x="305304" y="196959"/>
                </a:lnTo>
                <a:lnTo>
                  <a:pt x="305304" y="191105"/>
                </a:lnTo>
                <a:close/>
              </a:path>
              <a:path w="442595" h="424180">
                <a:moveTo>
                  <a:pt x="272069" y="169715"/>
                </a:moveTo>
                <a:lnTo>
                  <a:pt x="259105" y="169715"/>
                </a:lnTo>
                <a:lnTo>
                  <a:pt x="259105" y="196959"/>
                </a:lnTo>
                <a:lnTo>
                  <a:pt x="261432" y="200322"/>
                </a:lnTo>
                <a:lnTo>
                  <a:pt x="265035" y="201676"/>
                </a:lnTo>
                <a:lnTo>
                  <a:pt x="267544" y="202759"/>
                </a:lnTo>
                <a:lnTo>
                  <a:pt x="272141" y="202359"/>
                </a:lnTo>
                <a:lnTo>
                  <a:pt x="275132" y="199155"/>
                </a:lnTo>
                <a:lnTo>
                  <a:pt x="282202" y="191105"/>
                </a:lnTo>
                <a:lnTo>
                  <a:pt x="305304" y="191105"/>
                </a:lnTo>
                <a:lnTo>
                  <a:pt x="305304" y="183017"/>
                </a:lnTo>
                <a:lnTo>
                  <a:pt x="272069" y="183017"/>
                </a:lnTo>
                <a:lnTo>
                  <a:pt x="272069" y="169715"/>
                </a:lnTo>
                <a:close/>
              </a:path>
              <a:path w="442595" h="424180">
                <a:moveTo>
                  <a:pt x="284565" y="175701"/>
                </a:moveTo>
                <a:lnTo>
                  <a:pt x="279845" y="175701"/>
                </a:lnTo>
                <a:lnTo>
                  <a:pt x="277606" y="176712"/>
                </a:lnTo>
                <a:lnTo>
                  <a:pt x="272069" y="183017"/>
                </a:lnTo>
                <a:lnTo>
                  <a:pt x="292345" y="183017"/>
                </a:lnTo>
                <a:lnTo>
                  <a:pt x="286804" y="176712"/>
                </a:lnTo>
                <a:lnTo>
                  <a:pt x="284565" y="175701"/>
                </a:lnTo>
                <a:close/>
              </a:path>
              <a:path w="442595" h="424180">
                <a:moveTo>
                  <a:pt x="367595" y="104612"/>
                </a:moveTo>
                <a:lnTo>
                  <a:pt x="292345" y="104612"/>
                </a:lnTo>
                <a:lnTo>
                  <a:pt x="292345" y="183017"/>
                </a:lnTo>
                <a:lnTo>
                  <a:pt x="305304" y="183017"/>
                </a:lnTo>
                <a:lnTo>
                  <a:pt x="305304" y="169715"/>
                </a:lnTo>
                <a:lnTo>
                  <a:pt x="390660" y="169715"/>
                </a:lnTo>
                <a:lnTo>
                  <a:pt x="393559" y="166813"/>
                </a:lnTo>
                <a:lnTo>
                  <a:pt x="393559" y="159656"/>
                </a:lnTo>
                <a:lnTo>
                  <a:pt x="390660" y="156758"/>
                </a:lnTo>
                <a:lnTo>
                  <a:pt x="437324" y="156758"/>
                </a:lnTo>
                <a:lnTo>
                  <a:pt x="440228" y="153860"/>
                </a:lnTo>
                <a:lnTo>
                  <a:pt x="440228" y="146704"/>
                </a:lnTo>
                <a:lnTo>
                  <a:pt x="437324" y="143798"/>
                </a:lnTo>
                <a:lnTo>
                  <a:pt x="305297" y="143798"/>
                </a:lnTo>
                <a:lnTo>
                  <a:pt x="305297" y="104616"/>
                </a:lnTo>
                <a:lnTo>
                  <a:pt x="367595" y="104612"/>
                </a:lnTo>
                <a:close/>
              </a:path>
              <a:path w="442595" h="424180">
                <a:moveTo>
                  <a:pt x="367591" y="91659"/>
                </a:moveTo>
                <a:lnTo>
                  <a:pt x="253306" y="91659"/>
                </a:lnTo>
                <a:lnTo>
                  <a:pt x="250404" y="94557"/>
                </a:lnTo>
                <a:lnTo>
                  <a:pt x="250404" y="101714"/>
                </a:lnTo>
                <a:lnTo>
                  <a:pt x="253306" y="104616"/>
                </a:lnTo>
                <a:lnTo>
                  <a:pt x="259105" y="104616"/>
                </a:lnTo>
                <a:lnTo>
                  <a:pt x="259105" y="143798"/>
                </a:lnTo>
                <a:lnTo>
                  <a:pt x="272069" y="143798"/>
                </a:lnTo>
                <a:lnTo>
                  <a:pt x="272069" y="104612"/>
                </a:lnTo>
                <a:lnTo>
                  <a:pt x="367595" y="104612"/>
                </a:lnTo>
                <a:lnTo>
                  <a:pt x="370493" y="101714"/>
                </a:lnTo>
                <a:lnTo>
                  <a:pt x="370493" y="94557"/>
                </a:lnTo>
                <a:lnTo>
                  <a:pt x="367591" y="91659"/>
                </a:lnTo>
                <a:close/>
              </a:path>
              <a:path w="442595" h="424180">
                <a:moveTo>
                  <a:pt x="431038" y="73954"/>
                </a:moveTo>
                <a:lnTo>
                  <a:pt x="417382" y="73954"/>
                </a:lnTo>
                <a:lnTo>
                  <a:pt x="415252" y="81289"/>
                </a:lnTo>
                <a:lnTo>
                  <a:pt x="413226" y="89930"/>
                </a:lnTo>
                <a:lnTo>
                  <a:pt x="411711" y="99314"/>
                </a:lnTo>
                <a:lnTo>
                  <a:pt x="411115" y="108878"/>
                </a:lnTo>
                <a:lnTo>
                  <a:pt x="411711" y="118442"/>
                </a:lnTo>
                <a:lnTo>
                  <a:pt x="413226" y="127825"/>
                </a:lnTo>
                <a:lnTo>
                  <a:pt x="415252" y="136465"/>
                </a:lnTo>
                <a:lnTo>
                  <a:pt x="417382" y="143798"/>
                </a:lnTo>
                <a:lnTo>
                  <a:pt x="431038" y="143798"/>
                </a:lnTo>
                <a:lnTo>
                  <a:pt x="428929" y="137197"/>
                </a:lnTo>
                <a:lnTo>
                  <a:pt x="426650" y="128562"/>
                </a:lnTo>
                <a:lnTo>
                  <a:pt x="424826" y="118815"/>
                </a:lnTo>
                <a:lnTo>
                  <a:pt x="424079" y="108878"/>
                </a:lnTo>
                <a:lnTo>
                  <a:pt x="424826" y="98940"/>
                </a:lnTo>
                <a:lnTo>
                  <a:pt x="426650" y="89193"/>
                </a:lnTo>
                <a:lnTo>
                  <a:pt x="428929" y="80557"/>
                </a:lnTo>
                <a:lnTo>
                  <a:pt x="431038" y="73954"/>
                </a:lnTo>
                <a:close/>
              </a:path>
              <a:path w="442595" h="424180">
                <a:moveTo>
                  <a:pt x="64557" y="118"/>
                </a:moveTo>
                <a:lnTo>
                  <a:pt x="30742" y="118"/>
                </a:lnTo>
                <a:lnTo>
                  <a:pt x="18905" y="2514"/>
                </a:lnTo>
                <a:lnTo>
                  <a:pt x="9229" y="9045"/>
                </a:lnTo>
                <a:lnTo>
                  <a:pt x="2701" y="18723"/>
                </a:lnTo>
                <a:lnTo>
                  <a:pt x="306" y="30560"/>
                </a:lnTo>
                <a:lnTo>
                  <a:pt x="2701" y="42397"/>
                </a:lnTo>
                <a:lnTo>
                  <a:pt x="9229" y="52074"/>
                </a:lnTo>
                <a:lnTo>
                  <a:pt x="18905" y="58602"/>
                </a:lnTo>
                <a:lnTo>
                  <a:pt x="30742" y="60998"/>
                </a:lnTo>
                <a:lnTo>
                  <a:pt x="388849" y="60998"/>
                </a:lnTo>
                <a:lnTo>
                  <a:pt x="391222" y="59400"/>
                </a:lnTo>
                <a:lnTo>
                  <a:pt x="393209" y="54518"/>
                </a:lnTo>
                <a:lnTo>
                  <a:pt x="392619" y="51714"/>
                </a:lnTo>
                <a:lnTo>
                  <a:pt x="388842" y="48041"/>
                </a:lnTo>
                <a:lnTo>
                  <a:pt x="21102" y="48041"/>
                </a:lnTo>
                <a:lnTo>
                  <a:pt x="13265" y="40200"/>
                </a:lnTo>
                <a:lnTo>
                  <a:pt x="13265" y="20923"/>
                </a:lnTo>
                <a:lnTo>
                  <a:pt x="21102" y="13078"/>
                </a:lnTo>
                <a:lnTo>
                  <a:pt x="64557" y="13078"/>
                </a:lnTo>
                <a:lnTo>
                  <a:pt x="67456" y="10180"/>
                </a:lnTo>
                <a:lnTo>
                  <a:pt x="67456" y="3023"/>
                </a:lnTo>
                <a:lnTo>
                  <a:pt x="64557" y="118"/>
                </a:lnTo>
                <a:close/>
              </a:path>
              <a:path w="442595" h="424180">
                <a:moveTo>
                  <a:pt x="392421" y="0"/>
                </a:moveTo>
                <a:lnTo>
                  <a:pt x="386206" y="118"/>
                </a:lnTo>
                <a:lnTo>
                  <a:pt x="90333" y="118"/>
                </a:lnTo>
                <a:lnTo>
                  <a:pt x="87435" y="3023"/>
                </a:lnTo>
                <a:lnTo>
                  <a:pt x="87435" y="10180"/>
                </a:lnTo>
                <a:lnTo>
                  <a:pt x="90333" y="13078"/>
                </a:lnTo>
                <a:lnTo>
                  <a:pt x="373614" y="13078"/>
                </a:lnTo>
                <a:lnTo>
                  <a:pt x="370989" y="18453"/>
                </a:lnTo>
                <a:lnTo>
                  <a:pt x="369600" y="24392"/>
                </a:lnTo>
                <a:lnTo>
                  <a:pt x="369600" y="36730"/>
                </a:lnTo>
                <a:lnTo>
                  <a:pt x="370987" y="42670"/>
                </a:lnTo>
                <a:lnTo>
                  <a:pt x="373611" y="48041"/>
                </a:lnTo>
                <a:lnTo>
                  <a:pt x="388842" y="48041"/>
                </a:lnTo>
                <a:lnTo>
                  <a:pt x="385462" y="44754"/>
                </a:lnTo>
                <a:lnTo>
                  <a:pt x="382557" y="37890"/>
                </a:lnTo>
                <a:lnTo>
                  <a:pt x="382557" y="23227"/>
                </a:lnTo>
                <a:lnTo>
                  <a:pt x="385462" y="16369"/>
                </a:lnTo>
                <a:lnTo>
                  <a:pt x="390729" y="11245"/>
                </a:lnTo>
                <a:lnTo>
                  <a:pt x="394487" y="7793"/>
                </a:lnTo>
                <a:lnTo>
                  <a:pt x="392421"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48" name="object 12">
            <a:extLst>
              <a:ext uri="{FF2B5EF4-FFF2-40B4-BE49-F238E27FC236}">
                <a16:creationId xmlns:a16="http://schemas.microsoft.com/office/drawing/2014/main" xmlns="" id="{4BA87E8F-AB13-4B1A-98DA-14DD43AEABCF}"/>
              </a:ext>
            </a:extLst>
          </p:cNvPr>
          <p:cNvSpPr/>
          <p:nvPr/>
        </p:nvSpPr>
        <p:spPr>
          <a:xfrm>
            <a:off x="1094599" y="1111867"/>
            <a:ext cx="329292" cy="0"/>
          </a:xfrm>
          <a:custGeom>
            <a:avLst/>
            <a:gdLst/>
            <a:ahLst/>
            <a:cxnLst/>
            <a:rect l="l" t="t" r="r" b="b"/>
            <a:pathLst>
              <a:path w="155575">
                <a:moveTo>
                  <a:pt x="0" y="0"/>
                </a:moveTo>
                <a:lnTo>
                  <a:pt x="155365" y="0"/>
                </a:lnTo>
              </a:path>
            </a:pathLst>
          </a:custGeom>
          <a:ln w="12956">
            <a:solidFill>
              <a:srgbClr val="00AEEF"/>
            </a:solidFill>
          </a:ln>
        </p:spPr>
        <p:txBody>
          <a:bodyPr wrap="square" lIns="0" tIns="0" rIns="0" bIns="0" rtlCol="0"/>
          <a:lstStyle/>
          <a:p>
            <a:pPr defTabSz="1935419"/>
            <a:endParaRPr sz="3810">
              <a:solidFill>
                <a:prstClr val="black"/>
              </a:solidFill>
              <a:latin typeface="Calibri"/>
            </a:endParaRPr>
          </a:p>
        </p:txBody>
      </p:sp>
      <p:sp>
        <p:nvSpPr>
          <p:cNvPr id="49" name="object 13">
            <a:extLst>
              <a:ext uri="{FF2B5EF4-FFF2-40B4-BE49-F238E27FC236}">
                <a16:creationId xmlns:a16="http://schemas.microsoft.com/office/drawing/2014/main" xmlns="" id="{B0334A9A-6476-4878-93C5-A3D2EC2917B4}"/>
              </a:ext>
            </a:extLst>
          </p:cNvPr>
          <p:cNvSpPr/>
          <p:nvPr/>
        </p:nvSpPr>
        <p:spPr>
          <a:xfrm>
            <a:off x="1234903" y="1405393"/>
            <a:ext cx="90051" cy="28225"/>
          </a:xfrm>
          <a:custGeom>
            <a:avLst/>
            <a:gdLst/>
            <a:ahLst/>
            <a:cxnLst/>
            <a:rect l="l" t="t" r="r" b="b"/>
            <a:pathLst>
              <a:path w="42545" h="13334">
                <a:moveTo>
                  <a:pt x="39164" y="0"/>
                </a:moveTo>
                <a:lnTo>
                  <a:pt x="2901" y="0"/>
                </a:lnTo>
                <a:lnTo>
                  <a:pt x="0" y="2901"/>
                </a:lnTo>
                <a:lnTo>
                  <a:pt x="0" y="10058"/>
                </a:lnTo>
                <a:lnTo>
                  <a:pt x="2901" y="12960"/>
                </a:lnTo>
                <a:lnTo>
                  <a:pt x="39164" y="12960"/>
                </a:lnTo>
                <a:lnTo>
                  <a:pt x="42062" y="10058"/>
                </a:lnTo>
                <a:lnTo>
                  <a:pt x="42062" y="2901"/>
                </a:lnTo>
                <a:lnTo>
                  <a:pt x="39164"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50" name="object 14">
            <a:extLst>
              <a:ext uri="{FF2B5EF4-FFF2-40B4-BE49-F238E27FC236}">
                <a16:creationId xmlns:a16="http://schemas.microsoft.com/office/drawing/2014/main" xmlns="" id="{6631407E-AD9B-4D71-ADDE-1AE5738A212F}"/>
              </a:ext>
            </a:extLst>
          </p:cNvPr>
          <p:cNvSpPr/>
          <p:nvPr/>
        </p:nvSpPr>
        <p:spPr>
          <a:xfrm>
            <a:off x="941860" y="1419110"/>
            <a:ext cx="260743" cy="0"/>
          </a:xfrm>
          <a:custGeom>
            <a:avLst/>
            <a:gdLst/>
            <a:ahLst/>
            <a:cxnLst/>
            <a:rect l="l" t="t" r="r" b="b"/>
            <a:pathLst>
              <a:path w="123190">
                <a:moveTo>
                  <a:pt x="0" y="0"/>
                </a:moveTo>
                <a:lnTo>
                  <a:pt x="123033" y="0"/>
                </a:lnTo>
              </a:path>
            </a:pathLst>
          </a:custGeom>
          <a:ln w="12960">
            <a:solidFill>
              <a:srgbClr val="00AEEF"/>
            </a:solidFill>
          </a:ln>
        </p:spPr>
        <p:txBody>
          <a:bodyPr wrap="square" lIns="0" tIns="0" rIns="0" bIns="0" rtlCol="0"/>
          <a:lstStyle/>
          <a:p>
            <a:pPr defTabSz="1935419"/>
            <a:endParaRPr sz="3810">
              <a:solidFill>
                <a:prstClr val="black"/>
              </a:solidFill>
              <a:latin typeface="Calibri"/>
            </a:endParaRPr>
          </a:p>
        </p:txBody>
      </p:sp>
      <p:sp>
        <p:nvSpPr>
          <p:cNvPr id="51" name="object 15">
            <a:extLst>
              <a:ext uri="{FF2B5EF4-FFF2-40B4-BE49-F238E27FC236}">
                <a16:creationId xmlns:a16="http://schemas.microsoft.com/office/drawing/2014/main" xmlns="" id="{23E1226E-F095-46EB-B6A9-68DAB40DE3D5}"/>
              </a:ext>
            </a:extLst>
          </p:cNvPr>
          <p:cNvSpPr/>
          <p:nvPr/>
        </p:nvSpPr>
        <p:spPr>
          <a:xfrm>
            <a:off x="1142483" y="808414"/>
            <a:ext cx="63170" cy="28225"/>
          </a:xfrm>
          <a:custGeom>
            <a:avLst/>
            <a:gdLst/>
            <a:ahLst/>
            <a:cxnLst/>
            <a:rect l="l" t="t" r="r" b="b"/>
            <a:pathLst>
              <a:path w="29845" h="13335">
                <a:moveTo>
                  <a:pt x="26700" y="0"/>
                </a:moveTo>
                <a:lnTo>
                  <a:pt x="2898" y="0"/>
                </a:lnTo>
                <a:lnTo>
                  <a:pt x="0" y="2898"/>
                </a:lnTo>
                <a:lnTo>
                  <a:pt x="0" y="10054"/>
                </a:lnTo>
                <a:lnTo>
                  <a:pt x="2898" y="12952"/>
                </a:lnTo>
                <a:lnTo>
                  <a:pt x="26700" y="12952"/>
                </a:lnTo>
                <a:lnTo>
                  <a:pt x="29606" y="10054"/>
                </a:lnTo>
                <a:lnTo>
                  <a:pt x="29606" y="2898"/>
                </a:lnTo>
                <a:lnTo>
                  <a:pt x="26700"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52" name="object 16">
            <a:extLst>
              <a:ext uri="{FF2B5EF4-FFF2-40B4-BE49-F238E27FC236}">
                <a16:creationId xmlns:a16="http://schemas.microsoft.com/office/drawing/2014/main" xmlns="" id="{F081E63C-06CE-423D-AAE9-690F6D2219A1}"/>
              </a:ext>
            </a:extLst>
          </p:cNvPr>
          <p:cNvSpPr/>
          <p:nvPr/>
        </p:nvSpPr>
        <p:spPr>
          <a:xfrm>
            <a:off x="855503" y="1042599"/>
            <a:ext cx="255369" cy="177414"/>
          </a:xfrm>
          <a:custGeom>
            <a:avLst/>
            <a:gdLst/>
            <a:ahLst/>
            <a:cxnLst/>
            <a:rect l="l" t="t" r="r" b="b"/>
            <a:pathLst>
              <a:path w="120650" h="83820">
                <a:moveTo>
                  <a:pt x="80314" y="64068"/>
                </a:moveTo>
                <a:lnTo>
                  <a:pt x="58356" y="64068"/>
                </a:lnTo>
                <a:lnTo>
                  <a:pt x="78800" y="79019"/>
                </a:lnTo>
                <a:lnTo>
                  <a:pt x="83786" y="83310"/>
                </a:lnTo>
                <a:lnTo>
                  <a:pt x="94640" y="79689"/>
                </a:lnTo>
                <a:lnTo>
                  <a:pt x="94557" y="65012"/>
                </a:lnTo>
                <a:lnTo>
                  <a:pt x="81601" y="65012"/>
                </a:lnTo>
                <a:lnTo>
                  <a:pt x="80314" y="64068"/>
                </a:lnTo>
                <a:close/>
              </a:path>
              <a:path w="120650" h="83820">
                <a:moveTo>
                  <a:pt x="35111" y="12956"/>
                </a:moveTo>
                <a:lnTo>
                  <a:pt x="22157" y="12956"/>
                </a:lnTo>
                <a:lnTo>
                  <a:pt x="22157" y="74771"/>
                </a:lnTo>
                <a:lnTo>
                  <a:pt x="24231" y="78155"/>
                </a:lnTo>
                <a:lnTo>
                  <a:pt x="30928" y="81554"/>
                </a:lnTo>
                <a:lnTo>
                  <a:pt x="34888" y="81234"/>
                </a:lnTo>
                <a:lnTo>
                  <a:pt x="57066" y="65012"/>
                </a:lnTo>
                <a:lnTo>
                  <a:pt x="35111" y="65012"/>
                </a:lnTo>
                <a:lnTo>
                  <a:pt x="35111" y="12956"/>
                </a:lnTo>
                <a:close/>
              </a:path>
              <a:path w="120650" h="83820">
                <a:moveTo>
                  <a:pt x="59698" y="49560"/>
                </a:moveTo>
                <a:lnTo>
                  <a:pt x="57016" y="49560"/>
                </a:lnTo>
                <a:lnTo>
                  <a:pt x="55670" y="49982"/>
                </a:lnTo>
                <a:lnTo>
                  <a:pt x="35111" y="65012"/>
                </a:lnTo>
                <a:lnTo>
                  <a:pt x="57070" y="65009"/>
                </a:lnTo>
                <a:lnTo>
                  <a:pt x="58356" y="64068"/>
                </a:lnTo>
                <a:lnTo>
                  <a:pt x="80314" y="64068"/>
                </a:lnTo>
                <a:lnTo>
                  <a:pt x="61045" y="49982"/>
                </a:lnTo>
                <a:lnTo>
                  <a:pt x="59698" y="49560"/>
                </a:lnTo>
                <a:close/>
              </a:path>
              <a:path w="120650" h="83820">
                <a:moveTo>
                  <a:pt x="94557" y="12956"/>
                </a:moveTo>
                <a:lnTo>
                  <a:pt x="81601" y="12956"/>
                </a:lnTo>
                <a:lnTo>
                  <a:pt x="81605" y="65012"/>
                </a:lnTo>
                <a:lnTo>
                  <a:pt x="94557" y="65012"/>
                </a:lnTo>
                <a:lnTo>
                  <a:pt x="94557" y="12956"/>
                </a:lnTo>
                <a:close/>
              </a:path>
              <a:path w="120650" h="83820">
                <a:moveTo>
                  <a:pt x="117187" y="0"/>
                </a:moveTo>
                <a:lnTo>
                  <a:pt x="2901" y="0"/>
                </a:lnTo>
                <a:lnTo>
                  <a:pt x="0" y="2901"/>
                </a:lnTo>
                <a:lnTo>
                  <a:pt x="0" y="10058"/>
                </a:lnTo>
                <a:lnTo>
                  <a:pt x="2901" y="12956"/>
                </a:lnTo>
                <a:lnTo>
                  <a:pt x="117187" y="12956"/>
                </a:lnTo>
                <a:lnTo>
                  <a:pt x="120084" y="10058"/>
                </a:lnTo>
                <a:lnTo>
                  <a:pt x="120084" y="2901"/>
                </a:lnTo>
                <a:lnTo>
                  <a:pt x="117187"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pic>
        <p:nvPicPr>
          <p:cNvPr id="19" name="Picture 13" descr="http://www.dowladssoft.ru/uploads/posts/2011-11/1320988283_dowladssoft.ru.jpeg"/>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t="16521" b="16521"/>
          <a:stretch>
            <a:fillRect/>
          </a:stretch>
        </p:blipFill>
        <p:spPr bwMode="auto">
          <a:xfrm>
            <a:off x="8409715" y="2725590"/>
            <a:ext cx="3328988"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22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326572" y="389346"/>
            <a:ext cx="11490929" cy="601526"/>
          </a:xfrm>
        </p:spPr>
        <p:txBody>
          <a:bodyPr>
            <a:noAutofit/>
          </a:bodyPr>
          <a:lstStyle/>
          <a:p>
            <a:pPr algn="ctr"/>
            <a:r>
              <a:rPr lang="ru-RU" sz="4400" dirty="0" smtClean="0"/>
              <a:t> КАК ДУБРОВСКИЙ СТАЛ ДЕФОРЖЕМ</a:t>
            </a:r>
            <a:endParaRPr lang="ru-RU" sz="40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10" name="Text Box 12"/>
          <p:cNvSpPr txBox="1">
            <a:spLocks noChangeArrowheads="1"/>
          </p:cNvSpPr>
          <p:nvPr/>
        </p:nvSpPr>
        <p:spPr bwMode="auto">
          <a:xfrm>
            <a:off x="526473" y="1454067"/>
            <a:ext cx="11132127" cy="2492990"/>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just"/>
            <a:r>
              <a:rPr lang="ru-RU" altLang="ru-RU" sz="2600" dirty="0" smtClean="0">
                <a:solidFill>
                  <a:schemeClr val="accent1">
                    <a:lumMod val="50000"/>
                  </a:schemeClr>
                </a:solidFill>
                <a:latin typeface="Arial" panose="020B0604020202020204" pitchFamily="34" charset="0"/>
                <a:cs typeface="Arial" panose="020B0604020202020204" pitchFamily="34" charset="0"/>
              </a:rPr>
              <a:t>     В </a:t>
            </a:r>
            <a:r>
              <a:rPr lang="en-US" altLang="ru-RU" sz="2600" dirty="0">
                <a:solidFill>
                  <a:schemeClr val="accent1">
                    <a:lumMod val="50000"/>
                  </a:schemeClr>
                </a:solidFill>
                <a:latin typeface="Arial" panose="020B0604020202020204" pitchFamily="34" charset="0"/>
                <a:cs typeface="Arial" panose="020B0604020202020204" pitchFamily="34" charset="0"/>
              </a:rPr>
              <a:t>XI</a:t>
            </a:r>
            <a:r>
              <a:rPr lang="ru-RU" altLang="ru-RU" sz="2600" dirty="0">
                <a:solidFill>
                  <a:schemeClr val="accent1">
                    <a:lumMod val="50000"/>
                  </a:schemeClr>
                </a:solidFill>
                <a:latin typeface="Arial" panose="020B0604020202020204" pitchFamily="34" charset="0"/>
                <a:cs typeface="Arial" panose="020B0604020202020204" pitchFamily="34" charset="0"/>
              </a:rPr>
              <a:t> главе автор продолжает разговор с читателем, объясняя «последние происшествия повести». Действие происходит в доме станционного смотрителя. Случай свёл на почтовой станции француза </a:t>
            </a:r>
            <a:r>
              <a:rPr lang="ru-RU" altLang="ru-RU" sz="2600" dirty="0" err="1">
                <a:solidFill>
                  <a:schemeClr val="accent1">
                    <a:lumMod val="50000"/>
                  </a:schemeClr>
                </a:solidFill>
                <a:latin typeface="Arial" panose="020B0604020202020204" pitchFamily="34" charset="0"/>
                <a:cs typeface="Arial" panose="020B0604020202020204" pitchFamily="34" charset="0"/>
              </a:rPr>
              <a:t>Дефоржа</a:t>
            </a:r>
            <a:r>
              <a:rPr lang="ru-RU" altLang="ru-RU" sz="2600" dirty="0">
                <a:solidFill>
                  <a:schemeClr val="accent1">
                    <a:lumMod val="50000"/>
                  </a:schemeClr>
                </a:solidFill>
                <a:latin typeface="Arial" panose="020B0604020202020204" pitchFamily="34" charset="0"/>
                <a:cs typeface="Arial" panose="020B0604020202020204" pitchFamily="34" charset="0"/>
              </a:rPr>
              <a:t>, направлявшегося к Троекурову в качестве учителя, и Дубровского, который откупился от француза, взяв его документы, и явился с ними в дом Троекурова.</a:t>
            </a:r>
          </a:p>
        </p:txBody>
      </p:sp>
      <p:pic>
        <p:nvPicPr>
          <p:cNvPr id="12" name="Picture 10" descr="Настоящий учитель"/>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l="9842" t="2625" r="1968" b="8749"/>
          <a:stretch>
            <a:fillRect/>
          </a:stretch>
        </p:blipFill>
        <p:spPr bwMode="auto">
          <a:xfrm>
            <a:off x="977469" y="4191227"/>
            <a:ext cx="3168650" cy="2389187"/>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1" descr="Договор"/>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51000"/>
                    </a14:imgEffect>
                  </a14:imgLayer>
                </a14:imgProps>
              </a:ext>
              <a:ext uri="{28A0092B-C50C-407E-A947-70E740481C1C}">
                <a14:useLocalDpi xmlns:a14="http://schemas.microsoft.com/office/drawing/2010/main" val="0"/>
              </a:ext>
            </a:extLst>
          </a:blip>
          <a:srcRect/>
          <a:stretch>
            <a:fillRect/>
          </a:stretch>
        </p:blipFill>
        <p:spPr bwMode="auto">
          <a:xfrm>
            <a:off x="4664540" y="4199164"/>
            <a:ext cx="3175000" cy="2381250"/>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9" descr="Договор2"/>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8000"/>
                    </a14:imgEffect>
                  </a14:imgLayer>
                </a14:imgProps>
              </a:ext>
              <a:ext uri="{28A0092B-C50C-407E-A947-70E740481C1C}">
                <a14:useLocalDpi xmlns:a14="http://schemas.microsoft.com/office/drawing/2010/main" val="0"/>
              </a:ext>
            </a:extLst>
          </a:blip>
          <a:srcRect/>
          <a:stretch>
            <a:fillRect/>
          </a:stretch>
        </p:blipFill>
        <p:spPr bwMode="auto">
          <a:xfrm>
            <a:off x="8357961" y="4191227"/>
            <a:ext cx="3168650" cy="2376487"/>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703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832757" y="428701"/>
            <a:ext cx="10776857" cy="631226"/>
          </a:xfrm>
        </p:spPr>
        <p:txBody>
          <a:bodyPr>
            <a:noAutofit/>
          </a:bodyPr>
          <a:lstStyle/>
          <a:p>
            <a:pPr algn="ctr"/>
            <a:r>
              <a:rPr lang="ru-RU" sz="4400" dirty="0" smtClean="0"/>
              <a:t>ОТНОШЕНИЕ К УЧИТЕЛЮ</a:t>
            </a:r>
            <a:endParaRPr lang="ru-RU" sz="4400" dirty="0"/>
          </a:p>
        </p:txBody>
      </p:sp>
      <p:sp>
        <p:nvSpPr>
          <p:cNvPr id="6" name="Text Box 10"/>
          <p:cNvSpPr txBox="1">
            <a:spLocks noChangeArrowheads="1"/>
          </p:cNvSpPr>
          <p:nvPr/>
        </p:nvSpPr>
        <p:spPr bwMode="auto">
          <a:xfrm>
            <a:off x="669472" y="1498268"/>
            <a:ext cx="10940142" cy="2246769"/>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800" dirty="0">
                <a:solidFill>
                  <a:schemeClr val="accent1">
                    <a:lumMod val="50000"/>
                  </a:schemeClr>
                </a:solidFill>
                <a:latin typeface="Arial" panose="020B0604020202020204" pitchFamily="34" charset="0"/>
                <a:cs typeface="Arial" panose="020B0604020202020204" pitchFamily="34" charset="0"/>
              </a:rPr>
              <a:t>«Все любили молодого учителя: </a:t>
            </a:r>
            <a:r>
              <a:rPr lang="ru-RU" altLang="ru-RU" sz="2800" dirty="0" err="1">
                <a:solidFill>
                  <a:schemeClr val="accent1">
                    <a:lumMod val="50000"/>
                  </a:schemeClr>
                </a:solidFill>
                <a:latin typeface="Arial" panose="020B0604020202020204" pitchFamily="34" charset="0"/>
                <a:cs typeface="Arial" panose="020B0604020202020204" pitchFamily="34" charset="0"/>
              </a:rPr>
              <a:t>Кирила</a:t>
            </a:r>
            <a:r>
              <a:rPr lang="ru-RU" altLang="ru-RU" sz="2800" dirty="0">
                <a:solidFill>
                  <a:schemeClr val="accent1">
                    <a:lumMod val="50000"/>
                  </a:schemeClr>
                </a:solidFill>
                <a:latin typeface="Arial" panose="020B0604020202020204" pitchFamily="34" charset="0"/>
                <a:cs typeface="Arial" panose="020B0604020202020204" pitchFamily="34" charset="0"/>
              </a:rPr>
              <a:t> </a:t>
            </a:r>
            <a:r>
              <a:rPr lang="ru-RU" altLang="ru-RU" sz="2800" dirty="0" smtClean="0">
                <a:solidFill>
                  <a:schemeClr val="accent1">
                    <a:lumMod val="50000"/>
                  </a:schemeClr>
                </a:solidFill>
                <a:latin typeface="Arial" panose="020B0604020202020204" pitchFamily="34" charset="0"/>
                <a:cs typeface="Arial" panose="020B0604020202020204" pitchFamily="34" charset="0"/>
              </a:rPr>
              <a:t>Петрович </a:t>
            </a:r>
            <a:r>
              <a:rPr lang="ru-RU" altLang="ru-RU" sz="2800" dirty="0">
                <a:solidFill>
                  <a:schemeClr val="accent1">
                    <a:lumMod val="50000"/>
                  </a:schemeClr>
                </a:solidFill>
                <a:latin typeface="Arial" panose="020B0604020202020204" pitchFamily="34" charset="0"/>
                <a:cs typeface="Arial" panose="020B0604020202020204" pitchFamily="34" charset="0"/>
              </a:rPr>
              <a:t>– за его смелое проворство на охоте, Марья </a:t>
            </a:r>
            <a:r>
              <a:rPr lang="ru-RU" altLang="ru-RU" sz="2800" dirty="0" err="1">
                <a:solidFill>
                  <a:schemeClr val="accent1">
                    <a:lumMod val="50000"/>
                  </a:schemeClr>
                </a:solidFill>
                <a:latin typeface="Arial" panose="020B0604020202020204" pitchFamily="34" charset="0"/>
                <a:cs typeface="Arial" panose="020B0604020202020204" pitchFamily="34" charset="0"/>
              </a:rPr>
              <a:t>Кириловна</a:t>
            </a:r>
            <a:r>
              <a:rPr lang="ru-RU" altLang="ru-RU" sz="2800" dirty="0">
                <a:solidFill>
                  <a:schemeClr val="accent1">
                    <a:lumMod val="50000"/>
                  </a:schemeClr>
                </a:solidFill>
                <a:latin typeface="Arial" panose="020B0604020202020204" pitchFamily="34" charset="0"/>
                <a:cs typeface="Arial" panose="020B0604020202020204" pitchFamily="34" charset="0"/>
              </a:rPr>
              <a:t> – за неограниченное усердие и робкую внимательность, Саша – за снисходительность к его шалостям, домашние – за доброту и щедрость».</a:t>
            </a:r>
          </a:p>
        </p:txBody>
      </p:sp>
      <p:pic>
        <p:nvPicPr>
          <p:cNvPr id="7" name="Picture 9" descr="Д и 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605" y="4042910"/>
            <a:ext cx="3248025" cy="2436812"/>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8" descr="Д и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0896" y="4047672"/>
            <a:ext cx="3241675" cy="2432050"/>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493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 y="410804"/>
            <a:ext cx="11968842" cy="601526"/>
          </a:xfrm>
        </p:spPr>
        <p:txBody>
          <a:bodyPr>
            <a:noAutofit/>
          </a:bodyPr>
          <a:lstStyle/>
          <a:p>
            <a:pPr algn="ctr"/>
            <a:r>
              <a:rPr lang="ru-RU" sz="3600" dirty="0" smtClean="0"/>
              <a:t> ПРИЧИНЫ ПРОНИКНОВЕНИЯ В ДОМ ТРОЕКУРОВА</a:t>
            </a:r>
            <a:endParaRPr lang="ru-RU" sz="36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9" name="Text Box 12"/>
          <p:cNvSpPr txBox="1">
            <a:spLocks noChangeArrowheads="1"/>
          </p:cNvSpPr>
          <p:nvPr/>
        </p:nvSpPr>
        <p:spPr bwMode="auto">
          <a:xfrm>
            <a:off x="4506687" y="1371600"/>
            <a:ext cx="7151912" cy="2308324"/>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400" dirty="0">
                <a:solidFill>
                  <a:schemeClr val="accent1">
                    <a:lumMod val="50000"/>
                  </a:schemeClr>
                </a:solidFill>
                <a:latin typeface="Arial" panose="020B0604020202020204" pitchFamily="34" charset="0"/>
                <a:cs typeface="Arial" panose="020B0604020202020204" pitchFamily="34" charset="0"/>
              </a:rPr>
              <a:t>Об этом мы узнаём из объяснения Дубровского с Марьей </a:t>
            </a:r>
            <a:r>
              <a:rPr lang="ru-RU" altLang="ru-RU" sz="2400" dirty="0" err="1">
                <a:solidFill>
                  <a:schemeClr val="accent1">
                    <a:lumMod val="50000"/>
                  </a:schemeClr>
                </a:solidFill>
                <a:latin typeface="Arial" panose="020B0604020202020204" pitchFamily="34" charset="0"/>
                <a:cs typeface="Arial" panose="020B0604020202020204" pitchFamily="34" charset="0"/>
              </a:rPr>
              <a:t>Кириловной</a:t>
            </a:r>
            <a:r>
              <a:rPr lang="ru-RU" altLang="ru-RU" sz="2400" dirty="0">
                <a:solidFill>
                  <a:schemeClr val="accent1">
                    <a:lumMod val="50000"/>
                  </a:schemeClr>
                </a:solidFill>
                <a:latin typeface="Arial" panose="020B0604020202020204" pitchFamily="34" charset="0"/>
                <a:cs typeface="Arial" panose="020B0604020202020204" pitchFamily="34" charset="0"/>
              </a:rPr>
              <a:t>. Кажется, что молодой разбойник искал возможности отомстить Троекурову. Действительно, Дубровский строил планы мести, но, случайно увидев Машу, полюбил её, и сердце его смирилось:</a:t>
            </a:r>
          </a:p>
        </p:txBody>
      </p:sp>
      <p:sp>
        <p:nvSpPr>
          <p:cNvPr id="10" name="Text Box 13"/>
          <p:cNvSpPr txBox="1">
            <a:spLocks noChangeArrowheads="1"/>
          </p:cNvSpPr>
          <p:nvPr/>
        </p:nvSpPr>
        <p:spPr bwMode="auto">
          <a:xfrm>
            <a:off x="391885" y="3860800"/>
            <a:ext cx="7723415" cy="2677656"/>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400" dirty="0">
                <a:solidFill>
                  <a:schemeClr val="accent1">
                    <a:lumMod val="50000"/>
                  </a:schemeClr>
                </a:solidFill>
                <a:latin typeface="Arial" panose="020B0604020202020204" pitchFamily="34" charset="0"/>
                <a:cs typeface="Arial" panose="020B0604020202020204" pitchFamily="34" charset="0"/>
              </a:rPr>
              <a:t>«Я понял, что дом, где обитаете вы, священ, что ни единое существо, связанное с вами узами крови, не подлежит моему проклятию. Я отказался от мщения как от безумства». </a:t>
            </a:r>
            <a:br>
              <a:rPr lang="ru-RU" altLang="ru-RU" sz="2400" dirty="0">
                <a:solidFill>
                  <a:schemeClr val="accent1">
                    <a:lumMod val="50000"/>
                  </a:schemeClr>
                </a:solidFill>
                <a:latin typeface="Arial" panose="020B0604020202020204" pitchFamily="34" charset="0"/>
                <a:cs typeface="Arial" panose="020B0604020202020204" pitchFamily="34" charset="0"/>
              </a:rPr>
            </a:br>
            <a:r>
              <a:rPr lang="ru-RU" altLang="ru-RU" sz="2400" dirty="0">
                <a:solidFill>
                  <a:schemeClr val="accent1">
                    <a:lumMod val="50000"/>
                  </a:schemeClr>
                </a:solidFill>
                <a:latin typeface="Arial" panose="020B0604020202020204" pitchFamily="34" charset="0"/>
                <a:cs typeface="Arial" panose="020B0604020202020204" pitchFamily="34" charset="0"/>
              </a:rPr>
              <a:t>Значит, любовь к Маше, желание быть рядом с ней, постоянно видеть её – главная причина его рискованного поступка.</a:t>
            </a:r>
          </a:p>
        </p:txBody>
      </p:sp>
      <p:pic>
        <p:nvPicPr>
          <p:cNvPr id="11" name="Picture 9" descr="Фр понравилс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57" y="1371600"/>
            <a:ext cx="3412672" cy="2268537"/>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1" descr="Соперник"/>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33000"/>
                    </a14:imgEffect>
                  </a14:imgLayer>
                </a14:imgProps>
              </a:ext>
              <a:ext uri="{28A0092B-C50C-407E-A947-70E740481C1C}">
                <a14:useLocalDpi xmlns:a14="http://schemas.microsoft.com/office/drawing/2010/main" val="0"/>
              </a:ext>
            </a:extLst>
          </a:blip>
          <a:srcRect/>
          <a:stretch>
            <a:fillRect/>
          </a:stretch>
        </p:blipFill>
        <p:spPr bwMode="auto">
          <a:xfrm>
            <a:off x="8343900" y="3957268"/>
            <a:ext cx="3314699" cy="2484719"/>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700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0" y="410804"/>
            <a:ext cx="12050485" cy="389296"/>
          </a:xfrm>
        </p:spPr>
        <p:txBody>
          <a:bodyPr>
            <a:noAutofit/>
          </a:bodyPr>
          <a:lstStyle/>
          <a:p>
            <a:pPr algn="ctr"/>
            <a:r>
              <a:rPr lang="ru-RU" sz="3600" dirty="0" smtClean="0"/>
              <a:t> </a:t>
            </a:r>
            <a:r>
              <a:rPr lang="ru-RU" sz="4400" dirty="0" smtClean="0"/>
              <a:t>ЧУВСТВА МАРЬИ КИРИЛОВНЫ</a:t>
            </a:r>
            <a:endParaRPr lang="ru-RU" sz="4400" dirty="0"/>
          </a:p>
        </p:txBody>
      </p:sp>
      <p:sp>
        <p:nvSpPr>
          <p:cNvPr id="9" name="Text Box 10"/>
          <p:cNvSpPr txBox="1">
            <a:spLocks noChangeArrowheads="1"/>
          </p:cNvSpPr>
          <p:nvPr/>
        </p:nvSpPr>
        <p:spPr bwMode="auto">
          <a:xfrm>
            <a:off x="484411" y="1433455"/>
            <a:ext cx="7315198" cy="4832092"/>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just"/>
            <a:r>
              <a:rPr lang="ru-RU" altLang="ru-RU" sz="2800" dirty="0" smtClean="0">
                <a:solidFill>
                  <a:schemeClr val="accent1">
                    <a:lumMod val="50000"/>
                  </a:schemeClr>
                </a:solidFill>
                <a:latin typeface="Arial" panose="020B0604020202020204" pitchFamily="34" charset="0"/>
                <a:cs typeface="Arial" panose="020B0604020202020204" pitchFamily="34" charset="0"/>
              </a:rPr>
              <a:t>     Маша </a:t>
            </a:r>
            <a:r>
              <a:rPr lang="ru-RU" altLang="ru-RU" sz="2800" dirty="0">
                <a:solidFill>
                  <a:schemeClr val="accent1">
                    <a:lumMod val="50000"/>
                  </a:schemeClr>
                </a:solidFill>
                <a:latin typeface="Arial" panose="020B0604020202020204" pitchFamily="34" charset="0"/>
                <a:cs typeface="Arial" panose="020B0604020202020204" pitchFamily="34" charset="0"/>
              </a:rPr>
              <a:t>призналась себе, что её сердце «не было равнодушно к достоинствам молодого француза». Она чувствовала, «что ей было бы неприлично слышать… объяснение от человека, который по состоянию своему не мог надеяться когда-нибудь получить её руку», ведь она – дочь богатого дворянина, аристократка. Узнав правду от самого Дубровского, она испугалась ещё больше своего чувства к нему. </a:t>
            </a:r>
          </a:p>
        </p:txBody>
      </p:sp>
      <p:pic>
        <p:nvPicPr>
          <p:cNvPr id="12" name="Picture 8" descr="Признаие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487" y="1322615"/>
            <a:ext cx="3530369" cy="2649131"/>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9" descr="Общение с М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8972" y="3573656"/>
            <a:ext cx="3440226" cy="2581051"/>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708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4" name="Заголовок 3"/>
          <p:cNvSpPr>
            <a:spLocks noGrp="1"/>
          </p:cNvSpPr>
          <p:nvPr>
            <p:ph type="title"/>
          </p:nvPr>
        </p:nvSpPr>
        <p:spPr>
          <a:xfrm>
            <a:off x="1028700" y="365126"/>
            <a:ext cx="10319657" cy="694802"/>
          </a:xfrm>
        </p:spPr>
        <p:txBody>
          <a:bodyPr>
            <a:normAutofit fontScale="90000"/>
          </a:bodyPr>
          <a:lstStyle/>
          <a:p>
            <a:pPr algn="ctr"/>
            <a:r>
              <a:rPr lang="ru-RU" dirty="0" smtClean="0"/>
              <a:t>БРАК С КНЯЗЕМ ВЕРЕЙСКИМ</a:t>
            </a:r>
            <a:endParaRPr lang="ru-RU" dirty="0"/>
          </a:p>
        </p:txBody>
      </p:sp>
      <p:sp>
        <p:nvSpPr>
          <p:cNvPr id="7" name="Text Box 10"/>
          <p:cNvSpPr txBox="1">
            <a:spLocks noChangeArrowheads="1"/>
          </p:cNvSpPr>
          <p:nvPr/>
        </p:nvSpPr>
        <p:spPr bwMode="auto">
          <a:xfrm>
            <a:off x="524643" y="1322614"/>
            <a:ext cx="7182443" cy="5262979"/>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800" dirty="0" smtClean="0">
                <a:solidFill>
                  <a:schemeClr val="accent1">
                    <a:lumMod val="50000"/>
                  </a:schemeClr>
                </a:solidFill>
                <a:latin typeface="Arial" panose="020B0604020202020204" pitchFamily="34" charset="0"/>
                <a:cs typeface="Arial" panose="020B0604020202020204" pitchFamily="34" charset="0"/>
              </a:rPr>
              <a:t>Брак </a:t>
            </a:r>
            <a:r>
              <a:rPr lang="ru-RU" altLang="ru-RU" sz="2800" dirty="0">
                <a:solidFill>
                  <a:schemeClr val="accent1">
                    <a:lumMod val="50000"/>
                  </a:schemeClr>
                </a:solidFill>
                <a:latin typeface="Arial" panose="020B0604020202020204" pitchFamily="34" charset="0"/>
                <a:cs typeface="Arial" panose="020B0604020202020204" pitchFamily="34" charset="0"/>
              </a:rPr>
              <a:t>с князем </a:t>
            </a:r>
            <a:r>
              <a:rPr lang="ru-RU" altLang="ru-RU" sz="2800" dirty="0" err="1">
                <a:solidFill>
                  <a:schemeClr val="accent1">
                    <a:lumMod val="50000"/>
                  </a:schemeClr>
                </a:solidFill>
                <a:latin typeface="Arial" panose="020B0604020202020204" pitchFamily="34" charset="0"/>
                <a:cs typeface="Arial" panose="020B0604020202020204" pitchFamily="34" charset="0"/>
              </a:rPr>
              <a:t>Верейским</a:t>
            </a:r>
            <a:r>
              <a:rPr lang="ru-RU" altLang="ru-RU" sz="2800" dirty="0">
                <a:solidFill>
                  <a:schemeClr val="accent1">
                    <a:lumMod val="50000"/>
                  </a:schemeClr>
                </a:solidFill>
                <a:latin typeface="Arial" panose="020B0604020202020204" pitchFamily="34" charset="0"/>
                <a:cs typeface="Arial" panose="020B0604020202020204" pitchFamily="34" charset="0"/>
              </a:rPr>
              <a:t> «пугал её, как плаха, как могила». «Нет, нет, - повторяла она в отчаянии, - лучше умереть, лучше в монастырь, лучше пойду за Дубровского». Выходит, возможный брак с Дубровским она рассматривает наравне с монастырём. На слова Дубровского: «Если насильно повезут вас под венец, чтоб навеки предать судьбу вашу во власть старого мужа», - Маша отвечает: «Тогда, тогда делать нечего, явитесь за мною, я буду вашей женою».</a:t>
            </a:r>
          </a:p>
        </p:txBody>
      </p:sp>
      <p:pic>
        <p:nvPicPr>
          <p:cNvPr id="2050" name="Picture 2" descr="https://poetpushkin.ru/wp-content/uploads/2018/12/Masha-Troekuro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369" y="1959214"/>
            <a:ext cx="3960132" cy="377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30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0" y="228600"/>
            <a:ext cx="12034157" cy="801627"/>
          </a:xfrm>
        </p:spPr>
        <p:txBody>
          <a:bodyPr>
            <a:noAutofit/>
          </a:bodyPr>
          <a:lstStyle/>
          <a:p>
            <a:pPr algn="ctr"/>
            <a:r>
              <a:rPr lang="ru-RU" sz="3600" dirty="0" smtClean="0"/>
              <a:t> ЖЕЛАНИЕ ИЗБЕЖАТЬ БРАКА С КНЯЗЕМ ВЕРЕЙСКИМ</a:t>
            </a:r>
            <a:endParaRPr lang="ru-RU" sz="36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8" name="Text Box 9"/>
          <p:cNvSpPr txBox="1">
            <a:spLocks noChangeArrowheads="1"/>
          </p:cNvSpPr>
          <p:nvPr/>
        </p:nvSpPr>
        <p:spPr bwMode="auto">
          <a:xfrm>
            <a:off x="244929" y="1316831"/>
            <a:ext cx="7553837" cy="4955203"/>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400" dirty="0">
                <a:solidFill>
                  <a:schemeClr val="accent1">
                    <a:lumMod val="50000"/>
                  </a:schemeClr>
                </a:solidFill>
                <a:latin typeface="Arial" panose="020B0604020202020204" pitchFamily="34" charset="0"/>
                <a:cs typeface="Arial" panose="020B0604020202020204" pitchFamily="34" charset="0"/>
              </a:rPr>
              <a:t>Маша попыталась умолить </a:t>
            </a:r>
            <a:r>
              <a:rPr lang="ru-RU" altLang="ru-RU" sz="2400" dirty="0" err="1">
                <a:solidFill>
                  <a:schemeClr val="accent1">
                    <a:lumMod val="50000"/>
                  </a:schemeClr>
                </a:solidFill>
                <a:latin typeface="Arial" panose="020B0604020202020204" pitchFamily="34" charset="0"/>
                <a:cs typeface="Arial" panose="020B0604020202020204" pitchFamily="34" charset="0"/>
              </a:rPr>
              <a:t>Верейского</a:t>
            </a:r>
            <a:r>
              <a:rPr lang="ru-RU" altLang="ru-RU" sz="2400" dirty="0">
                <a:solidFill>
                  <a:schemeClr val="accent1">
                    <a:lumMod val="50000"/>
                  </a:schemeClr>
                </a:solidFill>
                <a:latin typeface="Arial" panose="020B0604020202020204" pitchFamily="34" charset="0"/>
                <a:cs typeface="Arial" panose="020B0604020202020204" pitchFamily="34" charset="0"/>
              </a:rPr>
              <a:t> отказаться от брака с ней, объяснив, что не чувствует к нему ни малейшей привязанности, просила защитить её «от власти родителя». Князя же не интересовали чувства </a:t>
            </a:r>
            <a:r>
              <a:rPr lang="ru-RU" altLang="ru-RU" sz="2400" dirty="0" smtClean="0">
                <a:solidFill>
                  <a:schemeClr val="accent1">
                    <a:lumMod val="50000"/>
                  </a:schemeClr>
                </a:solidFill>
                <a:latin typeface="Arial" panose="020B0604020202020204" pitchFamily="34" charset="0"/>
                <a:cs typeface="Arial" panose="020B0604020202020204" pitchFamily="34" charset="0"/>
              </a:rPr>
              <a:t>Маши, </a:t>
            </a:r>
            <a:r>
              <a:rPr lang="ru-RU" altLang="ru-RU" sz="2400" dirty="0">
                <a:solidFill>
                  <a:schemeClr val="accent1">
                    <a:lumMod val="50000"/>
                  </a:schemeClr>
                </a:solidFill>
                <a:latin typeface="Arial" panose="020B0604020202020204" pitchFamily="34" charset="0"/>
                <a:cs typeface="Arial" panose="020B0604020202020204" pitchFamily="34" charset="0"/>
              </a:rPr>
              <a:t>а получив </a:t>
            </a:r>
            <a:r>
              <a:rPr lang="ru-RU" altLang="ru-RU" sz="2400" dirty="0" smtClean="0">
                <a:solidFill>
                  <a:schemeClr val="accent1">
                    <a:lumMod val="50000"/>
                  </a:schemeClr>
                </a:solidFill>
                <a:latin typeface="Arial" panose="020B0604020202020204" pitchFamily="34" charset="0"/>
                <a:cs typeface="Arial" panose="020B0604020202020204" pitchFamily="34" charset="0"/>
              </a:rPr>
              <a:t>от неё письмо, </a:t>
            </a:r>
            <a:r>
              <a:rPr lang="ru-RU" altLang="ru-RU" sz="2400" dirty="0">
                <a:solidFill>
                  <a:schemeClr val="accent1">
                    <a:lumMod val="50000"/>
                  </a:schemeClr>
                </a:solidFill>
                <a:latin typeface="Arial" panose="020B0604020202020204" pitchFamily="34" charset="0"/>
                <a:cs typeface="Arial" panose="020B0604020202020204" pitchFamily="34" charset="0"/>
              </a:rPr>
              <a:t>показал его Троекурову</a:t>
            </a:r>
            <a:r>
              <a:rPr lang="ru-RU" altLang="ru-RU" sz="2400" dirty="0" smtClean="0">
                <a:solidFill>
                  <a:schemeClr val="accent1">
                    <a:lumMod val="50000"/>
                  </a:schemeClr>
                </a:solidFill>
                <a:latin typeface="Arial" panose="020B0604020202020204" pitchFamily="34" charset="0"/>
                <a:cs typeface="Arial" panose="020B0604020202020204" pitchFamily="34" charset="0"/>
              </a:rPr>
              <a:t>.</a:t>
            </a:r>
            <a:r>
              <a:rPr lang="ru-RU" altLang="ru-RU" sz="2400" dirty="0">
                <a:solidFill>
                  <a:schemeClr val="accent1">
                    <a:lumMod val="50000"/>
                  </a:schemeClr>
                </a:solidFill>
                <a:latin typeface="Arial" panose="020B0604020202020204" pitchFamily="34" charset="0"/>
                <a:cs typeface="Arial" panose="020B0604020202020204" pitchFamily="34" charset="0"/>
              </a:rPr>
              <a:t> Тот взбесился и ускорил свадьбу, как ни умоляла его Маша </a:t>
            </a:r>
            <a:r>
              <a:rPr lang="ru-RU" altLang="ru-RU" sz="2400" dirty="0" smtClean="0">
                <a:solidFill>
                  <a:schemeClr val="accent1">
                    <a:lumMod val="50000"/>
                  </a:schemeClr>
                </a:solidFill>
                <a:latin typeface="Arial" panose="020B0604020202020204" pitchFamily="34" charset="0"/>
                <a:cs typeface="Arial" panose="020B0604020202020204" pitchFamily="34" charset="0"/>
              </a:rPr>
              <a:t>не принуждать её </a:t>
            </a:r>
            <a:r>
              <a:rPr lang="ru-RU" altLang="ru-RU" sz="2400" dirty="0">
                <a:solidFill>
                  <a:schemeClr val="accent1">
                    <a:lumMod val="50000"/>
                  </a:schemeClr>
                </a:solidFill>
                <a:latin typeface="Arial" panose="020B0604020202020204" pitchFamily="34" charset="0"/>
                <a:cs typeface="Arial" panose="020B0604020202020204" pitchFamily="34" charset="0"/>
              </a:rPr>
              <a:t>идти </a:t>
            </a:r>
            <a:r>
              <a:rPr lang="ru-RU" altLang="ru-RU" sz="2400" dirty="0" smtClean="0">
                <a:solidFill>
                  <a:schemeClr val="accent1">
                    <a:lumMod val="50000"/>
                  </a:schemeClr>
                </a:solidFill>
                <a:latin typeface="Arial" panose="020B0604020202020204" pitchFamily="34" charset="0"/>
                <a:cs typeface="Arial" panose="020B0604020202020204" pitchFamily="34" charset="0"/>
              </a:rPr>
              <a:t>замуж. </a:t>
            </a:r>
            <a:r>
              <a:rPr lang="ru-RU" altLang="ru-RU" sz="2400" dirty="0">
                <a:solidFill>
                  <a:schemeClr val="accent1">
                    <a:lumMod val="50000"/>
                  </a:schemeClr>
                </a:solidFill>
                <a:latin typeface="Arial" panose="020B0604020202020204" pitchFamily="34" charset="0"/>
                <a:cs typeface="Arial" panose="020B0604020202020204" pitchFamily="34" charset="0"/>
              </a:rPr>
              <a:t>Тогда Маша решилась на последнее средство: она пригрозила обратиться за помощью к Дубровскому, тогда Троекуров запер её. Теперь уже «участь супруги разбойника казалась для неё раем в сравнении со жребием, ей уготовленным».</a:t>
            </a:r>
          </a:p>
          <a:p>
            <a:pPr algn="ctr"/>
            <a:r>
              <a:rPr lang="ru-RU" altLang="ru-RU" sz="2800" dirty="0" smtClean="0">
                <a:latin typeface="Arial" panose="020B0604020202020204" pitchFamily="34" charset="0"/>
                <a:cs typeface="Arial" panose="020B0604020202020204" pitchFamily="34" charset="0"/>
              </a:rPr>
              <a:t> </a:t>
            </a:r>
            <a:endParaRPr lang="ru-RU" altLang="ru-RU" sz="2800" dirty="0">
              <a:latin typeface="Arial" panose="020B0604020202020204" pitchFamily="34" charset="0"/>
              <a:cs typeface="Arial" panose="020B0604020202020204" pitchFamily="34" charset="0"/>
            </a:endParaRPr>
          </a:p>
        </p:txBody>
      </p:sp>
      <p:pic>
        <p:nvPicPr>
          <p:cNvPr id="9" name="Picture 11" descr="Разговор с кн 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481" y="1316831"/>
            <a:ext cx="3864020" cy="2898015"/>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2" descr="Разговор с отцо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481" y="3740963"/>
            <a:ext cx="3709306" cy="2783595"/>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032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055914" y="410804"/>
            <a:ext cx="10515600" cy="601526"/>
          </a:xfrm>
        </p:spPr>
        <p:txBody>
          <a:bodyPr>
            <a:noAutofit/>
          </a:bodyPr>
          <a:lstStyle/>
          <a:p>
            <a:pPr algn="ctr"/>
            <a:r>
              <a:rPr lang="ru-RU" sz="4400" dirty="0" smtClean="0"/>
              <a:t> «ДВА МАЛЬЧИКА» ГЛАВА Х</a:t>
            </a:r>
            <a:r>
              <a:rPr lang="en-US" sz="4400" dirty="0" smtClean="0"/>
              <a:t>II</a:t>
            </a:r>
            <a:endParaRPr lang="ru-RU" sz="40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pic>
        <p:nvPicPr>
          <p:cNvPr id="10" name="Picture 10" descr="Саш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090" y="1818822"/>
            <a:ext cx="5155885" cy="3866915"/>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9" descr="Митьк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5691" y="1809667"/>
            <a:ext cx="5168093" cy="3876070"/>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52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055914" y="410804"/>
            <a:ext cx="10515600" cy="601526"/>
          </a:xfrm>
        </p:spPr>
        <p:txBody>
          <a:bodyPr>
            <a:noAutofit/>
          </a:bodyPr>
          <a:lstStyle/>
          <a:p>
            <a:pPr algn="ctr"/>
            <a:r>
              <a:rPr lang="ru-RU" sz="4400" dirty="0" smtClean="0"/>
              <a:t>ХУДОЖЕСТВЕННАЯ ДЕТАЛЬ</a:t>
            </a:r>
            <a:endParaRPr lang="ru-RU" sz="44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10" name="Text Box 8"/>
          <p:cNvSpPr txBox="1">
            <a:spLocks noChangeArrowheads="1"/>
          </p:cNvSpPr>
          <p:nvPr/>
        </p:nvSpPr>
        <p:spPr bwMode="auto">
          <a:xfrm>
            <a:off x="395286" y="1257300"/>
            <a:ext cx="11569172" cy="1938992"/>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400" dirty="0">
                <a:solidFill>
                  <a:schemeClr val="accent1">
                    <a:lumMod val="50000"/>
                  </a:schemeClr>
                </a:solidFill>
                <a:latin typeface="Arial" panose="020B0604020202020204" pitchFamily="34" charset="0"/>
                <a:cs typeface="Arial" panose="020B0604020202020204" pitchFamily="34" charset="0"/>
              </a:rPr>
              <a:t>В </a:t>
            </a:r>
            <a:r>
              <a:rPr lang="en-US" altLang="ru-RU" sz="2400" dirty="0">
                <a:solidFill>
                  <a:schemeClr val="accent1">
                    <a:lumMod val="50000"/>
                  </a:schemeClr>
                </a:solidFill>
                <a:latin typeface="Arial" panose="020B0604020202020204" pitchFamily="34" charset="0"/>
                <a:cs typeface="Arial" panose="020B0604020202020204" pitchFamily="34" charset="0"/>
              </a:rPr>
              <a:t>XVII</a:t>
            </a:r>
            <a:r>
              <a:rPr lang="ru-RU" altLang="ru-RU" sz="2400" dirty="0">
                <a:solidFill>
                  <a:schemeClr val="accent1">
                    <a:lumMod val="50000"/>
                  </a:schemeClr>
                </a:solidFill>
                <a:latin typeface="Arial" panose="020B0604020202020204" pitchFamily="34" charset="0"/>
                <a:cs typeface="Arial" panose="020B0604020202020204" pitchFamily="34" charset="0"/>
              </a:rPr>
              <a:t> главе происходят важные события, повлекшие за собой </a:t>
            </a:r>
            <a:r>
              <a:rPr lang="ru-RU" altLang="ru-RU" sz="2400" dirty="0" smtClean="0">
                <a:solidFill>
                  <a:schemeClr val="accent1">
                    <a:lumMod val="50000"/>
                  </a:schemeClr>
                </a:solidFill>
                <a:latin typeface="Arial" panose="020B0604020202020204" pitchFamily="34" charset="0"/>
                <a:cs typeface="Arial" panose="020B0604020202020204" pitchFamily="34" charset="0"/>
              </a:rPr>
              <a:t> </a:t>
            </a:r>
            <a:r>
              <a:rPr lang="ru-RU" altLang="ru-RU" sz="2400" dirty="0">
                <a:solidFill>
                  <a:schemeClr val="accent1">
                    <a:lumMod val="50000"/>
                  </a:schemeClr>
                </a:solidFill>
                <a:latin typeface="Arial" panose="020B0604020202020204" pitchFamily="34" charset="0"/>
                <a:cs typeface="Arial" panose="020B0604020202020204" pitchFamily="34" charset="0"/>
              </a:rPr>
              <a:t>развязку. Марья </a:t>
            </a:r>
            <a:r>
              <a:rPr lang="ru-RU" altLang="ru-RU" sz="2400" dirty="0" err="1">
                <a:solidFill>
                  <a:schemeClr val="accent1">
                    <a:lumMod val="50000"/>
                  </a:schemeClr>
                </a:solidFill>
                <a:latin typeface="Arial" panose="020B0604020202020204" pitchFamily="34" charset="0"/>
                <a:cs typeface="Arial" panose="020B0604020202020204" pitchFamily="34" charset="0"/>
              </a:rPr>
              <a:t>Кириловна</a:t>
            </a:r>
            <a:r>
              <a:rPr lang="ru-RU" altLang="ru-RU" sz="2400" dirty="0">
                <a:solidFill>
                  <a:schemeClr val="accent1">
                    <a:lumMod val="50000"/>
                  </a:schemeClr>
                </a:solidFill>
                <a:latin typeface="Arial" panose="020B0604020202020204" pitchFamily="34" charset="0"/>
                <a:cs typeface="Arial" panose="020B0604020202020204" pitchFamily="34" charset="0"/>
              </a:rPr>
              <a:t> ищет выхода из положения, хочет дать знать обо всём Дубровскому, и тут судьба посылает её брата Сашу. Всё как будто складывается хорошо, но - вмешивается случай и путает все планы. Важную роль в этой главе играет одна деталь, один маленький предмет – кольцо. </a:t>
            </a:r>
          </a:p>
        </p:txBody>
      </p:sp>
      <p:pic>
        <p:nvPicPr>
          <p:cNvPr id="11" name="Picture 9" descr="Кольцо1"/>
          <p:cNvPicPr>
            <a:picLocks noChangeAspect="1" noChangeArrowheads="1"/>
          </p:cNvPicPr>
          <p:nvPr/>
        </p:nvPicPr>
        <p:blipFill>
          <a:blip r:embed="rId3">
            <a:extLst>
              <a:ext uri="{28A0092B-C50C-407E-A947-70E740481C1C}">
                <a14:useLocalDpi xmlns:a14="http://schemas.microsoft.com/office/drawing/2010/main" val="0"/>
              </a:ext>
            </a:extLst>
          </a:blip>
          <a:srcRect l="6561"/>
          <a:stretch>
            <a:fillRect/>
          </a:stretch>
        </p:blipFill>
        <p:spPr bwMode="auto">
          <a:xfrm>
            <a:off x="8890377" y="3393665"/>
            <a:ext cx="3074081" cy="3030869"/>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8"/>
          <p:cNvSpPr txBox="1">
            <a:spLocks noChangeArrowheads="1"/>
          </p:cNvSpPr>
          <p:nvPr/>
        </p:nvSpPr>
        <p:spPr bwMode="auto">
          <a:xfrm rot="10800000" flipV="1">
            <a:off x="395285" y="3377546"/>
            <a:ext cx="8340499" cy="3046988"/>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400" dirty="0">
                <a:solidFill>
                  <a:schemeClr val="accent1">
                    <a:lumMod val="50000"/>
                  </a:schemeClr>
                </a:solidFill>
                <a:latin typeface="Arial" panose="020B0604020202020204" pitchFamily="34" charset="0"/>
                <a:cs typeface="Arial" panose="020B0604020202020204" pitchFamily="34" charset="0"/>
              </a:rPr>
              <a:t>Кольцо надел Маше на палец Дубровский в знак любви и преданности. Кольцо должно было послужить условным знаком просьбы о помощи. Но в тайну Маши и Дубровского оказываются вовлечены другие </a:t>
            </a:r>
            <a:r>
              <a:rPr lang="ru-RU" altLang="ru-RU" sz="2400" dirty="0" smtClean="0">
                <a:solidFill>
                  <a:schemeClr val="accent1">
                    <a:lumMod val="50000"/>
                  </a:schemeClr>
                </a:solidFill>
                <a:latin typeface="Arial" panose="020B0604020202020204" pitchFamily="34" charset="0"/>
                <a:cs typeface="Arial" panose="020B0604020202020204" pitchFamily="34" charset="0"/>
              </a:rPr>
              <a:t>люди</a:t>
            </a:r>
            <a:r>
              <a:rPr lang="ru-RU" altLang="ru-RU" sz="2400" dirty="0">
                <a:solidFill>
                  <a:schemeClr val="accent1">
                    <a:lumMod val="50000"/>
                  </a:schemeClr>
                </a:solidFill>
                <a:latin typeface="Arial" panose="020B0604020202020204" pitchFamily="34" charset="0"/>
                <a:cs typeface="Arial" panose="020B0604020202020204" pitchFamily="34" charset="0"/>
              </a:rPr>
              <a:t>.</a:t>
            </a:r>
            <a:r>
              <a:rPr lang="ru-RU" altLang="ru-RU" sz="2400" dirty="0" smtClean="0">
                <a:solidFill>
                  <a:schemeClr val="accent1">
                    <a:lumMod val="50000"/>
                  </a:schemeClr>
                </a:solidFill>
                <a:latin typeface="Arial" panose="020B0604020202020204" pitchFamily="34" charset="0"/>
                <a:cs typeface="Arial" panose="020B0604020202020204" pitchFamily="34" charset="0"/>
              </a:rPr>
              <a:t> </a:t>
            </a:r>
            <a:r>
              <a:rPr lang="ru-RU" altLang="ru-RU" sz="2400" dirty="0">
                <a:solidFill>
                  <a:schemeClr val="accent1">
                    <a:lumMod val="50000"/>
                  </a:schemeClr>
                </a:solidFill>
                <a:latin typeface="Arial" panose="020B0604020202020204" pitchFamily="34" charset="0"/>
                <a:cs typeface="Arial" panose="020B0604020202020204" pitchFamily="34" charset="0"/>
              </a:rPr>
              <a:t>Эти другие люди вовсе не хотят быть помехой счастью </a:t>
            </a:r>
            <a:r>
              <a:rPr lang="ru-RU" altLang="ru-RU" sz="2400" dirty="0" smtClean="0">
                <a:solidFill>
                  <a:schemeClr val="accent1">
                    <a:lumMod val="50000"/>
                  </a:schemeClr>
                </a:solidFill>
                <a:latin typeface="Arial" panose="020B0604020202020204" pitchFamily="34" charset="0"/>
                <a:cs typeface="Arial" panose="020B0604020202020204" pitchFamily="34" charset="0"/>
              </a:rPr>
              <a:t>героев. </a:t>
            </a:r>
            <a:r>
              <a:rPr lang="ru-RU" altLang="ru-RU" sz="2400" dirty="0">
                <a:solidFill>
                  <a:schemeClr val="accent1">
                    <a:lumMod val="50000"/>
                  </a:schemeClr>
                </a:solidFill>
                <a:latin typeface="Arial" panose="020B0604020202020204" pitchFamily="34" charset="0"/>
                <a:cs typeface="Arial" panose="020B0604020202020204" pitchFamily="34" charset="0"/>
              </a:rPr>
              <a:t>О</a:t>
            </a:r>
            <a:r>
              <a:rPr lang="ru-RU" altLang="ru-RU" sz="2400" dirty="0" smtClean="0">
                <a:solidFill>
                  <a:schemeClr val="accent1">
                    <a:lumMod val="50000"/>
                  </a:schemeClr>
                </a:solidFill>
                <a:latin typeface="Arial" panose="020B0604020202020204" pitchFamily="34" charset="0"/>
                <a:cs typeface="Arial" panose="020B0604020202020204" pitchFamily="34" charset="0"/>
              </a:rPr>
              <a:t>ни </a:t>
            </a:r>
            <a:r>
              <a:rPr lang="ru-RU" altLang="ru-RU" sz="2400" dirty="0">
                <a:solidFill>
                  <a:schemeClr val="accent1">
                    <a:lumMod val="50000"/>
                  </a:schemeClr>
                </a:solidFill>
                <a:latin typeface="Arial" panose="020B0604020202020204" pitchFamily="34" charset="0"/>
                <a:cs typeface="Arial" panose="020B0604020202020204" pitchFamily="34" charset="0"/>
              </a:rPr>
              <a:t>преданы им всей душой. </a:t>
            </a:r>
            <a:r>
              <a:rPr lang="ru-RU" altLang="ru-RU" sz="2400" dirty="0" smtClean="0">
                <a:solidFill>
                  <a:schemeClr val="accent1">
                    <a:lumMod val="50000"/>
                  </a:schemeClr>
                </a:solidFill>
                <a:latin typeface="Arial" panose="020B0604020202020204" pitchFamily="34" charset="0"/>
                <a:cs typeface="Arial" panose="020B0604020202020204" pitchFamily="34" charset="0"/>
              </a:rPr>
              <a:t>Почему </a:t>
            </a:r>
            <a:r>
              <a:rPr lang="ru-RU" altLang="ru-RU" sz="2400" dirty="0">
                <a:solidFill>
                  <a:schemeClr val="accent1">
                    <a:lumMod val="50000"/>
                  </a:schemeClr>
                </a:solidFill>
                <a:latin typeface="Arial" panose="020B0604020202020204" pitchFamily="34" charset="0"/>
                <a:cs typeface="Arial" panose="020B0604020202020204" pitchFamily="34" charset="0"/>
              </a:rPr>
              <a:t>же не сработал такой простой и </a:t>
            </a:r>
            <a:r>
              <a:rPr lang="ru-RU" altLang="ru-RU" sz="2400" dirty="0" smtClean="0">
                <a:solidFill>
                  <a:schemeClr val="accent1">
                    <a:lumMod val="50000"/>
                  </a:schemeClr>
                </a:solidFill>
                <a:latin typeface="Arial" panose="020B0604020202020204" pitchFamily="34" charset="0"/>
                <a:cs typeface="Arial" panose="020B0604020202020204" pitchFamily="34" charset="0"/>
              </a:rPr>
              <a:t>надёжный</a:t>
            </a:r>
            <a:r>
              <a:rPr lang="ru-RU" altLang="ru-RU" sz="2400" dirty="0">
                <a:solidFill>
                  <a:schemeClr val="accent1">
                    <a:lumMod val="50000"/>
                  </a:schemeClr>
                </a:solidFill>
                <a:latin typeface="Arial" panose="020B0604020202020204" pitchFamily="34" charset="0"/>
                <a:cs typeface="Arial" panose="020B0604020202020204" pitchFamily="34" charset="0"/>
              </a:rPr>
              <a:t> </a:t>
            </a:r>
            <a:r>
              <a:rPr lang="ru-RU" altLang="ru-RU" sz="2400" dirty="0" smtClean="0">
                <a:solidFill>
                  <a:schemeClr val="accent1">
                    <a:lumMod val="50000"/>
                  </a:schemeClr>
                </a:solidFill>
                <a:latin typeface="Arial" panose="020B0604020202020204" pitchFamily="34" charset="0"/>
                <a:cs typeface="Arial" panose="020B0604020202020204" pitchFamily="34" charset="0"/>
              </a:rPr>
              <a:t> </a:t>
            </a:r>
            <a:r>
              <a:rPr lang="ru-RU" altLang="ru-RU" sz="2400" dirty="0">
                <a:solidFill>
                  <a:schemeClr val="accent1">
                    <a:lumMod val="50000"/>
                  </a:schemeClr>
                </a:solidFill>
                <a:latin typeface="Arial" panose="020B0604020202020204" pitchFamily="34" charset="0"/>
                <a:cs typeface="Arial" panose="020B0604020202020204" pitchFamily="34" charset="0"/>
              </a:rPr>
              <a:t>способ связи между Машей и Дубровским?</a:t>
            </a:r>
          </a:p>
        </p:txBody>
      </p:sp>
    </p:spTree>
    <p:extLst>
      <p:ext uri="{BB962C8B-B14F-4D97-AF65-F5344CB8AC3E}">
        <p14:creationId xmlns:p14="http://schemas.microsoft.com/office/powerpoint/2010/main" val="3453385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055914" y="410804"/>
            <a:ext cx="10515600" cy="601526"/>
          </a:xfrm>
        </p:spPr>
        <p:txBody>
          <a:bodyPr>
            <a:noAutofit/>
          </a:bodyPr>
          <a:lstStyle/>
          <a:p>
            <a:pPr algn="ctr"/>
            <a:r>
              <a:rPr lang="ru-RU" sz="4400" dirty="0" smtClean="0"/>
              <a:t> СЫН ТРОЕКУРОВА - САША</a:t>
            </a:r>
            <a:endParaRPr lang="ru-RU" sz="40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10" name="Text Box 9"/>
          <p:cNvSpPr txBox="1">
            <a:spLocks noChangeArrowheads="1"/>
          </p:cNvSpPr>
          <p:nvPr/>
        </p:nvSpPr>
        <p:spPr bwMode="auto">
          <a:xfrm>
            <a:off x="524644" y="1289958"/>
            <a:ext cx="7247756" cy="5262979"/>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400" dirty="0">
                <a:solidFill>
                  <a:schemeClr val="accent1">
                    <a:lumMod val="50000"/>
                  </a:schemeClr>
                </a:solidFill>
                <a:latin typeface="Arial" panose="020B0604020202020204" pitchFamily="34" charset="0"/>
                <a:cs typeface="Arial" panose="020B0604020202020204" pitchFamily="34" charset="0"/>
              </a:rPr>
              <a:t>Саша – «шалун лет девяти», любимец </a:t>
            </a:r>
            <a:r>
              <a:rPr lang="ru-RU" altLang="ru-RU" sz="2400" dirty="0" err="1">
                <a:solidFill>
                  <a:schemeClr val="accent1">
                    <a:lumMod val="50000"/>
                  </a:schemeClr>
                </a:solidFill>
                <a:latin typeface="Arial" panose="020B0604020202020204" pitchFamily="34" charset="0"/>
                <a:cs typeface="Arial" panose="020B0604020202020204" pitchFamily="34" charset="0"/>
              </a:rPr>
              <a:t>Кирилы</a:t>
            </a:r>
            <a:r>
              <a:rPr lang="ru-RU" altLang="ru-RU" sz="2400" dirty="0">
                <a:solidFill>
                  <a:schemeClr val="accent1">
                    <a:lumMod val="50000"/>
                  </a:schemeClr>
                </a:solidFill>
                <a:latin typeface="Arial" panose="020B0604020202020204" pitchFamily="34" charset="0"/>
                <a:cs typeface="Arial" panose="020B0604020202020204" pitchFamily="34" charset="0"/>
              </a:rPr>
              <a:t> Петровича. Для него и нанят был учитель-француз. Маша знала привязанность к ней Саши и обрадовалась ему. Саша готов вопреки строгому запрету отца помочь сестре. </a:t>
            </a:r>
            <a:r>
              <a:rPr lang="ru-RU" altLang="ru-RU" sz="2400" dirty="0" smtClean="0">
                <a:solidFill>
                  <a:schemeClr val="accent1">
                    <a:lumMod val="50000"/>
                  </a:schemeClr>
                </a:solidFill>
                <a:latin typeface="Arial" panose="020B0604020202020204" pitchFamily="34" charset="0"/>
                <a:cs typeface="Arial" panose="020B0604020202020204" pitchFamily="34" charset="0"/>
              </a:rPr>
              <a:t>«Велите </a:t>
            </a:r>
            <a:r>
              <a:rPr lang="ru-RU" altLang="ru-RU" sz="2400" dirty="0">
                <a:solidFill>
                  <a:schemeClr val="accent1">
                    <a:lumMod val="50000"/>
                  </a:schemeClr>
                </a:solidFill>
                <a:latin typeface="Arial" panose="020B0604020202020204" pitchFamily="34" charset="0"/>
                <a:cs typeface="Arial" panose="020B0604020202020204" pitchFamily="34" charset="0"/>
              </a:rPr>
              <a:t>мне сделать, что вам угодно, и я для вас всё сделаю». Саша проворен: «пустился бежать во весь дух</a:t>
            </a:r>
            <a:r>
              <a:rPr lang="ru-RU" altLang="ru-RU" sz="2400" dirty="0" smtClean="0">
                <a:solidFill>
                  <a:schemeClr val="accent1">
                    <a:lumMod val="50000"/>
                  </a:schemeClr>
                </a:solidFill>
                <a:latin typeface="Arial" panose="020B0604020202020204" pitchFamily="34" charset="0"/>
                <a:cs typeface="Arial" panose="020B0604020202020204" pitchFamily="34" charset="0"/>
              </a:rPr>
              <a:t>»: </a:t>
            </a:r>
            <a:r>
              <a:rPr lang="ru-RU" altLang="ru-RU" sz="2400" dirty="0">
                <a:solidFill>
                  <a:schemeClr val="accent1">
                    <a:lumMod val="50000"/>
                  </a:schemeClr>
                </a:solidFill>
                <a:latin typeface="Arial" panose="020B0604020202020204" pitchFamily="34" charset="0"/>
                <a:cs typeface="Arial" panose="020B0604020202020204" pitchFamily="34" charset="0"/>
              </a:rPr>
              <a:t>он борется с незнакомым мальчишкой, хотя тот старше и сильнее. Саша чувствует свою защищённость, он – хозяин, его должны слушаться, он кричит рыжему мальчишке, почти повторяя интонации отца: «Оставь это кольцо, рыжий заяц, или я проучу тебя по-свойски!»</a:t>
            </a:r>
          </a:p>
        </p:txBody>
      </p:sp>
      <p:pic>
        <p:nvPicPr>
          <p:cNvPr id="11" name="Picture 10" descr="Кольцо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3271" y="1289958"/>
            <a:ext cx="3751187" cy="2812886"/>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descr="Кольцо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7592" y="3741389"/>
            <a:ext cx="3748730" cy="2811548"/>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440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055914" y="410804"/>
            <a:ext cx="10515600" cy="601526"/>
          </a:xfrm>
        </p:spPr>
        <p:txBody>
          <a:bodyPr>
            <a:noAutofit/>
          </a:bodyPr>
          <a:lstStyle/>
          <a:p>
            <a:pPr algn="ctr"/>
            <a:r>
              <a:rPr lang="ru-RU" sz="4400" dirty="0" smtClean="0"/>
              <a:t>ПРЕДАТЕЛЬСТВО…</a:t>
            </a:r>
            <a:endParaRPr lang="ru-RU" sz="44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pic>
        <p:nvPicPr>
          <p:cNvPr id="10" name="Picture 8" descr="Саша о М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402" y="1221360"/>
            <a:ext cx="3806068" cy="2475273"/>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9"/>
          <p:cNvSpPr txBox="1">
            <a:spLocks noChangeArrowheads="1"/>
          </p:cNvSpPr>
          <p:nvPr/>
        </p:nvSpPr>
        <p:spPr bwMode="auto">
          <a:xfrm>
            <a:off x="326570" y="1376386"/>
            <a:ext cx="7240801" cy="2246769"/>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800" dirty="0" smtClean="0">
                <a:solidFill>
                  <a:schemeClr val="accent1">
                    <a:lumMod val="50000"/>
                  </a:schemeClr>
                </a:solidFill>
                <a:latin typeface="Arial" panose="020B0604020202020204" pitchFamily="34" charset="0"/>
                <a:cs typeface="Arial" panose="020B0604020202020204" pitchFamily="34" charset="0"/>
              </a:rPr>
              <a:t>Саша </a:t>
            </a:r>
            <a:r>
              <a:rPr lang="ru-RU" altLang="ru-RU" sz="2800" dirty="0">
                <a:solidFill>
                  <a:schemeClr val="accent1">
                    <a:lumMod val="50000"/>
                  </a:schemeClr>
                </a:solidFill>
                <a:latin typeface="Arial" panose="020B0604020202020204" pitchFamily="34" charset="0"/>
                <a:cs typeface="Arial" panose="020B0604020202020204" pitchFamily="34" charset="0"/>
              </a:rPr>
              <a:t>уверен в себе, даже самоуверен и не очень-то смышлён, поэтому он забывает, что надо хранить тайну, и поднимает шум, зовёт на помощь, а потом проговаривается отцу про кольцо. </a:t>
            </a:r>
          </a:p>
        </p:txBody>
      </p:sp>
      <p:sp>
        <p:nvSpPr>
          <p:cNvPr id="12" name="Text Box 10"/>
          <p:cNvSpPr txBox="1">
            <a:spLocks noChangeArrowheads="1"/>
          </p:cNvSpPr>
          <p:nvPr/>
        </p:nvSpPr>
        <p:spPr bwMode="auto">
          <a:xfrm>
            <a:off x="326569" y="3770111"/>
            <a:ext cx="11119760" cy="2677656"/>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800" dirty="0">
                <a:solidFill>
                  <a:schemeClr val="accent1">
                    <a:lumMod val="50000"/>
                  </a:schemeClr>
                </a:solidFill>
                <a:latin typeface="Arial" panose="020B0604020202020204" pitchFamily="34" charset="0"/>
                <a:cs typeface="Arial" panose="020B0604020202020204" pitchFamily="34" charset="0"/>
              </a:rPr>
              <a:t>Угрозы </a:t>
            </a:r>
            <a:r>
              <a:rPr lang="ru-RU" altLang="ru-RU" sz="2800" dirty="0" err="1">
                <a:solidFill>
                  <a:schemeClr val="accent1">
                    <a:lumMod val="50000"/>
                  </a:schemeClr>
                </a:solidFill>
                <a:latin typeface="Arial" panose="020B0604020202020204" pitchFamily="34" charset="0"/>
                <a:cs typeface="Arial" panose="020B0604020202020204" pitchFamily="34" charset="0"/>
              </a:rPr>
              <a:t>Кирилы</a:t>
            </a:r>
            <a:r>
              <a:rPr lang="ru-RU" altLang="ru-RU" sz="2800" dirty="0">
                <a:solidFill>
                  <a:schemeClr val="accent1">
                    <a:lumMod val="50000"/>
                  </a:schemeClr>
                </a:solidFill>
                <a:latin typeface="Arial" panose="020B0604020202020204" pitchFamily="34" charset="0"/>
                <a:cs typeface="Arial" panose="020B0604020202020204" pitchFamily="34" charset="0"/>
              </a:rPr>
              <a:t> Петровича действуют на Сашу – он боится розог, постепенно уступает </a:t>
            </a:r>
            <a:r>
              <a:rPr lang="ru-RU" altLang="ru-RU" sz="2800" dirty="0" smtClean="0">
                <a:solidFill>
                  <a:schemeClr val="accent1">
                    <a:lumMod val="50000"/>
                  </a:schemeClr>
                </a:solidFill>
                <a:latin typeface="Arial" panose="020B0604020202020204" pitchFamily="34" charset="0"/>
                <a:cs typeface="Arial" panose="020B0604020202020204" pitchFamily="34" charset="0"/>
              </a:rPr>
              <a:t>и </a:t>
            </a:r>
            <a:r>
              <a:rPr lang="ru-RU" altLang="ru-RU" sz="2800" dirty="0">
                <a:solidFill>
                  <a:schemeClr val="accent1">
                    <a:lumMod val="50000"/>
                  </a:schemeClr>
                </a:solidFill>
                <a:latin typeface="Arial" panose="020B0604020202020204" pitchFamily="34" charset="0"/>
                <a:cs typeface="Arial" panose="020B0604020202020204" pitchFamily="34" charset="0"/>
              </a:rPr>
              <a:t>выдаёт Машу. Тон его в объяснении с отцом становится виноватым, </a:t>
            </a:r>
            <a:r>
              <a:rPr lang="ru-RU" altLang="ru-RU" sz="2800" dirty="0" smtClean="0">
                <a:solidFill>
                  <a:schemeClr val="accent1">
                    <a:lumMod val="50000"/>
                  </a:schemeClr>
                </a:solidFill>
                <a:latin typeface="Arial" panose="020B0604020202020204" pitchFamily="34" charset="0"/>
                <a:cs typeface="Arial" panose="020B0604020202020204" pitchFamily="34" charset="0"/>
              </a:rPr>
              <a:t>просительным. Главным </a:t>
            </a:r>
            <a:r>
              <a:rPr lang="ru-RU" altLang="ru-RU" sz="2800" dirty="0">
                <a:solidFill>
                  <a:schemeClr val="accent1">
                    <a:lumMod val="50000"/>
                  </a:schemeClr>
                </a:solidFill>
                <a:latin typeface="Arial" panose="020B0604020202020204" pitchFamily="34" charset="0"/>
                <a:cs typeface="Arial" panose="020B0604020202020204" pitchFamily="34" charset="0"/>
              </a:rPr>
              <a:t>для него остаётся то, что он подрался с чужим мальчишкой и что надо отобрать у него кольцо. Он забывает о Маше и не думает о том, что предал её. </a:t>
            </a:r>
          </a:p>
        </p:txBody>
      </p:sp>
    </p:spTree>
    <p:extLst>
      <p:ext uri="{BB962C8B-B14F-4D97-AF65-F5344CB8AC3E}">
        <p14:creationId xmlns:p14="http://schemas.microsoft.com/office/powerpoint/2010/main" val="3187485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000" dirty="0" smtClean="0"/>
              <a:t>ПЛАН  УРОКА</a:t>
            </a:r>
            <a:endParaRPr lang="ru-RU" sz="4000" dirty="0"/>
          </a:p>
        </p:txBody>
      </p:sp>
      <p:sp>
        <p:nvSpPr>
          <p:cNvPr id="3" name="Объект 2"/>
          <p:cNvSpPr>
            <a:spLocks noGrp="1"/>
          </p:cNvSpPr>
          <p:nvPr>
            <p:ph sz="half" idx="2"/>
          </p:nvPr>
        </p:nvSpPr>
        <p:spPr>
          <a:xfrm>
            <a:off x="524643" y="1523342"/>
            <a:ext cx="11292858" cy="3595856"/>
          </a:xfrm>
        </p:spPr>
        <p:txBody>
          <a:bodyPr/>
          <a:lstStyle/>
          <a:p>
            <a:pPr>
              <a:lnSpc>
                <a:spcPct val="100000"/>
              </a:lnSpc>
              <a:buFont typeface="Wingdings 2" panose="05020102010507070707" pitchFamily="18" charset="2"/>
              <a:buNone/>
            </a:pPr>
            <a:r>
              <a:rPr lang="ru-RU" sz="3200" dirty="0" smtClean="0">
                <a:solidFill>
                  <a:schemeClr val="accent1">
                    <a:lumMod val="50000"/>
                  </a:schemeClr>
                </a:solidFill>
                <a:latin typeface="Arial" pitchFamily="34" charset="0"/>
                <a:cs typeface="Arial" pitchFamily="34" charset="0"/>
              </a:rPr>
              <a:t>  1. Анализ романа «Дубровский» ( 2 том, </a:t>
            </a:r>
            <a:r>
              <a:rPr lang="en-US" sz="3200" dirty="0" smtClean="0">
                <a:solidFill>
                  <a:schemeClr val="accent1">
                    <a:lumMod val="50000"/>
                  </a:schemeClr>
                </a:solidFill>
                <a:latin typeface="Arial" pitchFamily="34" charset="0"/>
                <a:cs typeface="Arial" pitchFamily="34" charset="0"/>
              </a:rPr>
              <a:t>IX – XIX </a:t>
            </a:r>
            <a:r>
              <a:rPr lang="ru-RU" sz="3200" dirty="0" smtClean="0">
                <a:solidFill>
                  <a:schemeClr val="accent1">
                    <a:lumMod val="50000"/>
                  </a:schemeClr>
                </a:solidFill>
                <a:latin typeface="Arial" pitchFamily="34" charset="0"/>
                <a:cs typeface="Arial" pitchFamily="34" charset="0"/>
              </a:rPr>
              <a:t>главы).</a:t>
            </a:r>
          </a:p>
          <a:p>
            <a:pPr>
              <a:lnSpc>
                <a:spcPct val="100000"/>
              </a:lnSpc>
              <a:buFont typeface="Wingdings 2" panose="05020102010507070707" pitchFamily="18" charset="2"/>
              <a:buNone/>
            </a:pPr>
            <a:r>
              <a:rPr lang="ru-RU" sz="3200" dirty="0">
                <a:solidFill>
                  <a:schemeClr val="accent1">
                    <a:lumMod val="50000"/>
                  </a:schemeClr>
                </a:solidFill>
                <a:latin typeface="Arial" pitchFamily="34" charset="0"/>
                <a:cs typeface="Arial" pitchFamily="34" charset="0"/>
              </a:rPr>
              <a:t> </a:t>
            </a:r>
            <a:r>
              <a:rPr lang="ru-RU" sz="3200" dirty="0" smtClean="0">
                <a:solidFill>
                  <a:schemeClr val="accent1">
                    <a:lumMod val="50000"/>
                  </a:schemeClr>
                </a:solidFill>
                <a:latin typeface="Arial" pitchFamily="34" charset="0"/>
                <a:cs typeface="Arial" pitchFamily="34" charset="0"/>
              </a:rPr>
              <a:t> 2. Обед в Покровском.</a:t>
            </a:r>
          </a:p>
          <a:p>
            <a:pPr>
              <a:lnSpc>
                <a:spcPct val="100000"/>
              </a:lnSpc>
              <a:buFont typeface="Wingdings 2" panose="05020102010507070707" pitchFamily="18" charset="2"/>
              <a:buNone/>
            </a:pPr>
            <a:r>
              <a:rPr lang="ru-RU" sz="3200" dirty="0">
                <a:solidFill>
                  <a:schemeClr val="accent1">
                    <a:lumMod val="50000"/>
                  </a:schemeClr>
                </a:solidFill>
                <a:latin typeface="Arial" pitchFamily="34" charset="0"/>
                <a:cs typeface="Arial" pitchFamily="34" charset="0"/>
              </a:rPr>
              <a:t> </a:t>
            </a:r>
            <a:r>
              <a:rPr lang="ru-RU" sz="3200" dirty="0" smtClean="0">
                <a:solidFill>
                  <a:schemeClr val="accent1">
                    <a:lumMod val="50000"/>
                  </a:schemeClr>
                </a:solidFill>
                <a:latin typeface="Arial" pitchFamily="34" charset="0"/>
                <a:cs typeface="Arial" pitchFamily="34" charset="0"/>
              </a:rPr>
              <a:t> 3. Маша Троекурова и Владимир Дубровский.</a:t>
            </a:r>
          </a:p>
          <a:p>
            <a:pPr>
              <a:lnSpc>
                <a:spcPct val="100000"/>
              </a:lnSpc>
              <a:buFont typeface="Wingdings 2" panose="05020102010507070707" pitchFamily="18" charset="2"/>
              <a:buNone/>
            </a:pPr>
            <a:r>
              <a:rPr lang="ru-RU" sz="3200" dirty="0">
                <a:solidFill>
                  <a:schemeClr val="accent1">
                    <a:lumMod val="50000"/>
                  </a:schemeClr>
                </a:solidFill>
                <a:latin typeface="Arial" pitchFamily="34" charset="0"/>
                <a:cs typeface="Arial" pitchFamily="34" charset="0"/>
              </a:rPr>
              <a:t> </a:t>
            </a:r>
            <a:r>
              <a:rPr lang="ru-RU" sz="3200" dirty="0" smtClean="0">
                <a:solidFill>
                  <a:schemeClr val="accent1">
                    <a:lumMod val="50000"/>
                  </a:schemeClr>
                </a:solidFill>
                <a:latin typeface="Arial" pitchFamily="34" charset="0"/>
                <a:cs typeface="Arial" pitchFamily="34" charset="0"/>
              </a:rPr>
              <a:t> 4. «Два мальчика».</a:t>
            </a:r>
          </a:p>
          <a:p>
            <a:pPr>
              <a:lnSpc>
                <a:spcPct val="100000"/>
              </a:lnSpc>
              <a:buFont typeface="Wingdings 2" panose="05020102010507070707" pitchFamily="18" charset="2"/>
              <a:buNone/>
            </a:pPr>
            <a:r>
              <a:rPr lang="ru-RU" sz="3200" dirty="0">
                <a:solidFill>
                  <a:schemeClr val="accent1">
                    <a:lumMod val="50000"/>
                  </a:schemeClr>
                </a:solidFill>
                <a:latin typeface="Arial" pitchFamily="34" charset="0"/>
                <a:cs typeface="Arial" pitchFamily="34" charset="0"/>
              </a:rPr>
              <a:t> </a:t>
            </a:r>
            <a:r>
              <a:rPr lang="ru-RU" sz="3200" dirty="0" smtClean="0">
                <a:solidFill>
                  <a:schemeClr val="accent1">
                    <a:lumMod val="50000"/>
                  </a:schemeClr>
                </a:solidFill>
                <a:latin typeface="Arial" pitchFamily="34" charset="0"/>
                <a:cs typeface="Arial" pitchFamily="34" charset="0"/>
              </a:rPr>
              <a:t> 5. </a:t>
            </a:r>
            <a:r>
              <a:rPr lang="ru-RU" sz="3200" dirty="0" smtClean="0">
                <a:solidFill>
                  <a:schemeClr val="accent1">
                    <a:lumMod val="50000"/>
                  </a:schemeClr>
                </a:solidFill>
                <a:latin typeface="Arial" pitchFamily="34" charset="0"/>
                <a:cs typeface="Arial" pitchFamily="34" charset="0"/>
              </a:rPr>
              <a:t>Развязка </a:t>
            </a:r>
            <a:r>
              <a:rPr lang="ru-RU" sz="3200" dirty="0" smtClean="0">
                <a:solidFill>
                  <a:schemeClr val="accent1">
                    <a:lumMod val="50000"/>
                  </a:schemeClr>
                </a:solidFill>
                <a:latin typeface="Arial" pitchFamily="34" charset="0"/>
                <a:cs typeface="Arial" pitchFamily="34" charset="0"/>
              </a:rPr>
              <a:t>романа.</a:t>
            </a:r>
          </a:p>
          <a:p>
            <a:pPr>
              <a:lnSpc>
                <a:spcPct val="100000"/>
              </a:lnSpc>
              <a:buFont typeface="Wingdings 2" panose="05020102010507070707" pitchFamily="18" charset="2"/>
              <a:buNone/>
            </a:pPr>
            <a:r>
              <a:rPr lang="ru-RU" sz="3200" dirty="0">
                <a:solidFill>
                  <a:schemeClr val="accent1">
                    <a:lumMod val="50000"/>
                  </a:schemeClr>
                </a:solidFill>
                <a:latin typeface="Arial" pitchFamily="34" charset="0"/>
                <a:cs typeface="Arial" pitchFamily="34" charset="0"/>
              </a:rPr>
              <a:t> </a:t>
            </a:r>
            <a:r>
              <a:rPr lang="ru-RU" sz="3200" dirty="0" smtClean="0">
                <a:solidFill>
                  <a:schemeClr val="accent1">
                    <a:lumMod val="50000"/>
                  </a:schemeClr>
                </a:solidFill>
                <a:latin typeface="Arial" pitchFamily="34" charset="0"/>
                <a:cs typeface="Arial" pitchFamily="34" charset="0"/>
              </a:rPr>
              <a:t> 6. «Последний бой».</a:t>
            </a:r>
            <a:endParaRPr lang="ru-RU" sz="3200" dirty="0">
              <a:solidFill>
                <a:schemeClr val="accent1">
                  <a:lumMod val="50000"/>
                </a:schemeClr>
              </a:solidFill>
              <a:latin typeface="Arial" pitchFamily="34" charset="0"/>
              <a:cs typeface="Arial" pitchFamily="34" charset="0"/>
            </a:endParaRPr>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pic>
        <p:nvPicPr>
          <p:cNvPr id="8" name="Picture 4" descr="writingon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4583160"/>
            <a:ext cx="1962300" cy="183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79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0" y="458401"/>
            <a:ext cx="12192000" cy="601526"/>
          </a:xfrm>
        </p:spPr>
        <p:txBody>
          <a:bodyPr>
            <a:noAutofit/>
          </a:bodyPr>
          <a:lstStyle/>
          <a:p>
            <a:pPr algn="ctr"/>
            <a:r>
              <a:rPr lang="ru-RU" sz="4400" dirty="0" smtClean="0"/>
              <a:t>ДВОРОВЫЙ МАЛЬЧИК</a:t>
            </a:r>
            <a:endParaRPr lang="ru-RU" sz="44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10" name="Text Box 10"/>
          <p:cNvSpPr txBox="1">
            <a:spLocks noChangeArrowheads="1"/>
          </p:cNvSpPr>
          <p:nvPr/>
        </p:nvSpPr>
        <p:spPr bwMode="auto">
          <a:xfrm>
            <a:off x="326571" y="1404257"/>
            <a:ext cx="8017329" cy="4893647"/>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400" dirty="0">
                <a:solidFill>
                  <a:schemeClr val="accent1">
                    <a:lumMod val="50000"/>
                  </a:schemeClr>
                </a:solidFill>
                <a:latin typeface="Arial" panose="020B0604020202020204" pitchFamily="34" charset="0"/>
                <a:cs typeface="Arial" panose="020B0604020202020204" pitchFamily="34" charset="0"/>
              </a:rPr>
              <a:t>Второй мальчик двумя годами старше Саши, оборванный, рыжий и косой, «довольно слабой наружности», выполняет поручение Дубровского. Он поспешил – не выждал, пока у дуба никого не будет, и пришлось защищаться. Митя не говорит много, он действует: ударил кулаком по лицу Сашу, стараясь от него освободиться, поборол Сашу, и если бы не садовник, сумел бы убежать. Митя держит язык за зубами, говорит только то, что безопасно. На вопрос Троекурова назвался «дворовым человеком господ Дубровских». В этом был определённый вызов – ведь все крепостные Дубровских официально перешли во владение Троекурова. </a:t>
            </a:r>
          </a:p>
        </p:txBody>
      </p:sp>
      <p:pic>
        <p:nvPicPr>
          <p:cNvPr id="11" name="Picture 8" descr="Малину кра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903" y="1404257"/>
            <a:ext cx="3331598" cy="2498272"/>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9" descr="Кольцо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8851" y="4021614"/>
            <a:ext cx="3168650" cy="2378075"/>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480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838199" y="365126"/>
            <a:ext cx="10979301" cy="601526"/>
          </a:xfrm>
        </p:spPr>
        <p:txBody>
          <a:bodyPr>
            <a:noAutofit/>
          </a:bodyPr>
          <a:lstStyle/>
          <a:p>
            <a:pPr algn="ctr"/>
            <a:r>
              <a:rPr lang="ru-RU" sz="4400" dirty="0" smtClean="0">
                <a:latin typeface="Arial" panose="020B0604020202020204" pitchFamily="34" charset="0"/>
                <a:cs typeface="Arial" panose="020B0604020202020204" pitchFamily="34" charset="0"/>
              </a:rPr>
              <a:t>РАЗВЯЗКА РОМАНА (ГЛАВЫ </a:t>
            </a:r>
            <a:r>
              <a:rPr lang="en-US" sz="4400" dirty="0" smtClean="0">
                <a:latin typeface="Arial" panose="020B0604020202020204" pitchFamily="34" charset="0"/>
                <a:cs typeface="Arial" panose="020B0604020202020204" pitchFamily="34" charset="0"/>
              </a:rPr>
              <a:t>XVIII-XIX)</a:t>
            </a:r>
            <a:endParaRPr lang="ru-RU" sz="4400" dirty="0">
              <a:latin typeface="Arial" panose="020B0604020202020204" pitchFamily="34" charset="0"/>
              <a:cs typeface="Arial" panose="020B0604020202020204" pitchFamily="34" charset="0"/>
            </a:endParaRPr>
          </a:p>
        </p:txBody>
      </p:sp>
      <p:pic>
        <p:nvPicPr>
          <p:cNvPr id="9" name="Picture 10" descr="Венча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920" y="1387929"/>
            <a:ext cx="7347857" cy="4963885"/>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5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838199" y="365126"/>
            <a:ext cx="10979301" cy="601526"/>
          </a:xfrm>
        </p:spPr>
        <p:txBody>
          <a:bodyPr>
            <a:noAutofit/>
          </a:bodyPr>
          <a:lstStyle/>
          <a:p>
            <a:pPr algn="ctr"/>
            <a:r>
              <a:rPr lang="ru-RU" sz="4400" dirty="0" smtClean="0"/>
              <a:t>ПОДГОТОВКА К СВАДЬБЕ</a:t>
            </a:r>
            <a:endParaRPr lang="ru-RU" sz="4400" dirty="0"/>
          </a:p>
        </p:txBody>
      </p:sp>
      <p:sp>
        <p:nvSpPr>
          <p:cNvPr id="9" name="Прямоугольник 8"/>
          <p:cNvSpPr/>
          <p:nvPr/>
        </p:nvSpPr>
        <p:spPr>
          <a:xfrm>
            <a:off x="464457" y="1498818"/>
            <a:ext cx="11596914" cy="523220"/>
          </a:xfrm>
          <a:prstGeom prst="rect">
            <a:avLst/>
          </a:prstGeom>
        </p:spPr>
        <p:txBody>
          <a:bodyPr wrap="square">
            <a:spAutoFit/>
          </a:bodyPr>
          <a:lstStyle/>
          <a:p>
            <a:r>
              <a:rPr lang="ru-RU" sz="2800" dirty="0" smtClean="0">
                <a:solidFill>
                  <a:schemeClr val="accent1">
                    <a:lumMod val="50000"/>
                  </a:schemeClr>
                </a:solidFill>
                <a:latin typeface="Arial" panose="020B0604020202020204" pitchFamily="34" charset="0"/>
                <a:cs typeface="Arial" panose="020B0604020202020204" pitchFamily="34" charset="0"/>
              </a:rPr>
              <a:t>                    </a:t>
            </a:r>
            <a:endParaRPr lang="ru-RU" sz="2800" dirty="0">
              <a:solidFill>
                <a:schemeClr val="accent1">
                  <a:lumMod val="50000"/>
                </a:schemeClr>
              </a:solidFill>
              <a:latin typeface="Arial" panose="020B0604020202020204" pitchFamily="34" charset="0"/>
              <a:cs typeface="Arial" panose="020B0604020202020204" pitchFamily="34" charset="0"/>
            </a:endParaRPr>
          </a:p>
        </p:txBody>
      </p:sp>
      <p:sp>
        <p:nvSpPr>
          <p:cNvPr id="10" name="Text Box 12"/>
          <p:cNvSpPr txBox="1">
            <a:spLocks noChangeArrowheads="1"/>
          </p:cNvSpPr>
          <p:nvPr/>
        </p:nvSpPr>
        <p:spPr bwMode="auto">
          <a:xfrm>
            <a:off x="342902" y="1273629"/>
            <a:ext cx="7413169" cy="5328293"/>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600" dirty="0" smtClean="0">
                <a:solidFill>
                  <a:schemeClr val="accent1">
                    <a:lumMod val="50000"/>
                  </a:schemeClr>
                </a:solidFill>
                <a:latin typeface="Arial" panose="020B0604020202020204" pitchFamily="34" charset="0"/>
                <a:cs typeface="Arial" panose="020B0604020202020204" pitchFamily="34" charset="0"/>
              </a:rPr>
              <a:t>Весь </a:t>
            </a:r>
            <a:r>
              <a:rPr lang="ru-RU" altLang="ru-RU" sz="2600" dirty="0">
                <a:solidFill>
                  <a:schemeClr val="accent1">
                    <a:lumMod val="50000"/>
                  </a:schemeClr>
                </a:solidFill>
                <a:latin typeface="Arial" panose="020B0604020202020204" pitchFamily="34" charset="0"/>
                <a:cs typeface="Arial" panose="020B0604020202020204" pitchFamily="34" charset="0"/>
              </a:rPr>
              <a:t>дом в движении: слуги бегают, девки суетятся, на дворе толпится народ</a:t>
            </a:r>
            <a:r>
              <a:rPr lang="ru-RU" altLang="ru-RU" sz="2600" dirty="0" smtClean="0">
                <a:solidFill>
                  <a:schemeClr val="accent1">
                    <a:lumMod val="50000"/>
                  </a:schemeClr>
                </a:solidFill>
                <a:latin typeface="Arial" panose="020B0604020202020204" pitchFamily="34" charset="0"/>
                <a:cs typeface="Arial" panose="020B0604020202020204" pitchFamily="34" charset="0"/>
              </a:rPr>
              <a:t>.</a:t>
            </a:r>
            <a:r>
              <a:rPr lang="ru-RU" altLang="ru-RU" sz="2600" dirty="0">
                <a:solidFill>
                  <a:schemeClr val="accent1">
                    <a:lumMod val="50000"/>
                  </a:schemeClr>
                </a:solidFill>
                <a:latin typeface="Arial" panose="020B0604020202020204" pitchFamily="34" charset="0"/>
                <a:cs typeface="Arial" panose="020B0604020202020204" pitchFamily="34" charset="0"/>
              </a:rPr>
              <a:t> В комнате Маши служанки готовят невесту.</a:t>
            </a:r>
            <a:br>
              <a:rPr lang="ru-RU" altLang="ru-RU" sz="2600" dirty="0">
                <a:solidFill>
                  <a:schemeClr val="accent1">
                    <a:lumMod val="50000"/>
                  </a:schemeClr>
                </a:solidFill>
                <a:latin typeface="Arial" panose="020B0604020202020204" pitchFamily="34" charset="0"/>
                <a:cs typeface="Arial" panose="020B0604020202020204" pitchFamily="34" charset="0"/>
              </a:rPr>
            </a:br>
            <a:r>
              <a:rPr lang="ru-RU" altLang="ru-RU" sz="2600" dirty="0">
                <a:solidFill>
                  <a:schemeClr val="accent1">
                    <a:lumMod val="50000"/>
                  </a:schemeClr>
                </a:solidFill>
                <a:latin typeface="Arial" panose="020B0604020202020204" pitchFamily="34" charset="0"/>
                <a:cs typeface="Arial" panose="020B0604020202020204" pitchFamily="34" charset="0"/>
              </a:rPr>
              <a:t>И только Маша сидит ни жива ни мертва, молчит, «бессмысленно глядясь в зеркало». Голова её клонится под тяжестью бриллиантов, которые её вовсе не радуют. Она бледна, неподвижна, уже почти покорно ожидает Маша своей участи. Только во время благословения она в отчаянии падает к ногам отца, но уже ни о чём не просит. Её почти несут в карету.</a:t>
            </a:r>
          </a:p>
          <a:p>
            <a:pPr algn="ctr"/>
            <a:endParaRPr lang="ru-RU" altLang="ru-RU" sz="2400" dirty="0"/>
          </a:p>
        </p:txBody>
      </p:sp>
      <p:pic>
        <p:nvPicPr>
          <p:cNvPr id="12" name="Picture 9" descr="Наказание дочер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499" y="1273629"/>
            <a:ext cx="3810001" cy="2857500"/>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0" descr="Обвенчана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499" y="3823146"/>
            <a:ext cx="3810001" cy="2725058"/>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940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055914" y="410804"/>
            <a:ext cx="10515600" cy="601526"/>
          </a:xfrm>
        </p:spPr>
        <p:txBody>
          <a:bodyPr>
            <a:noAutofit/>
          </a:bodyPr>
          <a:lstStyle/>
          <a:p>
            <a:pPr algn="ctr"/>
            <a:r>
              <a:rPr lang="ru-RU" sz="4400" dirty="0" smtClean="0"/>
              <a:t>ОТКАЗ ОТ ПОМОЩИ</a:t>
            </a:r>
            <a:endParaRPr lang="ru-RU" sz="40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6" name="Text Box 10"/>
          <p:cNvSpPr txBox="1">
            <a:spLocks noChangeArrowheads="1"/>
          </p:cNvSpPr>
          <p:nvPr/>
        </p:nvSpPr>
        <p:spPr bwMode="auto">
          <a:xfrm>
            <a:off x="261258" y="1289957"/>
            <a:ext cx="7935686" cy="2492990"/>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600" dirty="0">
                <a:solidFill>
                  <a:schemeClr val="accent1">
                    <a:lumMod val="50000"/>
                  </a:schemeClr>
                </a:solidFill>
                <a:latin typeface="Arial" panose="020B0604020202020204" pitchFamily="34" charset="0"/>
                <a:cs typeface="Arial" panose="020B0604020202020204" pitchFamily="34" charset="0"/>
              </a:rPr>
              <a:t>Священник быстро совершает обряд венчания. Невозвратимые слова произнесены. Надежды Маши на спасение рухнули. Всё происходит для неё как бы в страшном сне. И тут появляется Дубровский. Маша ждала его до последнего момента.</a:t>
            </a:r>
          </a:p>
        </p:txBody>
      </p:sp>
      <p:pic>
        <p:nvPicPr>
          <p:cNvPr id="7" name="Picture 9" descr="Жена князя"/>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9000"/>
                    </a14:imgEffect>
                  </a14:imgLayer>
                </a14:imgProps>
              </a:ext>
              <a:ext uri="{28A0092B-C50C-407E-A947-70E740481C1C}">
                <a14:useLocalDpi xmlns:a14="http://schemas.microsoft.com/office/drawing/2010/main" val="0"/>
              </a:ext>
            </a:extLst>
          </a:blip>
          <a:srcRect/>
          <a:stretch>
            <a:fillRect/>
          </a:stretch>
        </p:blipFill>
        <p:spPr bwMode="auto">
          <a:xfrm>
            <a:off x="8327571" y="1289957"/>
            <a:ext cx="3489930" cy="2723020"/>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1"/>
          <p:cNvSpPr txBox="1">
            <a:spLocks noChangeArrowheads="1"/>
          </p:cNvSpPr>
          <p:nvPr/>
        </p:nvSpPr>
        <p:spPr bwMode="auto">
          <a:xfrm>
            <a:off x="261259" y="4012977"/>
            <a:ext cx="7935684" cy="2492990"/>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600" dirty="0">
                <a:solidFill>
                  <a:schemeClr val="accent1">
                    <a:lumMod val="50000"/>
                  </a:schemeClr>
                </a:solidFill>
                <a:latin typeface="Arial" panose="020B0604020202020204" pitchFamily="34" charset="0"/>
                <a:cs typeface="Arial" panose="020B0604020202020204" pitchFamily="34" charset="0"/>
              </a:rPr>
              <a:t>Но жизнь её уже «навеки окована», «невозвратимые слова» произнесены священником, она обвенчана. Слишком поздно, ничего не исправить. Маша проявляет твёрдость, верность данному слову. Она готова стать женой разбойника, но преступить клятву она не может.</a:t>
            </a:r>
          </a:p>
        </p:txBody>
      </p:sp>
      <p:pic>
        <p:nvPicPr>
          <p:cNvPr id="9" name="Picture 8" descr="Поздно"/>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3000"/>
                    </a14:imgEffect>
                  </a14:imgLayer>
                </a14:imgProps>
              </a:ext>
              <a:ext uri="{28A0092B-C50C-407E-A947-70E740481C1C}">
                <a14:useLocalDpi xmlns:a14="http://schemas.microsoft.com/office/drawing/2010/main" val="0"/>
              </a:ext>
            </a:extLst>
          </a:blip>
          <a:srcRect/>
          <a:stretch>
            <a:fillRect/>
          </a:stretch>
        </p:blipFill>
        <p:spPr bwMode="auto">
          <a:xfrm>
            <a:off x="8327570" y="4016767"/>
            <a:ext cx="3489931" cy="2489200"/>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629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055914" y="410804"/>
            <a:ext cx="10515600" cy="601526"/>
          </a:xfrm>
        </p:spPr>
        <p:txBody>
          <a:bodyPr>
            <a:noAutofit/>
          </a:bodyPr>
          <a:lstStyle/>
          <a:p>
            <a:pPr algn="ctr"/>
            <a:r>
              <a:rPr lang="ru-RU" sz="4400" dirty="0" smtClean="0"/>
              <a:t>«ПОСЛЕДНИЙ БОЙ» (ГЛАВА </a:t>
            </a:r>
            <a:r>
              <a:rPr lang="en-US" sz="4400" dirty="0" smtClean="0"/>
              <a:t>XIX)</a:t>
            </a:r>
            <a:endParaRPr lang="ru-RU" sz="44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pic>
        <p:nvPicPr>
          <p:cNvPr id="7" name="Picture 10" descr="Разбойники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92" y="1772641"/>
            <a:ext cx="5337380" cy="4002353"/>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1" descr="Разбойники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120" y="1772640"/>
            <a:ext cx="5350394" cy="4012111"/>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055914" y="410804"/>
            <a:ext cx="10515600" cy="601526"/>
          </a:xfrm>
        </p:spPr>
        <p:txBody>
          <a:bodyPr>
            <a:noAutofit/>
          </a:bodyPr>
          <a:lstStyle/>
          <a:p>
            <a:pPr algn="ctr"/>
            <a:r>
              <a:rPr lang="ru-RU" sz="4400" dirty="0" smtClean="0"/>
              <a:t>БЕСЕДА ПО ВОПРОСАМ</a:t>
            </a:r>
            <a:endParaRPr lang="ru-RU" sz="44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6" name="Text Box 8"/>
          <p:cNvSpPr txBox="1">
            <a:spLocks noChangeArrowheads="1"/>
          </p:cNvSpPr>
          <p:nvPr/>
        </p:nvSpPr>
        <p:spPr bwMode="auto">
          <a:xfrm>
            <a:off x="653143" y="1845129"/>
            <a:ext cx="10918371" cy="3785652"/>
          </a:xfrm>
          <a:prstGeom prst="rect">
            <a:avLst/>
          </a:prstGeom>
          <a:solidFill>
            <a:schemeClr val="accent1">
              <a:lumMod val="20000"/>
              <a:lumOff val="80000"/>
            </a:schemeClr>
          </a:solidFill>
          <a:ln w="28575" algn="ctr">
            <a:solidFill>
              <a:srgbClr val="800000"/>
            </a:solidFill>
            <a:miter lim="800000"/>
            <a:headEnd/>
            <a:tailEnd/>
          </a:ln>
          <a:effectLst/>
          <a:extLst/>
        </p:spPr>
        <p:txBody>
          <a:bodyPr wrap="square">
            <a:spAutoFit/>
          </a:bodyPr>
          <a:lstStyle>
            <a:lvl1pPr marL="342900" indent="-342900">
              <a:spcBef>
                <a:spcPct val="0"/>
              </a:spcBef>
              <a:defRPr>
                <a:solidFill>
                  <a:schemeClr val="tx1"/>
                </a:solidFill>
                <a:latin typeface="Arial" panose="020B0604020202020204" pitchFamily="34" charset="0"/>
              </a:defRPr>
            </a:lvl1pPr>
            <a:lvl2pPr marL="800100" indent="-342900">
              <a:spcBef>
                <a:spcPct val="0"/>
              </a:spcBef>
              <a:defRPr>
                <a:solidFill>
                  <a:schemeClr val="tx1"/>
                </a:solidFill>
                <a:latin typeface="Arial" panose="020B0604020202020204" pitchFamily="34" charset="0"/>
              </a:defRPr>
            </a:lvl2pPr>
            <a:lvl3pPr marL="1257300" indent="-342900">
              <a:spcBef>
                <a:spcPct val="0"/>
              </a:spcBef>
              <a:defRPr>
                <a:solidFill>
                  <a:schemeClr val="tx1"/>
                </a:solidFill>
                <a:latin typeface="Arial" panose="020B0604020202020204" pitchFamily="34" charset="0"/>
              </a:defRPr>
            </a:lvl3pPr>
            <a:lvl4pPr marL="1714500" indent="-342900">
              <a:spcBef>
                <a:spcPct val="0"/>
              </a:spcBef>
              <a:defRPr>
                <a:solidFill>
                  <a:schemeClr val="tx1"/>
                </a:solidFill>
                <a:latin typeface="Arial" panose="020B0604020202020204" pitchFamily="34" charset="0"/>
              </a:defRPr>
            </a:lvl4pPr>
            <a:lvl5pPr marL="2171700" indent="-342900">
              <a:spcBef>
                <a:spcPct val="0"/>
              </a:spcBef>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FontTx/>
              <a:buAutoNum type="arabicParenR"/>
            </a:pPr>
            <a:r>
              <a:rPr lang="ru-RU" altLang="ru-RU" sz="3000" dirty="0" smtClean="0">
                <a:solidFill>
                  <a:schemeClr val="accent1">
                    <a:lumMod val="50000"/>
                  </a:schemeClr>
                </a:solidFill>
                <a:cs typeface="Arial" panose="020B0604020202020204" pitchFamily="34" charset="0"/>
                <a:hlinkClick r:id="rId3" action="ppaction://hlinksldjump"/>
              </a:rPr>
              <a:t> Какими </a:t>
            </a:r>
            <a:r>
              <a:rPr lang="ru-RU" altLang="ru-RU" sz="3000" dirty="0">
                <a:solidFill>
                  <a:schemeClr val="accent1">
                    <a:lumMod val="50000"/>
                  </a:schemeClr>
                </a:solidFill>
                <a:cs typeface="Arial" panose="020B0604020202020204" pitchFamily="34" charset="0"/>
                <a:hlinkClick r:id="rId3" action="ppaction://hlinksldjump"/>
              </a:rPr>
              <a:t>деталями текста «опровергается» утверждение Пушкина, что крестьяне Дубровского «разбойники»?</a:t>
            </a:r>
            <a:endParaRPr lang="en-US" altLang="ru-RU" sz="3000" dirty="0">
              <a:solidFill>
                <a:schemeClr val="accent1">
                  <a:lumMod val="50000"/>
                </a:schemeClr>
              </a:solidFill>
              <a:cs typeface="Arial" panose="020B0604020202020204" pitchFamily="34" charset="0"/>
            </a:endParaRPr>
          </a:p>
          <a:p>
            <a:pPr>
              <a:spcBef>
                <a:spcPct val="50000"/>
              </a:spcBef>
            </a:pPr>
            <a:r>
              <a:rPr lang="en-US" altLang="ru-RU" sz="3000" dirty="0">
                <a:solidFill>
                  <a:schemeClr val="accent1">
                    <a:lumMod val="50000"/>
                  </a:schemeClr>
                </a:solidFill>
                <a:cs typeface="Arial" panose="020B0604020202020204" pitchFamily="34" charset="0"/>
              </a:rPr>
              <a:t>2) </a:t>
            </a:r>
            <a:r>
              <a:rPr lang="ru-RU" altLang="ru-RU" sz="3000" dirty="0">
                <a:solidFill>
                  <a:schemeClr val="accent1">
                    <a:lumMod val="50000"/>
                  </a:schemeClr>
                </a:solidFill>
                <a:cs typeface="Arial" panose="020B0604020202020204" pitchFamily="34" charset="0"/>
                <a:hlinkClick r:id="rId3" action="ppaction://hlinksldjump"/>
              </a:rPr>
              <a:t>Против чего взбунтовались крестьяне?</a:t>
            </a:r>
            <a:endParaRPr lang="ru-RU" altLang="ru-RU" sz="3000" dirty="0">
              <a:solidFill>
                <a:schemeClr val="accent1">
                  <a:lumMod val="50000"/>
                </a:schemeClr>
              </a:solidFill>
              <a:cs typeface="Arial" panose="020B0604020202020204" pitchFamily="34" charset="0"/>
            </a:endParaRPr>
          </a:p>
          <a:p>
            <a:pPr>
              <a:spcBef>
                <a:spcPct val="50000"/>
              </a:spcBef>
            </a:pPr>
            <a:r>
              <a:rPr lang="ru-RU" altLang="ru-RU" sz="3000" dirty="0">
                <a:solidFill>
                  <a:schemeClr val="accent1">
                    <a:lumMod val="50000"/>
                  </a:schemeClr>
                </a:solidFill>
                <a:cs typeface="Arial" panose="020B0604020202020204" pitchFamily="34" charset="0"/>
              </a:rPr>
              <a:t>3) </a:t>
            </a:r>
            <a:r>
              <a:rPr lang="ru-RU" altLang="ru-RU" sz="3000" dirty="0">
                <a:solidFill>
                  <a:schemeClr val="accent1">
                    <a:lumMod val="50000"/>
                  </a:schemeClr>
                </a:solidFill>
                <a:cs typeface="Arial" panose="020B0604020202020204" pitchFamily="34" charset="0"/>
                <a:hlinkClick r:id="rId4" action="ppaction://hlinksldjump"/>
              </a:rPr>
              <a:t>Почему Владимир Дубровский покинул своих крестьян?</a:t>
            </a:r>
            <a:endParaRPr lang="ru-RU" altLang="ru-RU" sz="3000" dirty="0">
              <a:solidFill>
                <a:schemeClr val="accent1">
                  <a:lumMod val="50000"/>
                </a:schemeClr>
              </a:solidFill>
              <a:cs typeface="Arial" panose="020B0604020202020204" pitchFamily="34" charset="0"/>
            </a:endParaRPr>
          </a:p>
          <a:p>
            <a:pPr>
              <a:spcBef>
                <a:spcPct val="50000"/>
              </a:spcBef>
            </a:pPr>
            <a:r>
              <a:rPr lang="ru-RU" altLang="ru-RU" sz="3000" dirty="0">
                <a:solidFill>
                  <a:schemeClr val="accent1">
                    <a:lumMod val="50000"/>
                  </a:schemeClr>
                </a:solidFill>
                <a:cs typeface="Arial" panose="020B0604020202020204" pitchFamily="34" charset="0"/>
              </a:rPr>
              <a:t>4) </a:t>
            </a:r>
            <a:r>
              <a:rPr lang="ru-RU" altLang="ru-RU" sz="3000" dirty="0">
                <a:solidFill>
                  <a:schemeClr val="accent1">
                    <a:lumMod val="50000"/>
                  </a:schemeClr>
                </a:solidFill>
                <a:cs typeface="Arial" panose="020B0604020202020204" pitchFamily="34" charset="0"/>
                <a:hlinkClick r:id="rId5" action="ppaction://hlinksldjump"/>
              </a:rPr>
              <a:t>Каково отношение автора к своему герою-разбойнику?</a:t>
            </a:r>
            <a:endParaRPr lang="ru-RU" altLang="ru-RU" sz="3000" dirty="0">
              <a:solidFill>
                <a:schemeClr val="accent1">
                  <a:lumMod val="50000"/>
                </a:schemeClr>
              </a:solidFill>
              <a:cs typeface="Arial" panose="020B0604020202020204" pitchFamily="34" charset="0"/>
            </a:endParaRPr>
          </a:p>
          <a:p>
            <a:pPr>
              <a:spcBef>
                <a:spcPct val="50000"/>
              </a:spcBef>
            </a:pPr>
            <a:r>
              <a:rPr lang="ru-RU" altLang="ru-RU" sz="3000" dirty="0">
                <a:solidFill>
                  <a:schemeClr val="accent1">
                    <a:lumMod val="50000"/>
                  </a:schemeClr>
                </a:solidFill>
                <a:cs typeface="Arial" panose="020B0604020202020204" pitchFamily="34" charset="0"/>
              </a:rPr>
              <a:t>5) </a:t>
            </a:r>
            <a:r>
              <a:rPr lang="ru-RU" altLang="ru-RU" sz="3000" dirty="0">
                <a:solidFill>
                  <a:schemeClr val="accent1">
                    <a:lumMod val="50000"/>
                  </a:schemeClr>
                </a:solidFill>
                <a:cs typeface="Arial" panose="020B0604020202020204" pitchFamily="34" charset="0"/>
                <a:hlinkClick r:id="rId6" action="ppaction://hlinksldjump"/>
              </a:rPr>
              <a:t>Какова главная мысль, идея произведения?</a:t>
            </a:r>
            <a:endParaRPr lang="ru-RU" altLang="ru-RU" sz="3000" dirty="0">
              <a:solidFill>
                <a:schemeClr val="accent1">
                  <a:lumMod val="50000"/>
                </a:schemeClr>
              </a:solidFill>
              <a:cs typeface="Arial" panose="020B0604020202020204" pitchFamily="34" charset="0"/>
            </a:endParaRPr>
          </a:p>
        </p:txBody>
      </p:sp>
    </p:spTree>
    <p:extLst>
      <p:ext uri="{BB962C8B-B14F-4D97-AF65-F5344CB8AC3E}">
        <p14:creationId xmlns:p14="http://schemas.microsoft.com/office/powerpoint/2010/main" val="376663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055914" y="410804"/>
            <a:ext cx="10515600" cy="601526"/>
          </a:xfrm>
        </p:spPr>
        <p:txBody>
          <a:bodyPr>
            <a:noAutofit/>
          </a:bodyPr>
          <a:lstStyle/>
          <a:p>
            <a:pPr algn="ctr"/>
            <a:r>
              <a:rPr lang="ru-RU" sz="4000" dirty="0" smtClean="0"/>
              <a:t>НЕНАСТОЯЩИЕ РАЗБОЙНИКИ</a:t>
            </a:r>
            <a:endParaRPr lang="ru-RU" sz="40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pic>
        <p:nvPicPr>
          <p:cNvPr id="6" name="Picture 9" descr="pushkin_tropin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5015" y="1567299"/>
            <a:ext cx="3269731" cy="4610321"/>
          </a:xfrm>
          <a:prstGeom prst="rect">
            <a:avLst/>
          </a:prstGeom>
          <a:solidFill>
            <a:schemeClr val="accent1">
              <a:lumMod val="20000"/>
              <a:lumOff val="80000"/>
            </a:schemeClr>
          </a:solidFill>
          <a:ln w="19050">
            <a:solidFill>
              <a:srgbClr val="800000"/>
            </a:solidFill>
            <a:miter lim="800000"/>
            <a:headEnd/>
            <a:tailEnd/>
          </a:ln>
          <a:extLst/>
        </p:spPr>
      </p:pic>
      <p:sp>
        <p:nvSpPr>
          <p:cNvPr id="7" name="Text Box 10"/>
          <p:cNvSpPr txBox="1">
            <a:spLocks noChangeArrowheads="1"/>
          </p:cNvSpPr>
          <p:nvPr/>
        </p:nvSpPr>
        <p:spPr bwMode="auto">
          <a:xfrm>
            <a:off x="277585" y="1240971"/>
            <a:ext cx="7870371" cy="5262979"/>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400" dirty="0">
                <a:solidFill>
                  <a:schemeClr val="accent1">
                    <a:lumMod val="50000"/>
                  </a:schemeClr>
                </a:solidFill>
                <a:latin typeface="Arial" panose="020B0604020202020204" pitchFamily="34" charset="0"/>
                <a:cs typeface="Arial" panose="020B0604020202020204" pitchFamily="34" charset="0"/>
              </a:rPr>
              <a:t>«На валу подле маленькой пушки сидел караульный, поджав под себя ноги; он вставлял заплатку в некоторую часть своей одежды, владея </a:t>
            </a:r>
            <a:r>
              <a:rPr lang="ru-RU" altLang="ru-RU" sz="2400" dirty="0" err="1">
                <a:solidFill>
                  <a:schemeClr val="accent1">
                    <a:lumMod val="50000"/>
                  </a:schemeClr>
                </a:solidFill>
                <a:latin typeface="Arial" panose="020B0604020202020204" pitchFamily="34" charset="0"/>
                <a:cs typeface="Arial" panose="020B0604020202020204" pitchFamily="34" charset="0"/>
              </a:rPr>
              <a:t>иголкою</a:t>
            </a:r>
            <a:r>
              <a:rPr lang="ru-RU" altLang="ru-RU" sz="2400" dirty="0">
                <a:solidFill>
                  <a:schemeClr val="accent1">
                    <a:lumMod val="50000"/>
                  </a:schemeClr>
                </a:solidFill>
                <a:latin typeface="Arial" panose="020B0604020202020204" pitchFamily="34" charset="0"/>
                <a:cs typeface="Arial" panose="020B0604020202020204" pitchFamily="34" charset="0"/>
              </a:rPr>
              <a:t> с искусством, обличающим опытного портного…» Этот человек совсем не похож на разбойника. Другой эпизод: «В это время дверь одного из шалашей отворилась, и старушка в белом чепце, опрятно и чопорно одетая, показалась у порога. «Полно тебе, Стёпка, - сказала она сердито, - барин почивает, а ты знай горланишь; нет у вас ни совести, ни жалости». </a:t>
            </a:r>
            <a:br>
              <a:rPr lang="ru-RU" altLang="ru-RU" sz="2400" dirty="0">
                <a:solidFill>
                  <a:schemeClr val="accent1">
                    <a:lumMod val="50000"/>
                  </a:schemeClr>
                </a:solidFill>
                <a:latin typeface="Arial" panose="020B0604020202020204" pitchFamily="34" charset="0"/>
                <a:cs typeface="Arial" panose="020B0604020202020204" pitchFamily="34" charset="0"/>
              </a:rPr>
            </a:br>
            <a:r>
              <a:rPr lang="ru-RU" altLang="ru-RU" sz="2400" dirty="0">
                <a:solidFill>
                  <a:schemeClr val="accent1">
                    <a:lumMod val="50000"/>
                  </a:schemeClr>
                </a:solidFill>
                <a:latin typeface="Arial" panose="020B0604020202020204" pitchFamily="34" charset="0"/>
                <a:cs typeface="Arial" panose="020B0604020202020204" pitchFamily="34" charset="0"/>
              </a:rPr>
              <a:t>Перед нами – ненастоящие разбойники. Перед нами – крепостные крестьяне, преданные батюшке-барину; изменились лишь внешние условия их существования.</a:t>
            </a:r>
          </a:p>
        </p:txBody>
      </p:sp>
    </p:spTree>
    <p:extLst>
      <p:ext uri="{BB962C8B-B14F-4D97-AF65-F5344CB8AC3E}">
        <p14:creationId xmlns:p14="http://schemas.microsoft.com/office/powerpoint/2010/main" val="1434333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055914" y="410804"/>
            <a:ext cx="10515600" cy="601526"/>
          </a:xfrm>
        </p:spPr>
        <p:txBody>
          <a:bodyPr>
            <a:noAutofit/>
          </a:bodyPr>
          <a:lstStyle/>
          <a:p>
            <a:pPr algn="ctr"/>
            <a:r>
              <a:rPr lang="ru-RU" sz="4000" dirty="0" smtClean="0"/>
              <a:t>ДУБРОВСКИЙ И РАЗБОЙНИКИ</a:t>
            </a:r>
            <a:endParaRPr lang="ru-RU" sz="40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6" name="Text Box 12"/>
          <p:cNvSpPr txBox="1">
            <a:spLocks noChangeArrowheads="1"/>
          </p:cNvSpPr>
          <p:nvPr/>
        </p:nvSpPr>
        <p:spPr bwMode="auto">
          <a:xfrm>
            <a:off x="342899" y="1306286"/>
            <a:ext cx="7935687" cy="5293757"/>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500" dirty="0">
                <a:solidFill>
                  <a:schemeClr val="accent1">
                    <a:lumMod val="50000"/>
                  </a:schemeClr>
                </a:solidFill>
                <a:latin typeface="Arial" panose="020B0604020202020204" pitchFamily="34" charset="0"/>
                <a:cs typeface="Arial" panose="020B0604020202020204" pitchFamily="34" charset="0"/>
              </a:rPr>
              <a:t>Вскоре после сражения Дубровский «собрал всех своих сообщников, объявил им, что намерен навсегда их оставить, советовал и им переменить образ жизни». Правда, он не очень-то доверяет своим сообщникам, не надеется, что они смогут провести «остальную жизнь в честных трудах и в изобилии… Все вы мошенники и, вероятно, не захотите оставить ваше ремесло». Таким образом он отделяет себя от них. Честь, с его точки зрения, - привилегия дворянина. Месть, которой он так жаждал, оказалась не нужной. Машу он потерял. Дальнейшие действия в качестве «благородного разбойника» представляются бессмысленными.</a:t>
            </a:r>
          </a:p>
        </p:txBody>
      </p:sp>
      <p:pic>
        <p:nvPicPr>
          <p:cNvPr id="7" name="Picture 10" descr="Прощание с разб"/>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val="0"/>
              </a:ext>
            </a:extLst>
          </a:blip>
          <a:srcRect/>
          <a:stretch>
            <a:fillRect/>
          </a:stretch>
        </p:blipFill>
        <p:spPr bwMode="auto">
          <a:xfrm>
            <a:off x="8577414" y="1306286"/>
            <a:ext cx="3240087" cy="2430463"/>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1" descr="Разб1"/>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67000"/>
                    </a14:imgEffect>
                  </a14:imgLayer>
                </a14:imgProps>
              </a:ext>
              <a:ext uri="{28A0092B-C50C-407E-A947-70E740481C1C}">
                <a14:useLocalDpi xmlns:a14="http://schemas.microsoft.com/office/drawing/2010/main" val="0"/>
              </a:ext>
            </a:extLst>
          </a:blip>
          <a:srcRect/>
          <a:stretch>
            <a:fillRect/>
          </a:stretch>
        </p:blipFill>
        <p:spPr bwMode="auto">
          <a:xfrm>
            <a:off x="8577413" y="4169580"/>
            <a:ext cx="3240087" cy="2430463"/>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566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055914" y="410804"/>
            <a:ext cx="10515600" cy="601526"/>
          </a:xfrm>
        </p:spPr>
        <p:txBody>
          <a:bodyPr>
            <a:noAutofit/>
          </a:bodyPr>
          <a:lstStyle/>
          <a:p>
            <a:pPr algn="ctr"/>
            <a:r>
              <a:rPr lang="ru-RU" sz="4000" dirty="0" smtClean="0"/>
              <a:t>АВТОР И ЕГО ГЕРОЙ</a:t>
            </a:r>
            <a:endParaRPr lang="ru-RU" sz="40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6" name="Text Box 9"/>
          <p:cNvSpPr txBox="1">
            <a:spLocks noChangeArrowheads="1"/>
          </p:cNvSpPr>
          <p:nvPr/>
        </p:nvSpPr>
        <p:spPr bwMode="auto">
          <a:xfrm>
            <a:off x="477787" y="1553924"/>
            <a:ext cx="7163983" cy="3970318"/>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800" dirty="0">
                <a:solidFill>
                  <a:schemeClr val="accent1">
                    <a:lumMod val="50000"/>
                  </a:schemeClr>
                </a:solidFill>
                <a:latin typeface="Arial" panose="020B0604020202020204" pitchFamily="34" charset="0"/>
                <a:cs typeface="Arial" panose="020B0604020202020204" pitchFamily="34" charset="0"/>
              </a:rPr>
              <a:t>Владимир Дубровский представлен Пушкиным благородным защитником прав личности, защитником справедливости, человеком чести, независимым, отважным человеком, способным глубоко чувствовать. Тон, которым Пушкин пишет о Владимире Дубровском, всегда полон сочувствия, никогда не бывает ироничным.</a:t>
            </a:r>
          </a:p>
        </p:txBody>
      </p:sp>
      <p:pic>
        <p:nvPicPr>
          <p:cNvPr id="7" name="Picture 8" descr="0210pushkin"/>
          <p:cNvPicPr>
            <a:picLocks noChangeAspect="1" noChangeArrowheads="1"/>
          </p:cNvPicPr>
          <p:nvPr/>
        </p:nvPicPr>
        <p:blipFill>
          <a:blip r:embed="rId3">
            <a:extLst>
              <a:ext uri="{28A0092B-C50C-407E-A947-70E740481C1C}">
                <a14:useLocalDpi xmlns:a14="http://schemas.microsoft.com/office/drawing/2010/main" val="0"/>
              </a:ext>
            </a:extLst>
          </a:blip>
          <a:srcRect t="984"/>
          <a:stretch>
            <a:fillRect/>
          </a:stretch>
        </p:blipFill>
        <p:spPr bwMode="auto">
          <a:xfrm>
            <a:off x="7968343" y="1549172"/>
            <a:ext cx="3849158" cy="4743342"/>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436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055914" y="410804"/>
            <a:ext cx="10515600" cy="601526"/>
          </a:xfrm>
        </p:spPr>
        <p:txBody>
          <a:bodyPr>
            <a:noAutofit/>
          </a:bodyPr>
          <a:lstStyle/>
          <a:p>
            <a:pPr algn="ctr"/>
            <a:r>
              <a:rPr lang="ru-RU" sz="4400" dirty="0" smtClean="0"/>
              <a:t>ИДЕЯ РОМАНА</a:t>
            </a:r>
            <a:endParaRPr lang="ru-RU" sz="44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6" name="Text Box 10"/>
          <p:cNvSpPr txBox="1">
            <a:spLocks noChangeArrowheads="1"/>
          </p:cNvSpPr>
          <p:nvPr/>
        </p:nvSpPr>
        <p:spPr bwMode="auto">
          <a:xfrm>
            <a:off x="524644" y="1570938"/>
            <a:ext cx="5663885" cy="4401205"/>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ctr"/>
            <a:r>
              <a:rPr lang="ru-RU" altLang="ru-RU" sz="2800">
                <a:solidFill>
                  <a:schemeClr val="accent1">
                    <a:lumMod val="50000"/>
                  </a:schemeClr>
                </a:solidFill>
                <a:latin typeface="Arial" panose="020B0604020202020204" pitchFamily="34" charset="0"/>
                <a:cs typeface="Arial" panose="020B0604020202020204" pitchFamily="34" charset="0"/>
              </a:rPr>
              <a:t>Идея произведения в том, что главными человеческими ценностями являются честь, справедливость, верность данному слову. Носителем этой идеи является, прежде всего, Владимир Дубровский, а также Маша Троекурова. В то же время автор осуждает произвол, деспотизм, подхалимство.</a:t>
            </a:r>
          </a:p>
        </p:txBody>
      </p:sp>
      <p:pic>
        <p:nvPicPr>
          <p:cNvPr id="7" name="Picture 8" descr="Восхищё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926" y="1114768"/>
            <a:ext cx="3845912" cy="2656772"/>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9" descr="Невест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437" y="3640911"/>
            <a:ext cx="3379445" cy="2534117"/>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590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348343" y="428529"/>
            <a:ext cx="11410270" cy="601526"/>
          </a:xfrm>
        </p:spPr>
        <p:txBody>
          <a:bodyPr>
            <a:noAutofit/>
          </a:bodyPr>
          <a:lstStyle/>
          <a:p>
            <a:pPr algn="ctr"/>
            <a:r>
              <a:rPr lang="ru-RU" sz="3600" dirty="0" smtClean="0"/>
              <a:t>АНАЛИЗ СОДЕРЖАНИЯ </a:t>
            </a:r>
            <a:r>
              <a:rPr lang="en-US" sz="3600" dirty="0" smtClean="0"/>
              <a:t> </a:t>
            </a:r>
            <a:r>
              <a:rPr lang="ru-RU" sz="3600" dirty="0" smtClean="0"/>
              <a:t>РОМАНА (ГЛАВ</a:t>
            </a:r>
            <a:r>
              <a:rPr lang="ru-RU" sz="3600" dirty="0"/>
              <a:t>Ы</a:t>
            </a:r>
            <a:r>
              <a:rPr lang="ru-RU" sz="3600" dirty="0" smtClean="0"/>
              <a:t> </a:t>
            </a:r>
            <a:r>
              <a:rPr lang="en-US" sz="3600" dirty="0" smtClean="0"/>
              <a:t>IX</a:t>
            </a:r>
            <a:r>
              <a:rPr lang="ru-RU" sz="3600" dirty="0" smtClean="0"/>
              <a:t>-</a:t>
            </a:r>
            <a:r>
              <a:rPr lang="en-US" sz="3600" dirty="0" smtClean="0"/>
              <a:t>XIX)</a:t>
            </a:r>
            <a:endParaRPr lang="ru-RU" sz="36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4" name="Прямоугольник 3"/>
          <p:cNvSpPr/>
          <p:nvPr/>
        </p:nvSpPr>
        <p:spPr>
          <a:xfrm>
            <a:off x="718576" y="4460535"/>
            <a:ext cx="7321838" cy="584775"/>
          </a:xfrm>
          <a:prstGeom prst="rect">
            <a:avLst/>
          </a:prstGeom>
        </p:spPr>
        <p:txBody>
          <a:bodyPr wrap="square">
            <a:spAutoFit/>
          </a:bodyPr>
          <a:lstStyle/>
          <a:p>
            <a:r>
              <a:rPr lang="ru-RU" altLang="ru-RU" sz="3200" dirty="0" smtClean="0">
                <a:solidFill>
                  <a:schemeClr val="tx2"/>
                </a:solidFill>
                <a:latin typeface="Arial" panose="020B0604020202020204" pitchFamily="34" charset="0"/>
                <a:cs typeface="Arial" panose="020B0604020202020204" pitchFamily="34" charset="0"/>
              </a:rPr>
              <a:t>   </a:t>
            </a:r>
            <a:endParaRPr lang="ru-RU" altLang="ru-RU" sz="3200" dirty="0">
              <a:solidFill>
                <a:schemeClr val="tx2"/>
              </a:solidFill>
              <a:latin typeface="Arial" panose="020B0604020202020204" pitchFamily="34" charset="0"/>
              <a:cs typeface="Arial" panose="020B0604020202020204" pitchFamily="34" charset="0"/>
            </a:endParaRPr>
          </a:p>
        </p:txBody>
      </p:sp>
      <p:pic>
        <p:nvPicPr>
          <p:cNvPr id="6" name="Picture 7" descr="Пушки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444" y="1977116"/>
            <a:ext cx="2943225" cy="3609975"/>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8" descr="Рома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195" y="2027121"/>
            <a:ext cx="3527425" cy="3509963"/>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8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838199" y="365126"/>
            <a:ext cx="10979301" cy="601526"/>
          </a:xfrm>
        </p:spPr>
        <p:txBody>
          <a:bodyPr>
            <a:noAutofit/>
          </a:bodyPr>
          <a:lstStyle/>
          <a:p>
            <a:pPr algn="ctr"/>
            <a:r>
              <a:rPr lang="ru-RU" sz="3200" dirty="0" smtClean="0"/>
              <a:t>ЗАДАНИЕ ДЛЯ САМОСТОЯТЕЛЬНОЙ РАБОТЫ</a:t>
            </a:r>
            <a:endParaRPr lang="ru-RU" sz="3200" dirty="0"/>
          </a:p>
        </p:txBody>
      </p:sp>
      <p:sp>
        <p:nvSpPr>
          <p:cNvPr id="9" name="Прямоугольник 8"/>
          <p:cNvSpPr/>
          <p:nvPr/>
        </p:nvSpPr>
        <p:spPr>
          <a:xfrm>
            <a:off x="212272" y="1498818"/>
            <a:ext cx="11979728" cy="2554545"/>
          </a:xfrm>
          <a:prstGeom prst="rect">
            <a:avLst/>
          </a:prstGeom>
        </p:spPr>
        <p:txBody>
          <a:bodyPr wrap="square">
            <a:spAutoFit/>
          </a:bodyPr>
          <a:lstStyle/>
          <a:p>
            <a:r>
              <a:rPr lang="ru-RU" sz="2800" dirty="0">
                <a:solidFill>
                  <a:schemeClr val="accent1">
                    <a:lumMod val="50000"/>
                  </a:schemeClr>
                </a:solidFill>
                <a:latin typeface="Arial" panose="020B0604020202020204" pitchFamily="34" charset="0"/>
                <a:cs typeface="Arial" panose="020B0604020202020204" pitchFamily="34" charset="0"/>
              </a:rPr>
              <a:t> </a:t>
            </a:r>
            <a:r>
              <a:rPr lang="ru-RU" sz="2800" dirty="0" smtClean="0">
                <a:solidFill>
                  <a:schemeClr val="accent1">
                    <a:lumMod val="50000"/>
                  </a:schemeClr>
                </a:solidFill>
                <a:latin typeface="Arial" panose="020B0604020202020204" pitchFamily="34" charset="0"/>
                <a:cs typeface="Arial" panose="020B0604020202020204" pitchFamily="34" charset="0"/>
              </a:rPr>
              <a:t>    1. </a:t>
            </a:r>
            <a:r>
              <a:rPr lang="ru-RU" sz="3200" dirty="0" smtClean="0">
                <a:solidFill>
                  <a:schemeClr val="accent1">
                    <a:lumMod val="50000"/>
                  </a:schemeClr>
                </a:solidFill>
                <a:latin typeface="Arial" panose="020B0604020202020204" pitchFamily="34" charset="0"/>
                <a:cs typeface="Arial" panose="020B0604020202020204" pitchFamily="34" charset="0"/>
              </a:rPr>
              <a:t>Написать сочинение на одну из предложенных тем.</a:t>
            </a:r>
          </a:p>
          <a:p>
            <a:r>
              <a:rPr lang="ru-RU" sz="3200" dirty="0">
                <a:solidFill>
                  <a:schemeClr val="accent1">
                    <a:lumMod val="50000"/>
                  </a:schemeClr>
                </a:solidFill>
                <a:latin typeface="Arial" panose="020B0604020202020204" pitchFamily="34" charset="0"/>
                <a:cs typeface="Arial" panose="020B0604020202020204" pitchFamily="34" charset="0"/>
              </a:rPr>
              <a:t> </a:t>
            </a:r>
            <a:r>
              <a:rPr lang="ru-RU" sz="3200" dirty="0" smtClean="0">
                <a:solidFill>
                  <a:schemeClr val="accent1">
                    <a:lumMod val="50000"/>
                  </a:schemeClr>
                </a:solidFill>
                <a:latin typeface="Arial" panose="020B0604020202020204" pitchFamily="34" charset="0"/>
                <a:cs typeface="Arial" panose="020B0604020202020204" pitchFamily="34" charset="0"/>
              </a:rPr>
              <a:t>        - Почему Владимир Дубровский стал разбойником?</a:t>
            </a:r>
          </a:p>
          <a:p>
            <a:r>
              <a:rPr lang="ru-RU" sz="3200" dirty="0">
                <a:solidFill>
                  <a:schemeClr val="accent1">
                    <a:lumMod val="50000"/>
                  </a:schemeClr>
                </a:solidFill>
                <a:latin typeface="Arial" panose="020B0604020202020204" pitchFamily="34" charset="0"/>
                <a:cs typeface="Arial" panose="020B0604020202020204" pitchFamily="34" charset="0"/>
              </a:rPr>
              <a:t> </a:t>
            </a:r>
            <a:r>
              <a:rPr lang="ru-RU" sz="3200" dirty="0" smtClean="0">
                <a:solidFill>
                  <a:schemeClr val="accent1">
                    <a:lumMod val="50000"/>
                  </a:schemeClr>
                </a:solidFill>
                <a:latin typeface="Arial" panose="020B0604020202020204" pitchFamily="34" charset="0"/>
                <a:cs typeface="Arial" panose="020B0604020202020204" pitchFamily="34" charset="0"/>
              </a:rPr>
              <a:t>        - Владимир Дубровский и Маша Троекурова.</a:t>
            </a:r>
          </a:p>
          <a:p>
            <a:r>
              <a:rPr lang="ru-RU" sz="3200" dirty="0">
                <a:solidFill>
                  <a:schemeClr val="accent1">
                    <a:lumMod val="50000"/>
                  </a:schemeClr>
                </a:solidFill>
                <a:latin typeface="Arial" panose="020B0604020202020204" pitchFamily="34" charset="0"/>
                <a:cs typeface="Arial" panose="020B0604020202020204" pitchFamily="34" charset="0"/>
              </a:rPr>
              <a:t> </a:t>
            </a:r>
            <a:r>
              <a:rPr lang="ru-RU" sz="3200" dirty="0" smtClean="0">
                <a:solidFill>
                  <a:schemeClr val="accent1">
                    <a:lumMod val="50000"/>
                  </a:schemeClr>
                </a:solidFill>
                <a:latin typeface="Arial" panose="020B0604020202020204" pitchFamily="34" charset="0"/>
                <a:cs typeface="Arial" panose="020B0604020202020204" pitchFamily="34" charset="0"/>
              </a:rPr>
              <a:t>        - История жизни Владимира Дубровского.</a:t>
            </a:r>
          </a:p>
          <a:p>
            <a:r>
              <a:rPr lang="ru-RU" sz="3200" dirty="0">
                <a:solidFill>
                  <a:schemeClr val="accent1">
                    <a:lumMod val="50000"/>
                  </a:schemeClr>
                </a:solidFill>
                <a:latin typeface="Arial" panose="020B0604020202020204" pitchFamily="34" charset="0"/>
                <a:cs typeface="Arial" panose="020B0604020202020204" pitchFamily="34" charset="0"/>
              </a:rPr>
              <a:t> </a:t>
            </a:r>
            <a:r>
              <a:rPr lang="ru-RU" sz="3200" dirty="0" smtClean="0">
                <a:solidFill>
                  <a:schemeClr val="accent1">
                    <a:lumMod val="50000"/>
                  </a:schemeClr>
                </a:solidFill>
                <a:latin typeface="Arial" panose="020B0604020202020204" pitchFamily="34" charset="0"/>
                <a:cs typeface="Arial" panose="020B0604020202020204" pitchFamily="34" charset="0"/>
              </a:rPr>
              <a:t>                   </a:t>
            </a:r>
            <a:endParaRPr lang="ru-RU" sz="3200" dirty="0">
              <a:solidFill>
                <a:schemeClr val="accent1">
                  <a:lumMod val="50000"/>
                </a:schemeClr>
              </a:solidFill>
              <a:latin typeface="Arial" panose="020B0604020202020204" pitchFamily="34" charset="0"/>
              <a:cs typeface="Arial" panose="020B0604020202020204" pitchFamily="34" charset="0"/>
            </a:endParaRPr>
          </a:p>
        </p:txBody>
      </p:sp>
      <p:pic>
        <p:nvPicPr>
          <p:cNvPr id="7" name="Picture 9" descr="MCj04136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1561" y="4536375"/>
            <a:ext cx="1552575" cy="1865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577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000" dirty="0" smtClean="0"/>
              <a:t>ГЛАВА </a:t>
            </a:r>
            <a:r>
              <a:rPr lang="en-US" sz="4000" dirty="0" smtClean="0"/>
              <a:t>IX</a:t>
            </a:r>
            <a:r>
              <a:rPr lang="ru-RU" sz="4000" dirty="0" smtClean="0"/>
              <a:t> </a:t>
            </a:r>
            <a:r>
              <a:rPr lang="en-US" sz="4000" dirty="0" smtClean="0"/>
              <a:t> </a:t>
            </a:r>
            <a:r>
              <a:rPr lang="ru-RU" sz="4000" dirty="0" smtClean="0"/>
              <a:t>«ОБЕД В ПОКРОВСКОМ»</a:t>
            </a:r>
            <a:endParaRPr lang="ru-RU" sz="40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4" name="Прямоугольник 3"/>
          <p:cNvSpPr/>
          <p:nvPr/>
        </p:nvSpPr>
        <p:spPr>
          <a:xfrm>
            <a:off x="718576" y="4460535"/>
            <a:ext cx="7321838" cy="584775"/>
          </a:xfrm>
          <a:prstGeom prst="rect">
            <a:avLst/>
          </a:prstGeom>
        </p:spPr>
        <p:txBody>
          <a:bodyPr wrap="square">
            <a:spAutoFit/>
          </a:bodyPr>
          <a:lstStyle/>
          <a:p>
            <a:r>
              <a:rPr lang="ru-RU" altLang="ru-RU" sz="3200" dirty="0" smtClean="0">
                <a:solidFill>
                  <a:schemeClr val="tx2"/>
                </a:solidFill>
                <a:latin typeface="Arial" panose="020B0604020202020204" pitchFamily="34" charset="0"/>
                <a:cs typeface="Arial" panose="020B0604020202020204" pitchFamily="34" charset="0"/>
              </a:rPr>
              <a:t>   </a:t>
            </a:r>
            <a:endParaRPr lang="ru-RU" altLang="ru-RU" sz="3200" dirty="0">
              <a:solidFill>
                <a:schemeClr val="tx2"/>
              </a:solidFill>
              <a:latin typeface="Arial" panose="020B0604020202020204" pitchFamily="34" charset="0"/>
              <a:cs typeface="Arial" panose="020B0604020202020204" pitchFamily="34" charset="0"/>
            </a:endParaRPr>
          </a:p>
        </p:txBody>
      </p:sp>
      <p:pic>
        <p:nvPicPr>
          <p:cNvPr id="7" name="Picture 9" descr="Обед7"/>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7000"/>
                    </a14:imgEffect>
                  </a14:imgLayer>
                </a14:imgProps>
              </a:ext>
              <a:ext uri="{28A0092B-C50C-407E-A947-70E740481C1C}">
                <a14:useLocalDpi xmlns:a14="http://schemas.microsoft.com/office/drawing/2010/main" val="0"/>
              </a:ext>
            </a:extLst>
          </a:blip>
          <a:srcRect/>
          <a:stretch>
            <a:fillRect/>
          </a:stretch>
        </p:blipFill>
        <p:spPr bwMode="auto">
          <a:xfrm>
            <a:off x="3007748" y="1407230"/>
            <a:ext cx="6523972" cy="4893557"/>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97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46957" y="410804"/>
            <a:ext cx="11805557" cy="601526"/>
          </a:xfrm>
        </p:spPr>
        <p:txBody>
          <a:bodyPr>
            <a:noAutofit/>
          </a:bodyPr>
          <a:lstStyle/>
          <a:p>
            <a:pPr algn="ctr"/>
            <a:r>
              <a:rPr lang="ru-RU" sz="4400" dirty="0" smtClean="0"/>
              <a:t> ПОДРОБНОСТИ О НЕПРАВЕДНОМ СУДЕ</a:t>
            </a:r>
            <a:endParaRPr lang="ru-RU" sz="40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6" name="Text Box 10"/>
          <p:cNvSpPr txBox="1">
            <a:spLocks noChangeArrowheads="1"/>
          </p:cNvSpPr>
          <p:nvPr/>
        </p:nvSpPr>
        <p:spPr bwMode="auto">
          <a:xfrm>
            <a:off x="310242" y="1475745"/>
            <a:ext cx="6727371" cy="4832092"/>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just"/>
            <a:r>
              <a:rPr lang="ru-RU" altLang="ru-RU" sz="2800" dirty="0" smtClean="0">
                <a:solidFill>
                  <a:schemeClr val="accent1">
                    <a:lumMod val="50000"/>
                  </a:schemeClr>
                </a:solidFill>
                <a:latin typeface="Arial" panose="020B0604020202020204" pitchFamily="34" charset="0"/>
                <a:cs typeface="Arial" panose="020B0604020202020204" pitchFamily="34" charset="0"/>
              </a:rPr>
              <a:t>     За </a:t>
            </a:r>
            <a:r>
              <a:rPr lang="ru-RU" altLang="ru-RU" sz="2800" dirty="0">
                <a:solidFill>
                  <a:schemeClr val="accent1">
                    <a:lumMod val="50000"/>
                  </a:schemeClr>
                </a:solidFill>
                <a:latin typeface="Arial" panose="020B0604020202020204" pitchFamily="34" charset="0"/>
                <a:cs typeface="Arial" panose="020B0604020202020204" pitchFamily="34" charset="0"/>
              </a:rPr>
              <a:t>обедом Спицын подобострастно напоминает Троекурову: «Не я ли в удовольствие ваше, т.е. по совести и по справедливости, показал, что Дубровские владеют </a:t>
            </a:r>
            <a:r>
              <a:rPr lang="ru-RU" altLang="ru-RU" sz="2800" dirty="0" err="1">
                <a:solidFill>
                  <a:schemeClr val="accent1">
                    <a:lumMod val="50000"/>
                  </a:schemeClr>
                </a:solidFill>
                <a:latin typeface="Arial" panose="020B0604020202020204" pitchFamily="34" charset="0"/>
                <a:cs typeface="Arial" panose="020B0604020202020204" pitchFamily="34" charset="0"/>
              </a:rPr>
              <a:t>Кистенёвкой</a:t>
            </a:r>
            <a:r>
              <a:rPr lang="ru-RU" altLang="ru-RU" sz="2800" dirty="0">
                <a:solidFill>
                  <a:schemeClr val="accent1">
                    <a:lumMod val="50000"/>
                  </a:schemeClr>
                </a:solidFill>
                <a:latin typeface="Arial" panose="020B0604020202020204" pitchFamily="34" charset="0"/>
                <a:cs typeface="Arial" panose="020B0604020202020204" pitchFamily="34" charset="0"/>
              </a:rPr>
              <a:t> безо всякого на то права, а единственно по снисхождению вашему». То есть Спицын прямо признаётся в лжесвидетельстве; значит, он один из виновников разорения и смерти отца Дубровского.</a:t>
            </a:r>
          </a:p>
        </p:txBody>
      </p:sp>
      <p:pic>
        <p:nvPicPr>
          <p:cNvPr id="7" name="Picture 8" descr="Спицын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1000"/>
                    </a14:imgEffect>
                  </a14:imgLayer>
                </a14:imgProps>
              </a:ext>
              <a:ext uri="{28A0092B-C50C-407E-A947-70E740481C1C}">
                <a14:useLocalDpi xmlns:a14="http://schemas.microsoft.com/office/drawing/2010/main" val="0"/>
              </a:ext>
            </a:extLst>
          </a:blip>
          <a:srcRect l="15749" t="2625" r="1968" b="2625"/>
          <a:stretch>
            <a:fillRect/>
          </a:stretch>
        </p:blipFill>
        <p:spPr bwMode="auto">
          <a:xfrm>
            <a:off x="7946231" y="1328788"/>
            <a:ext cx="3871270" cy="2860675"/>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9" descr="Обед10"/>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7318185" y="3905903"/>
            <a:ext cx="3589301" cy="2691442"/>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59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678543" y="458401"/>
            <a:ext cx="10515600" cy="601526"/>
          </a:xfrm>
        </p:spPr>
        <p:txBody>
          <a:bodyPr>
            <a:noAutofit/>
          </a:bodyPr>
          <a:lstStyle/>
          <a:p>
            <a:pPr algn="ctr"/>
            <a:r>
              <a:rPr lang="ru-RU" sz="4400" dirty="0" smtClean="0"/>
              <a:t> ОБРАЗ СПИЦЫНА</a:t>
            </a:r>
            <a:endParaRPr lang="ru-RU" sz="36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10" name="Text Box 10"/>
          <p:cNvSpPr txBox="1">
            <a:spLocks noChangeArrowheads="1"/>
          </p:cNvSpPr>
          <p:nvPr/>
        </p:nvSpPr>
        <p:spPr bwMode="auto">
          <a:xfrm>
            <a:off x="524644" y="1289957"/>
            <a:ext cx="6545628" cy="5262979"/>
          </a:xfrm>
          <a:prstGeom prst="rect">
            <a:avLst/>
          </a:prstGeom>
          <a:solidFill>
            <a:schemeClr val="accent1">
              <a:lumMod val="20000"/>
              <a:lumOff val="80000"/>
            </a:schemeClr>
          </a:solidFill>
          <a:ln w="19050" algn="ctr">
            <a:solidFill>
              <a:srgbClr val="800000"/>
            </a:solidFill>
            <a:miter lim="800000"/>
            <a:headEnd/>
            <a:tailEnd/>
          </a:ln>
          <a:effectLst/>
          <a:extLst/>
        </p:spPr>
        <p:txBody>
          <a:bodyPr wrap="square">
            <a:spAutoFit/>
          </a:bodyPr>
          <a:lstStyle/>
          <a:p>
            <a:pPr algn="just"/>
            <a:r>
              <a:rPr lang="ru-RU" altLang="ru-RU" sz="2800" dirty="0" smtClean="0">
                <a:solidFill>
                  <a:schemeClr val="accent1">
                    <a:lumMod val="50000"/>
                  </a:schemeClr>
                </a:solidFill>
                <a:latin typeface="Arial" panose="020B0604020202020204" pitchFamily="34" charset="0"/>
                <a:cs typeface="Arial" panose="020B0604020202020204" pitchFamily="34" charset="0"/>
              </a:rPr>
              <a:t>     </a:t>
            </a:r>
            <a:r>
              <a:rPr lang="ru-RU" altLang="ru-RU" sz="2800" b="1" dirty="0" smtClean="0">
                <a:solidFill>
                  <a:schemeClr val="accent1">
                    <a:lumMod val="50000"/>
                  </a:schemeClr>
                </a:solidFill>
                <a:latin typeface="Arial" panose="020B0604020202020204" pitchFamily="34" charset="0"/>
                <a:cs typeface="Arial" panose="020B0604020202020204" pitchFamily="34" charset="0"/>
              </a:rPr>
              <a:t>Антон </a:t>
            </a:r>
            <a:r>
              <a:rPr lang="ru-RU" altLang="ru-RU" sz="2800" b="1" dirty="0" err="1">
                <a:solidFill>
                  <a:schemeClr val="accent1">
                    <a:lumMod val="50000"/>
                  </a:schemeClr>
                </a:solidFill>
                <a:latin typeface="Arial" panose="020B0604020202020204" pitchFamily="34" charset="0"/>
                <a:cs typeface="Arial" panose="020B0604020202020204" pitchFamily="34" charset="0"/>
              </a:rPr>
              <a:t>Пафнутьевич</a:t>
            </a:r>
            <a:r>
              <a:rPr lang="ru-RU" altLang="ru-RU" sz="2800" b="1" dirty="0">
                <a:solidFill>
                  <a:schemeClr val="accent1">
                    <a:lumMod val="50000"/>
                  </a:schemeClr>
                </a:solidFill>
                <a:latin typeface="Arial" panose="020B0604020202020204" pitchFamily="34" charset="0"/>
                <a:cs typeface="Arial" panose="020B0604020202020204" pitchFamily="34" charset="0"/>
              </a:rPr>
              <a:t> Спицын </a:t>
            </a:r>
            <a:r>
              <a:rPr lang="ru-RU" altLang="ru-RU" sz="2800" dirty="0">
                <a:solidFill>
                  <a:schemeClr val="accent1">
                    <a:lumMod val="50000"/>
                  </a:schemeClr>
                </a:solidFill>
                <a:latin typeface="Arial" panose="020B0604020202020204" pitchFamily="34" charset="0"/>
                <a:cs typeface="Arial" panose="020B0604020202020204" pitchFamily="34" charset="0"/>
              </a:rPr>
              <a:t>- второстепенный персонаж романа </a:t>
            </a:r>
            <a:r>
              <a:rPr lang="ru-RU" altLang="ru-RU" sz="2800" dirty="0" smtClean="0">
                <a:solidFill>
                  <a:schemeClr val="accent1">
                    <a:lumMod val="50000"/>
                  </a:schemeClr>
                </a:solidFill>
                <a:latin typeface="Arial" panose="020B0604020202020204" pitchFamily="34" charset="0"/>
                <a:cs typeface="Arial" panose="020B0604020202020204" pitchFamily="34" charset="0"/>
              </a:rPr>
              <a:t>Спицын </a:t>
            </a:r>
            <a:r>
              <a:rPr lang="ru-RU" altLang="ru-RU" sz="2800" dirty="0">
                <a:solidFill>
                  <a:schemeClr val="accent1">
                    <a:lumMod val="50000"/>
                  </a:schemeClr>
                </a:solidFill>
                <a:latin typeface="Arial" panose="020B0604020202020204" pitchFamily="34" charset="0"/>
                <a:cs typeface="Arial" panose="020B0604020202020204" pitchFamily="34" charset="0"/>
              </a:rPr>
              <a:t>даёт ложные показания против отца Дубровского, для того, чтобы Троекуров выиграл судебное дело.</a:t>
            </a:r>
          </a:p>
          <a:p>
            <a:pPr algn="just"/>
            <a:r>
              <a:rPr lang="ru-RU" altLang="ru-RU" sz="2800" dirty="0" smtClean="0">
                <a:solidFill>
                  <a:schemeClr val="accent1">
                    <a:lumMod val="50000"/>
                  </a:schemeClr>
                </a:solidFill>
                <a:latin typeface="Arial" panose="020B0604020202020204" pitchFamily="34" charset="0"/>
                <a:cs typeface="Arial" panose="020B0604020202020204" pitchFamily="34" charset="0"/>
              </a:rPr>
              <a:t>     Спицын</a:t>
            </a:r>
            <a:r>
              <a:rPr lang="ru-RU" altLang="ru-RU" sz="2800" dirty="0">
                <a:solidFill>
                  <a:schemeClr val="accent1">
                    <a:lumMod val="50000"/>
                  </a:schemeClr>
                </a:solidFill>
                <a:latin typeface="Arial" panose="020B0604020202020204" pitchFamily="34" charset="0"/>
                <a:cs typeface="Arial" panose="020B0604020202020204" pitchFamily="34" charset="0"/>
              </a:rPr>
              <a:t>, плотный мужчина, лет пятидесяти. </a:t>
            </a:r>
            <a:r>
              <a:rPr lang="ru-RU" altLang="ru-RU" sz="2800" dirty="0" smtClean="0">
                <a:solidFill>
                  <a:schemeClr val="accent1">
                    <a:lumMod val="50000"/>
                  </a:schemeClr>
                </a:solidFill>
                <a:latin typeface="Arial" panose="020B0604020202020204" pitchFamily="34" charset="0"/>
                <a:cs typeface="Arial" panose="020B0604020202020204" pitchFamily="34" charset="0"/>
              </a:rPr>
              <a:t>Он </a:t>
            </a:r>
            <a:r>
              <a:rPr lang="ru-RU" altLang="ru-RU" sz="2800" dirty="0">
                <a:solidFill>
                  <a:schemeClr val="accent1">
                    <a:lumMod val="50000"/>
                  </a:schemeClr>
                </a:solidFill>
                <a:latin typeface="Arial" panose="020B0604020202020204" pitchFamily="34" charset="0"/>
                <a:cs typeface="Arial" panose="020B0604020202020204" pitchFamily="34" charset="0"/>
              </a:rPr>
              <a:t>участвует в инциденте, возникшем между бывшими приятелями</a:t>
            </a:r>
            <a:r>
              <a:rPr lang="ru-RU" altLang="ru-RU" sz="2800" dirty="0" smtClean="0">
                <a:solidFill>
                  <a:schemeClr val="accent1">
                    <a:lumMod val="50000"/>
                  </a:schemeClr>
                </a:solidFill>
                <a:latin typeface="Arial" panose="020B0604020202020204" pitchFamily="34" charset="0"/>
                <a:cs typeface="Arial" panose="020B0604020202020204" pitchFamily="34" charset="0"/>
              </a:rPr>
              <a:t>. Соучастник преступной сделки против Дубровских.</a:t>
            </a:r>
            <a:endParaRPr lang="ru-RU" altLang="ru-RU" sz="2800" dirty="0">
              <a:solidFill>
                <a:schemeClr val="accent1">
                  <a:lumMod val="50000"/>
                </a:schemeClr>
              </a:solidFill>
              <a:latin typeface="Arial" panose="020B0604020202020204" pitchFamily="34" charset="0"/>
              <a:cs typeface="Arial" panose="020B0604020202020204" pitchFamily="34" charset="0"/>
            </a:endParaRPr>
          </a:p>
        </p:txBody>
      </p:sp>
      <p:pic>
        <p:nvPicPr>
          <p:cNvPr id="1029" name="Picture 5" descr="https://tunnel.ru/media/images/2017-02/post/103248/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213" y="1406845"/>
            <a:ext cx="4551288" cy="502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817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0" y="244929"/>
            <a:ext cx="12192000" cy="862554"/>
          </a:xfrm>
        </p:spPr>
        <p:txBody>
          <a:bodyPr>
            <a:noAutofit/>
          </a:bodyPr>
          <a:lstStyle/>
          <a:p>
            <a:pPr algn="ctr"/>
            <a:r>
              <a:rPr lang="ru-RU" sz="3200" dirty="0" smtClean="0"/>
              <a:t>МАША ТРОЕКУРОВА И ВЛАДИМИР ДУБРОВСКИЙ</a:t>
            </a:r>
            <a:r>
              <a:rPr lang="en-US" sz="3200" dirty="0" smtClean="0"/>
              <a:t/>
            </a:r>
            <a:br>
              <a:rPr lang="en-US" sz="3200" dirty="0" smtClean="0"/>
            </a:br>
            <a:r>
              <a:rPr lang="en-US" sz="3200" dirty="0" smtClean="0"/>
              <a:t> </a:t>
            </a:r>
            <a:r>
              <a:rPr lang="uz-Latn-UZ" sz="3200" dirty="0" smtClean="0"/>
              <a:t>(</a:t>
            </a:r>
            <a:r>
              <a:rPr lang="ru-RU" sz="3200" dirty="0" smtClean="0"/>
              <a:t>ГЛАВЫ </a:t>
            </a:r>
            <a:r>
              <a:rPr lang="en-US" sz="3200" dirty="0" smtClean="0"/>
              <a:t>XI – XVI)</a:t>
            </a:r>
            <a:endParaRPr lang="ru-RU" sz="32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pic>
        <p:nvPicPr>
          <p:cNvPr id="8" name="Picture 9" descr="МК5"/>
          <p:cNvPicPr>
            <a:picLocks noChangeAspect="1" noChangeArrowheads="1"/>
          </p:cNvPicPr>
          <p:nvPr/>
        </p:nvPicPr>
        <p:blipFill>
          <a:blip r:embed="rId3">
            <a:extLst>
              <a:ext uri="{28A0092B-C50C-407E-A947-70E740481C1C}">
                <a14:useLocalDpi xmlns:a14="http://schemas.microsoft.com/office/drawing/2010/main" val="0"/>
              </a:ext>
            </a:extLst>
          </a:blip>
          <a:srcRect l="1968" t="2625" r="1968"/>
          <a:stretch>
            <a:fillRect/>
          </a:stretch>
        </p:blipFill>
        <p:spPr bwMode="auto">
          <a:xfrm>
            <a:off x="823854" y="1690999"/>
            <a:ext cx="5359362" cy="4072988"/>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0" descr="Признаие 4"/>
          <p:cNvPicPr>
            <a:picLocks noChangeAspect="1" noChangeArrowheads="1"/>
          </p:cNvPicPr>
          <p:nvPr/>
        </p:nvPicPr>
        <p:blipFill>
          <a:blip r:embed="rId4">
            <a:extLst>
              <a:ext uri="{28A0092B-C50C-407E-A947-70E740481C1C}">
                <a14:useLocalDpi xmlns:a14="http://schemas.microsoft.com/office/drawing/2010/main" val="0"/>
              </a:ext>
            </a:extLst>
          </a:blip>
          <a:srcRect l="1968" t="2625" r="1968"/>
          <a:stretch>
            <a:fillRect/>
          </a:stretch>
        </p:blipFill>
        <p:spPr bwMode="auto">
          <a:xfrm>
            <a:off x="6322274" y="1690999"/>
            <a:ext cx="5356169" cy="4072987"/>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96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913272" y="480626"/>
            <a:ext cx="10515600" cy="601526"/>
          </a:xfrm>
        </p:spPr>
        <p:txBody>
          <a:bodyPr>
            <a:noAutofit/>
          </a:bodyPr>
          <a:lstStyle/>
          <a:p>
            <a:pPr algn="ctr"/>
            <a:r>
              <a:rPr lang="ru-RU" sz="4400" dirty="0" smtClean="0"/>
              <a:t>ОСОБЕННОСТИ КОМПОЗИЦИИ</a:t>
            </a:r>
            <a:endParaRPr lang="ru-RU" sz="44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10" name="Text Box 8"/>
          <p:cNvSpPr txBox="1">
            <a:spLocks noChangeArrowheads="1"/>
          </p:cNvSpPr>
          <p:nvPr/>
        </p:nvSpPr>
        <p:spPr bwMode="auto">
          <a:xfrm>
            <a:off x="524644" y="1371601"/>
            <a:ext cx="11068642" cy="1384995"/>
          </a:xfrm>
          <a:prstGeom prst="rect">
            <a:avLst/>
          </a:prstGeom>
          <a:solidFill>
            <a:schemeClr val="accent1">
              <a:lumMod val="20000"/>
              <a:lumOff val="80000"/>
            </a:schemeClr>
          </a:solidFill>
          <a:ln w="19050">
            <a:solidFill>
              <a:srgbClr val="800000"/>
            </a:solidFill>
            <a:miter lim="800000"/>
            <a:headEnd/>
            <a:tailEnd/>
          </a:ln>
          <a:effectLst/>
          <a:extLst/>
        </p:spPr>
        <p:txBody>
          <a:bodyPr wrap="square">
            <a:spAutoFit/>
          </a:bodyPr>
          <a:lstStyle/>
          <a:p>
            <a:pPr algn="ctr"/>
            <a:r>
              <a:rPr lang="ru-RU" altLang="ru-RU" sz="2800" dirty="0">
                <a:solidFill>
                  <a:schemeClr val="accent1">
                    <a:lumMod val="50000"/>
                  </a:schemeClr>
                </a:solidFill>
                <a:latin typeface="Arial" panose="020B0604020202020204" pitchFamily="34" charset="0"/>
                <a:cs typeface="Arial" panose="020B0604020202020204" pitchFamily="34" charset="0"/>
              </a:rPr>
              <a:t>В </a:t>
            </a:r>
            <a:r>
              <a:rPr lang="en-US" altLang="ru-RU" sz="2800" dirty="0">
                <a:solidFill>
                  <a:schemeClr val="accent1">
                    <a:lumMod val="50000"/>
                  </a:schemeClr>
                </a:solidFill>
                <a:latin typeface="Arial" panose="020B0604020202020204" pitchFamily="34" charset="0"/>
                <a:cs typeface="Arial" panose="020B0604020202020204" pitchFamily="34" charset="0"/>
              </a:rPr>
              <a:t>XI</a:t>
            </a:r>
            <a:r>
              <a:rPr lang="ru-RU" altLang="ru-RU" sz="2800" dirty="0">
                <a:solidFill>
                  <a:schemeClr val="accent1">
                    <a:lumMod val="50000"/>
                  </a:schemeClr>
                </a:solidFill>
                <a:latin typeface="Arial" panose="020B0604020202020204" pitchFamily="34" charset="0"/>
                <a:cs typeface="Arial" panose="020B0604020202020204" pitchFamily="34" charset="0"/>
              </a:rPr>
              <a:t> главе объясняется, как Дубровский попал в дом Троекурова. То есть хронологическая, временная последовательность событий нарушена.</a:t>
            </a:r>
          </a:p>
        </p:txBody>
      </p:sp>
      <p:sp>
        <p:nvSpPr>
          <p:cNvPr id="11" name="Text Box 10"/>
          <p:cNvSpPr txBox="1">
            <a:spLocks noChangeArrowheads="1"/>
          </p:cNvSpPr>
          <p:nvPr/>
        </p:nvSpPr>
        <p:spPr bwMode="auto">
          <a:xfrm>
            <a:off x="524644" y="3141663"/>
            <a:ext cx="11068642" cy="2246769"/>
          </a:xfrm>
          <a:prstGeom prst="rect">
            <a:avLst/>
          </a:prstGeom>
          <a:solidFill>
            <a:schemeClr val="accent1">
              <a:lumMod val="20000"/>
              <a:lumOff val="80000"/>
            </a:schemeClr>
          </a:solidFill>
          <a:ln w="19050">
            <a:solidFill>
              <a:srgbClr val="800000"/>
            </a:solidFill>
            <a:miter lim="800000"/>
            <a:headEnd/>
            <a:tailEnd/>
          </a:ln>
          <a:effectLst/>
          <a:extLst/>
        </p:spPr>
        <p:txBody>
          <a:bodyPr wrap="square">
            <a:spAutoFit/>
          </a:bodyPr>
          <a:lstStyle/>
          <a:p>
            <a:pPr algn="ctr"/>
            <a:r>
              <a:rPr lang="ru-RU" altLang="ru-RU" sz="2800" dirty="0">
                <a:solidFill>
                  <a:schemeClr val="accent1">
                    <a:lumMod val="50000"/>
                  </a:schemeClr>
                </a:solidFill>
                <a:latin typeface="Arial" panose="020B0604020202020204" pitchFamily="34" charset="0"/>
                <a:cs typeface="Arial" panose="020B0604020202020204" pitchFamily="34" charset="0"/>
              </a:rPr>
              <a:t>Это сделано, чтобы заинтриговать, заинтересовать читателя, позволить ему понять, что </a:t>
            </a:r>
            <a:r>
              <a:rPr lang="ru-RU" altLang="ru-RU" sz="2800" dirty="0" err="1">
                <a:solidFill>
                  <a:schemeClr val="accent1">
                    <a:lumMod val="50000"/>
                  </a:schemeClr>
                </a:solidFill>
                <a:latin typeface="Arial" panose="020B0604020202020204" pitchFamily="34" charset="0"/>
                <a:cs typeface="Arial" panose="020B0604020202020204" pitchFamily="34" charset="0"/>
              </a:rPr>
              <a:t>Дефорж</a:t>
            </a:r>
            <a:r>
              <a:rPr lang="ru-RU" altLang="ru-RU" sz="2800" dirty="0">
                <a:solidFill>
                  <a:schemeClr val="accent1">
                    <a:lumMod val="50000"/>
                  </a:schemeClr>
                </a:solidFill>
                <a:latin typeface="Arial" panose="020B0604020202020204" pitchFamily="34" charset="0"/>
                <a:cs typeface="Arial" panose="020B0604020202020204" pitchFamily="34" charset="0"/>
              </a:rPr>
              <a:t> – это Дубровский, до пояснений автора. Части повествования </a:t>
            </a:r>
            <a:r>
              <a:rPr lang="ru-RU" altLang="ru-RU" sz="2800" dirty="0" err="1" smtClean="0">
                <a:solidFill>
                  <a:schemeClr val="accent1">
                    <a:lumMod val="50000"/>
                  </a:schemeClr>
                </a:solidFill>
                <a:latin typeface="Arial" panose="020B0604020202020204" pitchFamily="34" charset="0"/>
                <a:cs typeface="Arial" panose="020B0604020202020204" pitchFamily="34" charset="0"/>
              </a:rPr>
              <a:t>А.С.Пушкин</a:t>
            </a:r>
            <a:r>
              <a:rPr lang="ru-RU" altLang="ru-RU" sz="2800" dirty="0" smtClean="0">
                <a:solidFill>
                  <a:schemeClr val="accent1">
                    <a:lumMod val="50000"/>
                  </a:schemeClr>
                </a:solidFill>
                <a:latin typeface="Arial" panose="020B0604020202020204" pitchFamily="34" charset="0"/>
                <a:cs typeface="Arial" panose="020B0604020202020204" pitchFamily="34" charset="0"/>
              </a:rPr>
              <a:t> </a:t>
            </a:r>
            <a:r>
              <a:rPr lang="ru-RU" altLang="ru-RU" sz="2800" dirty="0">
                <a:solidFill>
                  <a:schemeClr val="accent1">
                    <a:lumMod val="50000"/>
                  </a:schemeClr>
                </a:solidFill>
                <a:latin typeface="Arial" panose="020B0604020202020204" pitchFamily="34" charset="0"/>
                <a:cs typeface="Arial" panose="020B0604020202020204" pitchFamily="34" charset="0"/>
              </a:rPr>
              <a:t>расположил в определённом порядке, который носит название </a:t>
            </a:r>
            <a:r>
              <a:rPr lang="ru-RU" altLang="ru-RU" sz="2800" b="1" dirty="0">
                <a:solidFill>
                  <a:schemeClr val="accent1">
                    <a:lumMod val="50000"/>
                  </a:schemeClr>
                </a:solidFill>
                <a:latin typeface="Arial" panose="020B0604020202020204" pitchFamily="34" charset="0"/>
                <a:cs typeface="Arial" panose="020B0604020202020204" pitchFamily="34" charset="0"/>
              </a:rPr>
              <a:t>композиция.</a:t>
            </a:r>
          </a:p>
        </p:txBody>
      </p:sp>
    </p:spTree>
    <p:extLst>
      <p:ext uri="{BB962C8B-B14F-4D97-AF65-F5344CB8AC3E}">
        <p14:creationId xmlns:p14="http://schemas.microsoft.com/office/powerpoint/2010/main" val="4220175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083522" y="314975"/>
            <a:ext cx="10515600" cy="601526"/>
          </a:xfrm>
        </p:spPr>
        <p:txBody>
          <a:bodyPr>
            <a:noAutofit/>
          </a:bodyPr>
          <a:lstStyle/>
          <a:p>
            <a:pPr algn="ctr"/>
            <a:r>
              <a:rPr lang="ru-RU" sz="4400" dirty="0" smtClean="0"/>
              <a:t>БЕСЕДА ПО ВОПРОСАМ</a:t>
            </a:r>
            <a:endParaRPr lang="ru-RU" sz="4400" dirty="0"/>
          </a:p>
        </p:txBody>
      </p:sp>
      <p:sp>
        <p:nvSpPr>
          <p:cNvPr id="3" name="Объект 2"/>
          <p:cNvSpPr>
            <a:spLocks noGrp="1"/>
          </p:cNvSpPr>
          <p:nvPr>
            <p:ph sz="half" idx="2"/>
          </p:nvPr>
        </p:nvSpPr>
        <p:spPr>
          <a:xfrm>
            <a:off x="524644" y="1523342"/>
            <a:ext cx="11292857" cy="498598"/>
          </a:xfrm>
        </p:spPr>
        <p:txBody>
          <a:bodyPr/>
          <a:lstStyle/>
          <a:p>
            <a:pPr marL="0" indent="0">
              <a:buNone/>
            </a:pPr>
            <a:r>
              <a:rPr lang="ru-RU" sz="3600" b="1" dirty="0" smtClean="0">
                <a:solidFill>
                  <a:schemeClr val="accent1">
                    <a:lumMod val="50000"/>
                  </a:schemeClr>
                </a:solidFill>
              </a:rPr>
              <a:t>     </a:t>
            </a:r>
            <a:endParaRPr lang="ru-RU" sz="4000" dirty="0">
              <a:solidFill>
                <a:schemeClr val="accent1">
                  <a:lumMod val="50000"/>
                </a:schemeClr>
              </a:solidFill>
            </a:endParaRPr>
          </a:p>
        </p:txBody>
      </p:sp>
      <p:sp>
        <p:nvSpPr>
          <p:cNvPr id="6" name="Text Box 8"/>
          <p:cNvSpPr txBox="1">
            <a:spLocks noChangeArrowheads="1"/>
          </p:cNvSpPr>
          <p:nvPr/>
        </p:nvSpPr>
        <p:spPr bwMode="auto">
          <a:xfrm>
            <a:off x="524644" y="1523342"/>
            <a:ext cx="11074478" cy="4385816"/>
          </a:xfrm>
          <a:prstGeom prst="rect">
            <a:avLst/>
          </a:prstGeom>
          <a:solidFill>
            <a:schemeClr val="accent1">
              <a:lumMod val="20000"/>
              <a:lumOff val="80000"/>
            </a:schemeClr>
          </a:solidFill>
          <a:ln w="28575" algn="ctr">
            <a:solidFill>
              <a:srgbClr val="800000"/>
            </a:solidFill>
            <a:miter lim="800000"/>
            <a:headEnd/>
            <a:tailEnd/>
          </a:ln>
          <a:effectLst/>
          <a:extLst/>
        </p:spPr>
        <p:txBody>
          <a:bodyPr wrap="square">
            <a:spAutoFit/>
          </a:bodyPr>
          <a:lstStyle>
            <a:lvl1pPr marL="342900" indent="-342900">
              <a:spcBef>
                <a:spcPct val="0"/>
              </a:spcBef>
              <a:defRPr>
                <a:solidFill>
                  <a:schemeClr val="tx1"/>
                </a:solidFill>
                <a:latin typeface="Arial" panose="020B0604020202020204" pitchFamily="34" charset="0"/>
              </a:defRPr>
            </a:lvl1pPr>
            <a:lvl2pPr marL="800100" indent="-342900">
              <a:spcBef>
                <a:spcPct val="0"/>
              </a:spcBef>
              <a:defRPr>
                <a:solidFill>
                  <a:schemeClr val="tx1"/>
                </a:solidFill>
                <a:latin typeface="Arial" panose="020B0604020202020204" pitchFamily="34" charset="0"/>
              </a:defRPr>
            </a:lvl2pPr>
            <a:lvl3pPr marL="1257300" indent="-342900">
              <a:spcBef>
                <a:spcPct val="0"/>
              </a:spcBef>
              <a:defRPr>
                <a:solidFill>
                  <a:schemeClr val="tx1"/>
                </a:solidFill>
                <a:latin typeface="Arial" panose="020B0604020202020204" pitchFamily="34" charset="0"/>
              </a:defRPr>
            </a:lvl3pPr>
            <a:lvl4pPr marL="1714500" indent="-342900">
              <a:spcBef>
                <a:spcPct val="0"/>
              </a:spcBef>
              <a:defRPr>
                <a:solidFill>
                  <a:schemeClr val="tx1"/>
                </a:solidFill>
                <a:latin typeface="Arial" panose="020B0604020202020204" pitchFamily="34" charset="0"/>
              </a:defRPr>
            </a:lvl4pPr>
            <a:lvl5pPr marL="2171700" indent="-342900">
              <a:spcBef>
                <a:spcPct val="0"/>
              </a:spcBef>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FontTx/>
              <a:buAutoNum type="arabicParenR"/>
            </a:pPr>
            <a:r>
              <a:rPr lang="ru-RU" altLang="ru-RU" sz="2800" dirty="0" smtClean="0">
                <a:solidFill>
                  <a:schemeClr val="accent1">
                    <a:lumMod val="50000"/>
                  </a:schemeClr>
                </a:solidFill>
                <a:cs typeface="Arial" panose="020B0604020202020204" pitchFamily="34" charset="0"/>
                <a:hlinkClick r:id="rId3" action="ppaction://hlinksldjump"/>
              </a:rPr>
              <a:t> Как </a:t>
            </a:r>
            <a:r>
              <a:rPr lang="ru-RU" altLang="ru-RU" sz="2800" dirty="0">
                <a:solidFill>
                  <a:schemeClr val="accent1">
                    <a:lumMod val="50000"/>
                  </a:schemeClr>
                </a:solidFill>
                <a:cs typeface="Arial" panose="020B0604020202020204" pitchFamily="34" charset="0"/>
                <a:hlinkClick r:id="rId3" action="ppaction://hlinksldjump"/>
              </a:rPr>
              <a:t>объясняется появление </a:t>
            </a:r>
            <a:r>
              <a:rPr lang="ru-RU" altLang="ru-RU" sz="2800" dirty="0" err="1">
                <a:solidFill>
                  <a:schemeClr val="accent1">
                    <a:lumMod val="50000"/>
                  </a:schemeClr>
                </a:solidFill>
                <a:cs typeface="Arial" panose="020B0604020202020204" pitchFamily="34" charset="0"/>
                <a:hlinkClick r:id="rId3" action="ppaction://hlinksldjump"/>
              </a:rPr>
              <a:t>Дефоржа</a:t>
            </a:r>
            <a:r>
              <a:rPr lang="ru-RU" altLang="ru-RU" sz="2800" dirty="0">
                <a:solidFill>
                  <a:schemeClr val="accent1">
                    <a:lumMod val="50000"/>
                  </a:schemeClr>
                </a:solidFill>
                <a:cs typeface="Arial" panose="020B0604020202020204" pitchFamily="34" charset="0"/>
                <a:hlinkClick r:id="rId3" action="ppaction://hlinksldjump"/>
              </a:rPr>
              <a:t>-Дубровского в доме Троекурова?</a:t>
            </a:r>
            <a:endParaRPr lang="ru-RU" altLang="ru-RU" sz="2800" dirty="0">
              <a:solidFill>
                <a:schemeClr val="accent1">
                  <a:lumMod val="50000"/>
                </a:schemeClr>
              </a:solidFill>
              <a:cs typeface="Arial" panose="020B0604020202020204" pitchFamily="34" charset="0"/>
            </a:endParaRPr>
          </a:p>
          <a:p>
            <a:pPr>
              <a:spcBef>
                <a:spcPct val="50000"/>
              </a:spcBef>
            </a:pPr>
            <a:r>
              <a:rPr lang="ru-RU" altLang="ru-RU" sz="2800" dirty="0">
                <a:solidFill>
                  <a:schemeClr val="accent1">
                    <a:lumMod val="50000"/>
                  </a:schemeClr>
                </a:solidFill>
                <a:cs typeface="Arial" panose="020B0604020202020204" pitchFamily="34" charset="0"/>
              </a:rPr>
              <a:t>2) </a:t>
            </a:r>
            <a:r>
              <a:rPr lang="ru-RU" altLang="ru-RU" sz="2800" dirty="0">
                <a:solidFill>
                  <a:schemeClr val="accent1">
                    <a:lumMod val="50000"/>
                  </a:schemeClr>
                </a:solidFill>
                <a:cs typeface="Arial" panose="020B0604020202020204" pitchFamily="34" charset="0"/>
                <a:hlinkClick r:id="" action="ppaction://noaction"/>
              </a:rPr>
              <a:t>Как относились к «учителю» в доме Троекурова?</a:t>
            </a:r>
            <a:endParaRPr lang="ru-RU" altLang="ru-RU" sz="2800" dirty="0">
              <a:solidFill>
                <a:schemeClr val="accent1">
                  <a:lumMod val="50000"/>
                </a:schemeClr>
              </a:solidFill>
              <a:cs typeface="Arial" panose="020B0604020202020204" pitchFamily="34" charset="0"/>
            </a:endParaRPr>
          </a:p>
          <a:p>
            <a:pPr>
              <a:spcBef>
                <a:spcPct val="50000"/>
              </a:spcBef>
            </a:pPr>
            <a:r>
              <a:rPr lang="ru-RU" altLang="ru-RU" sz="2800" dirty="0">
                <a:solidFill>
                  <a:schemeClr val="accent1">
                    <a:lumMod val="50000"/>
                  </a:schemeClr>
                </a:solidFill>
                <a:cs typeface="Arial" panose="020B0604020202020204" pitchFamily="34" charset="0"/>
              </a:rPr>
              <a:t>3) </a:t>
            </a:r>
            <a:r>
              <a:rPr lang="ru-RU" altLang="ru-RU" sz="2800" dirty="0">
                <a:solidFill>
                  <a:schemeClr val="accent1">
                    <a:lumMod val="50000"/>
                  </a:schemeClr>
                </a:solidFill>
                <a:cs typeface="Arial" panose="020B0604020202020204" pitchFamily="34" charset="0"/>
                <a:hlinkClick r:id="" action="ppaction://noaction"/>
              </a:rPr>
              <a:t>Что заставило Владимира Дубровского проникнуть в дом Троекуровых? Почему он не стал мстить своему врагу?</a:t>
            </a:r>
            <a:endParaRPr lang="ru-RU" altLang="ru-RU" sz="2800" dirty="0">
              <a:solidFill>
                <a:schemeClr val="accent1">
                  <a:lumMod val="50000"/>
                </a:schemeClr>
              </a:solidFill>
              <a:cs typeface="Arial" panose="020B0604020202020204" pitchFamily="34" charset="0"/>
            </a:endParaRPr>
          </a:p>
          <a:p>
            <a:pPr>
              <a:spcBef>
                <a:spcPct val="50000"/>
              </a:spcBef>
            </a:pPr>
            <a:r>
              <a:rPr lang="ru-RU" altLang="ru-RU" sz="2800" dirty="0">
                <a:solidFill>
                  <a:schemeClr val="accent1">
                    <a:lumMod val="50000"/>
                  </a:schemeClr>
                </a:solidFill>
                <a:cs typeface="Arial" panose="020B0604020202020204" pitchFamily="34" charset="0"/>
              </a:rPr>
              <a:t>4) </a:t>
            </a:r>
            <a:r>
              <a:rPr lang="ru-RU" altLang="ru-RU" sz="2800" dirty="0">
                <a:solidFill>
                  <a:schemeClr val="accent1">
                    <a:lumMod val="50000"/>
                  </a:schemeClr>
                </a:solidFill>
                <a:cs typeface="Arial" panose="020B0604020202020204" pitchFamily="34" charset="0"/>
                <a:hlinkClick r:id="rId4" action="ppaction://hlinksldjump"/>
              </a:rPr>
              <a:t>Как относится к Дубровскому Марья </a:t>
            </a:r>
            <a:r>
              <a:rPr lang="ru-RU" altLang="ru-RU" sz="2800" dirty="0" err="1">
                <a:solidFill>
                  <a:schemeClr val="accent1">
                    <a:lumMod val="50000"/>
                  </a:schemeClr>
                </a:solidFill>
                <a:cs typeface="Arial" panose="020B0604020202020204" pitchFamily="34" charset="0"/>
                <a:hlinkClick r:id="rId4" action="ppaction://hlinksldjump"/>
              </a:rPr>
              <a:t>Кириловна</a:t>
            </a:r>
            <a:r>
              <a:rPr lang="ru-RU" altLang="ru-RU" sz="2800" dirty="0">
                <a:solidFill>
                  <a:schemeClr val="accent1">
                    <a:lumMod val="50000"/>
                  </a:schemeClr>
                </a:solidFill>
                <a:cs typeface="Arial" panose="020B0604020202020204" pitchFamily="34" charset="0"/>
                <a:hlinkClick r:id="rId4" action="ppaction://hlinksldjump"/>
              </a:rPr>
              <a:t>?</a:t>
            </a:r>
            <a:endParaRPr lang="ru-RU" altLang="ru-RU" sz="2800" dirty="0">
              <a:solidFill>
                <a:schemeClr val="accent1">
                  <a:lumMod val="50000"/>
                </a:schemeClr>
              </a:solidFill>
              <a:cs typeface="Arial" panose="020B0604020202020204" pitchFamily="34" charset="0"/>
            </a:endParaRPr>
          </a:p>
          <a:p>
            <a:pPr>
              <a:spcBef>
                <a:spcPct val="50000"/>
              </a:spcBef>
            </a:pPr>
            <a:r>
              <a:rPr lang="ru-RU" altLang="ru-RU" sz="2800" dirty="0">
                <a:solidFill>
                  <a:schemeClr val="accent1">
                    <a:lumMod val="50000"/>
                  </a:schemeClr>
                </a:solidFill>
                <a:cs typeface="Arial" panose="020B0604020202020204" pitchFamily="34" charset="0"/>
              </a:rPr>
              <a:t>5) </a:t>
            </a:r>
            <a:r>
              <a:rPr lang="ru-RU" altLang="ru-RU" sz="2800" dirty="0">
                <a:solidFill>
                  <a:schemeClr val="accent1">
                    <a:lumMod val="50000"/>
                  </a:schemeClr>
                </a:solidFill>
                <a:cs typeface="Arial" panose="020B0604020202020204" pitchFamily="34" charset="0"/>
                <a:hlinkClick r:id="" action="ppaction://noaction"/>
              </a:rPr>
              <a:t>Что предприняла Маша, чтобы избежать брака с </a:t>
            </a:r>
            <a:r>
              <a:rPr lang="ru-RU" altLang="ru-RU" sz="2800" dirty="0" err="1">
                <a:solidFill>
                  <a:schemeClr val="accent1">
                    <a:lumMod val="50000"/>
                  </a:schemeClr>
                </a:solidFill>
                <a:cs typeface="Arial" panose="020B0604020202020204" pitchFamily="34" charset="0"/>
                <a:hlinkClick r:id="" action="ppaction://noaction"/>
              </a:rPr>
              <a:t>Верейским</a:t>
            </a:r>
            <a:r>
              <a:rPr lang="ru-RU" altLang="ru-RU" sz="2800" dirty="0" smtClean="0">
                <a:solidFill>
                  <a:schemeClr val="accent1">
                    <a:lumMod val="50000"/>
                  </a:schemeClr>
                </a:solidFill>
                <a:cs typeface="Arial" panose="020B0604020202020204" pitchFamily="34" charset="0"/>
                <a:hlinkClick r:id="" action="ppaction://noaction"/>
              </a:rPr>
              <a:t>?</a:t>
            </a:r>
            <a:endParaRPr lang="ru-RU" altLang="ru-RU" sz="2800" dirty="0">
              <a:solidFill>
                <a:schemeClr val="accent1">
                  <a:lumMod val="50000"/>
                </a:schemeClr>
              </a:solidFill>
              <a:cs typeface="Arial" panose="020B0604020202020204" pitchFamily="34" charset="0"/>
            </a:endParaRPr>
          </a:p>
          <a:p>
            <a:pPr>
              <a:spcBef>
                <a:spcPct val="50000"/>
              </a:spcBef>
              <a:buFontTx/>
              <a:buAutoNum type="arabicParenR"/>
            </a:pPr>
            <a:endParaRPr lang="ru-RU" altLang="ru-RU" dirty="0">
              <a:solidFill>
                <a:srgbClr val="800000"/>
              </a:solidFill>
              <a:latin typeface="Algerian" panose="04020705040A02060702" pitchFamily="82" charset="0"/>
            </a:endParaRPr>
          </a:p>
        </p:txBody>
      </p:sp>
    </p:spTree>
    <p:extLst>
      <p:ext uri="{BB962C8B-B14F-4D97-AF65-F5344CB8AC3E}">
        <p14:creationId xmlns:p14="http://schemas.microsoft.com/office/powerpoint/2010/main" val="3094413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5688</TotalTime>
  <Words>1938</Words>
  <Application>Microsoft Office PowerPoint</Application>
  <PresentationFormat>Произвольный</PresentationFormat>
  <Paragraphs>196</Paragraphs>
  <Slides>30</Slides>
  <Notes>29</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Презентация PowerPoint</vt:lpstr>
      <vt:lpstr>ПЛАН  УРОКА</vt:lpstr>
      <vt:lpstr>АНАЛИЗ СОДЕРЖАНИЯ  РОМАНА (ГЛАВЫ IX-XIX)</vt:lpstr>
      <vt:lpstr>ГЛАВА IX  «ОБЕД В ПОКРОВСКОМ»</vt:lpstr>
      <vt:lpstr> ПОДРОБНОСТИ О НЕПРАВЕДНОМ СУДЕ</vt:lpstr>
      <vt:lpstr> ОБРАЗ СПИЦЫНА</vt:lpstr>
      <vt:lpstr>МАША ТРОЕКУРОВА И ВЛАДИМИР ДУБРОВСКИЙ  (ГЛАВЫ XI – XVI)</vt:lpstr>
      <vt:lpstr>ОСОБЕННОСТИ КОМПОЗИЦИИ</vt:lpstr>
      <vt:lpstr>БЕСЕДА ПО ВОПРОСАМ</vt:lpstr>
      <vt:lpstr> КАК ДУБРОВСКИЙ СТАЛ ДЕФОРЖЕМ</vt:lpstr>
      <vt:lpstr>ОТНОШЕНИЕ К УЧИТЕЛЮ</vt:lpstr>
      <vt:lpstr> ПРИЧИНЫ ПРОНИКНОВЕНИЯ В ДОМ ТРОЕКУРОВА</vt:lpstr>
      <vt:lpstr> ЧУВСТВА МАРЬИ КИРИЛОВНЫ</vt:lpstr>
      <vt:lpstr>БРАК С КНЯЗЕМ ВЕРЕЙСКИМ</vt:lpstr>
      <vt:lpstr> ЖЕЛАНИЕ ИЗБЕЖАТЬ БРАКА С КНЯЗЕМ ВЕРЕЙСКИМ</vt:lpstr>
      <vt:lpstr> «ДВА МАЛЬЧИКА» ГЛАВА ХII</vt:lpstr>
      <vt:lpstr>ХУДОЖЕСТВЕННАЯ ДЕТАЛЬ</vt:lpstr>
      <vt:lpstr> СЫН ТРОЕКУРОВА - САША</vt:lpstr>
      <vt:lpstr>ПРЕДАТЕЛЬСТВО…</vt:lpstr>
      <vt:lpstr>ДВОРОВЫЙ МАЛЬЧИК</vt:lpstr>
      <vt:lpstr>РАЗВЯЗКА РОМАНА (ГЛАВЫ XVIII-XIX)</vt:lpstr>
      <vt:lpstr>ПОДГОТОВКА К СВАДЬБЕ</vt:lpstr>
      <vt:lpstr>ОТКАЗ ОТ ПОМОЩИ</vt:lpstr>
      <vt:lpstr>«ПОСЛЕДНИЙ БОЙ» (ГЛАВА XIX)</vt:lpstr>
      <vt:lpstr>БЕСЕДА ПО ВОПРОСАМ</vt:lpstr>
      <vt:lpstr>НЕНАСТОЯЩИЕ РАЗБОЙНИКИ</vt:lpstr>
      <vt:lpstr>ДУБРОВСКИЙ И РАЗБОЙНИКИ</vt:lpstr>
      <vt:lpstr>АВТОР И ЕГО ГЕРОЙ</vt:lpstr>
      <vt:lpstr>ИДЕЯ РОМАНА</vt:lpstr>
      <vt:lpstr>ЗАДАНИЕ ДЛЯ САМОСТОЯТЕЛЬНОЙ РАБОТЫ</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User</cp:lastModifiedBy>
  <cp:revision>252</cp:revision>
  <dcterms:created xsi:type="dcterms:W3CDTF">2020-09-22T15:24:01Z</dcterms:created>
  <dcterms:modified xsi:type="dcterms:W3CDTF">2020-10-17T06:41:24Z</dcterms:modified>
</cp:coreProperties>
</file>