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05" r:id="rId2"/>
    <p:sldId id="325" r:id="rId3"/>
    <p:sldId id="329" r:id="rId4"/>
    <p:sldId id="303" r:id="rId5"/>
    <p:sldId id="334" r:id="rId6"/>
    <p:sldId id="331" r:id="rId7"/>
    <p:sldId id="330" r:id="rId8"/>
    <p:sldId id="337" r:id="rId9"/>
    <p:sldId id="332" r:id="rId10"/>
    <p:sldId id="336" r:id="rId11"/>
    <p:sldId id="340" r:id="rId12"/>
    <p:sldId id="338" r:id="rId13"/>
    <p:sldId id="341" r:id="rId14"/>
    <p:sldId id="342" r:id="rId15"/>
    <p:sldId id="339" r:id="rId16"/>
    <p:sldId id="343" r:id="rId17"/>
    <p:sldId id="335" r:id="rId18"/>
    <p:sldId id="328" r:id="rId19"/>
    <p:sldId id="345" r:id="rId20"/>
    <p:sldId id="344" r:id="rId21"/>
    <p:sldId id="346" r:id="rId22"/>
    <p:sldId id="348" r:id="rId23"/>
    <p:sldId id="350" r:id="rId24"/>
    <p:sldId id="349" r:id="rId25"/>
    <p:sldId id="347" r:id="rId26"/>
    <p:sldId id="352" r:id="rId27"/>
    <p:sldId id="353" r:id="rId28"/>
    <p:sldId id="351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14" autoAdjust="0"/>
    <p:restoredTop sz="94660"/>
  </p:normalViewPr>
  <p:slideViewPr>
    <p:cSldViewPr snapToGrid="0">
      <p:cViewPr varScale="1">
        <p:scale>
          <a:sx n="62" d="100"/>
          <a:sy n="62" d="100"/>
        </p:scale>
        <p:origin x="40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EF9F-6EBB-4328-BFF4-22C835255634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978DB-73CB-438D-BB08-2D9C565D52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726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452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2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193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39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620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332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804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8997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4642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7150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728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1324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9416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7816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3435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9429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590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7725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6180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434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978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061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288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305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93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587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101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594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499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109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3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44"/>
          </a:p>
        </p:txBody>
      </p:sp>
      <p:sp>
        <p:nvSpPr>
          <p:cNvPr id="17" name="bg object 17"/>
          <p:cNvSpPr/>
          <p:nvPr/>
        </p:nvSpPr>
        <p:spPr>
          <a:xfrm>
            <a:off x="141358" y="150402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4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6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3857666" cy="4058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92" y="1577341"/>
            <a:ext cx="5303521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10/13/2020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3900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60307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07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075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698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626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386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46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03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01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3497A-3151-4DC0-A285-86CC8653D4DC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82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microsoft.com/office/2007/relationships/hdphoto" Target="../media/hdphoto1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0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16.png"/><Relationship Id="rId14" Type="http://schemas.microsoft.com/office/2007/relationships/hdphoto" Target="../media/hdphoto1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6.wdp"/><Relationship Id="rId5" Type="http://schemas.openxmlformats.org/officeDocument/2006/relationships/image" Target="../media/image20.png"/><Relationship Id="rId4" Type="http://schemas.microsoft.com/office/2007/relationships/hdphoto" Target="../media/hdphoto1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8.wdp"/><Relationship Id="rId5" Type="http://schemas.openxmlformats.org/officeDocument/2006/relationships/image" Target="../media/image22.png"/><Relationship Id="rId4" Type="http://schemas.microsoft.com/office/2007/relationships/hdphoto" Target="../media/hdphoto1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1.wdp"/><Relationship Id="rId5" Type="http://schemas.openxmlformats.org/officeDocument/2006/relationships/image" Target="../media/image27.png"/><Relationship Id="rId4" Type="http://schemas.microsoft.com/office/2007/relationships/hdphoto" Target="../media/hdphoto2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3.wdp"/><Relationship Id="rId5" Type="http://schemas.openxmlformats.org/officeDocument/2006/relationships/image" Target="../media/image29.png"/><Relationship Id="rId4" Type="http://schemas.microsoft.com/office/2007/relationships/hdphoto" Target="../media/hdphoto2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jpeg"/><Relationship Id="rId4" Type="http://schemas.microsoft.com/office/2007/relationships/hdphoto" Target="../media/hdphoto2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6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microsoft.com/office/2007/relationships/hdphoto" Target="../media/hdphoto30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3.wdp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microsoft.com/office/2007/relationships/hdphoto" Target="../media/hdphoto29.wdp"/><Relationship Id="rId4" Type="http://schemas.microsoft.com/office/2007/relationships/hdphoto" Target="../media/hdphoto27.wdp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2.wdp"/><Relationship Id="rId5" Type="http://schemas.openxmlformats.org/officeDocument/2006/relationships/image" Target="../media/image43.png"/><Relationship Id="rId4" Type="http://schemas.microsoft.com/office/2007/relationships/hdphoto" Target="../media/hdphoto31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3" Type="http://schemas.openxmlformats.org/officeDocument/2006/relationships/image" Target="../media/image44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3.wdp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3" Type="http://schemas.openxmlformats.org/officeDocument/2006/relationships/image" Target="../media/image41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5.wdp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5" Type="http://schemas.openxmlformats.org/officeDocument/2006/relationships/image" Target="../media/image10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8.wdp"/><Relationship Id="rId5" Type="http://schemas.openxmlformats.org/officeDocument/2006/relationships/image" Target="../media/image12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1765678" y="2948117"/>
            <a:ext cx="6820135" cy="2507415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>
              <a:spcBef>
                <a:spcPts val="233"/>
              </a:spcBef>
            </a:pPr>
            <a:r>
              <a:rPr lang="ru-RU" sz="3600" b="1" dirty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Тема</a:t>
            </a:r>
            <a:r>
              <a:rPr sz="36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:</a:t>
            </a:r>
            <a:endParaRPr lang="uz-Latn-UZ" sz="3600" b="1" dirty="0">
              <a:solidFill>
                <a:srgbClr val="2365C7"/>
              </a:solidFill>
              <a:latin typeface="Arial" pitchFamily="34" charset="0"/>
              <a:cs typeface="Arial" pitchFamily="34" charset="0"/>
            </a:endParaRPr>
          </a:p>
          <a:p>
            <a:pPr marL="38918">
              <a:spcBef>
                <a:spcPts val="233"/>
              </a:spcBef>
            </a:pPr>
            <a:r>
              <a:rPr lang="ru-RU" sz="4000" b="1" dirty="0" err="1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А.С.Пушкин</a:t>
            </a:r>
            <a:endParaRPr lang="ru-RU" sz="4000" b="1" dirty="0" smtClean="0">
              <a:solidFill>
                <a:srgbClr val="2365C7"/>
              </a:solidFill>
              <a:latin typeface="Arial" pitchFamily="34" charset="0"/>
              <a:cs typeface="Arial" pitchFamily="34" charset="0"/>
            </a:endParaRPr>
          </a:p>
          <a:p>
            <a:pPr marL="38918">
              <a:spcBef>
                <a:spcPts val="233"/>
              </a:spcBef>
            </a:pPr>
            <a:r>
              <a:rPr lang="ru-RU" sz="40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Роман «Дубровский». </a:t>
            </a:r>
            <a:endParaRPr lang="ru-RU" sz="4000" b="1" dirty="0">
              <a:solidFill>
                <a:srgbClr val="2365C7"/>
              </a:solidFill>
              <a:latin typeface="Arial" pitchFamily="34" charset="0"/>
              <a:cs typeface="Arial" pitchFamily="34" charset="0"/>
            </a:endParaRPr>
          </a:p>
          <a:p>
            <a:pPr marL="38918">
              <a:spcBef>
                <a:spcPts val="233"/>
              </a:spcBef>
            </a:pPr>
            <a:r>
              <a:rPr lang="ru-RU" sz="40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Анализ произведения</a:t>
            </a:r>
            <a:r>
              <a:rPr lang="ru-RU" sz="40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.</a:t>
            </a:r>
            <a:endParaRPr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855503" y="3142785"/>
            <a:ext cx="574502" cy="211807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10410314" y="526307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 algn="ctr">
              <a:spcBef>
                <a:spcPts val="265"/>
              </a:spcBef>
            </a:pPr>
            <a:r>
              <a:rPr lang="uz-Latn-UZ" sz="4800" b="1" spc="21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xmlns="" id="{065B57C3-CBC0-467B-8CE6-9C853CD5BC49}"/>
              </a:ext>
            </a:extLst>
          </p:cNvPr>
          <p:cNvSpPr txBox="1"/>
          <p:nvPr/>
        </p:nvSpPr>
        <p:spPr>
          <a:xfrm>
            <a:off x="9940665" y="1145408"/>
            <a:ext cx="1199618" cy="456635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 algn="ctr">
              <a:spcBef>
                <a:spcPts val="201"/>
              </a:spcBef>
            </a:pPr>
            <a:r>
              <a:rPr lang="ru-RU" sz="2800" b="1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latin typeface="Arial"/>
              <a:cs typeface="Arial"/>
            </a:endParaRPr>
          </a:p>
        </p:txBody>
      </p:sp>
      <p:sp>
        <p:nvSpPr>
          <p:cNvPr id="46" name="object 2">
            <a:extLst>
              <a:ext uri="{FF2B5EF4-FFF2-40B4-BE49-F238E27FC236}">
                <a16:creationId xmlns:a16="http://schemas.microsoft.com/office/drawing/2014/main" xmlns="" id="{B8AE967A-8A32-463D-BEB3-961169192AFF}"/>
              </a:ext>
            </a:extLst>
          </p:cNvPr>
          <p:cNvSpPr txBox="1">
            <a:spLocks/>
          </p:cNvSpPr>
          <p:nvPr/>
        </p:nvSpPr>
        <p:spPr>
          <a:xfrm>
            <a:off x="2049237" y="456621"/>
            <a:ext cx="6180542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ru-RU" sz="7196" kern="0" spc="21" dirty="0" smtClean="0">
                <a:solidFill>
                  <a:sysClr val="window" lastClr="FFFFFF"/>
                </a:solidFill>
              </a:rPr>
              <a:t>  Литература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7" name="object 11">
            <a:extLst>
              <a:ext uri="{FF2B5EF4-FFF2-40B4-BE49-F238E27FC236}">
                <a16:creationId xmlns:a16="http://schemas.microsoft.com/office/drawing/2014/main" xmlns="" id="{38127922-7F66-46DD-B48F-9CFEFAEAC55F}"/>
              </a:ext>
            </a:extLst>
          </p:cNvPr>
          <p:cNvSpPr/>
          <p:nvPr/>
        </p:nvSpPr>
        <p:spPr>
          <a:xfrm>
            <a:off x="704893" y="614405"/>
            <a:ext cx="936801" cy="897823"/>
          </a:xfrm>
          <a:custGeom>
            <a:avLst/>
            <a:gdLst/>
            <a:ahLst/>
            <a:cxnLst/>
            <a:rect l="l" t="t" r="r" b="b"/>
            <a:pathLst>
              <a:path w="442595" h="424180">
                <a:moveTo>
                  <a:pt x="439548" y="319402"/>
                </a:moveTo>
                <a:lnTo>
                  <a:pt x="52138" y="319402"/>
                </a:lnTo>
                <a:lnTo>
                  <a:pt x="31861" y="323505"/>
                </a:lnTo>
                <a:lnTo>
                  <a:pt x="15286" y="334689"/>
                </a:lnTo>
                <a:lnTo>
                  <a:pt x="4103" y="351264"/>
                </a:lnTo>
                <a:lnTo>
                  <a:pt x="0" y="371541"/>
                </a:lnTo>
                <a:lnTo>
                  <a:pt x="4103" y="391814"/>
                </a:lnTo>
                <a:lnTo>
                  <a:pt x="15286" y="408387"/>
                </a:lnTo>
                <a:lnTo>
                  <a:pt x="31861" y="419570"/>
                </a:lnTo>
                <a:lnTo>
                  <a:pt x="52138" y="423673"/>
                </a:lnTo>
                <a:lnTo>
                  <a:pt x="328301" y="423673"/>
                </a:lnTo>
                <a:lnTo>
                  <a:pt x="331199" y="420775"/>
                </a:lnTo>
                <a:lnTo>
                  <a:pt x="331199" y="413618"/>
                </a:lnTo>
                <a:lnTo>
                  <a:pt x="328301" y="410716"/>
                </a:lnTo>
                <a:lnTo>
                  <a:pt x="52138" y="410716"/>
                </a:lnTo>
                <a:lnTo>
                  <a:pt x="36902" y="407633"/>
                </a:lnTo>
                <a:lnTo>
                  <a:pt x="24445" y="399230"/>
                </a:lnTo>
                <a:lnTo>
                  <a:pt x="16039" y="386776"/>
                </a:lnTo>
                <a:lnTo>
                  <a:pt x="12955" y="371541"/>
                </a:lnTo>
                <a:lnTo>
                  <a:pt x="16039" y="356305"/>
                </a:lnTo>
                <a:lnTo>
                  <a:pt x="24445" y="343850"/>
                </a:lnTo>
                <a:lnTo>
                  <a:pt x="36902" y="335446"/>
                </a:lnTo>
                <a:lnTo>
                  <a:pt x="52138" y="332362"/>
                </a:lnTo>
                <a:lnTo>
                  <a:pt x="439548" y="332362"/>
                </a:lnTo>
                <a:lnTo>
                  <a:pt x="442446" y="329457"/>
                </a:lnTo>
                <a:lnTo>
                  <a:pt x="442446" y="322300"/>
                </a:lnTo>
                <a:lnTo>
                  <a:pt x="439548" y="319402"/>
                </a:lnTo>
                <a:close/>
              </a:path>
              <a:path w="442595" h="424180">
                <a:moveTo>
                  <a:pt x="439548" y="410716"/>
                </a:moveTo>
                <a:lnTo>
                  <a:pt x="354347" y="410716"/>
                </a:lnTo>
                <a:lnTo>
                  <a:pt x="351445" y="413618"/>
                </a:lnTo>
                <a:lnTo>
                  <a:pt x="351445" y="420775"/>
                </a:lnTo>
                <a:lnTo>
                  <a:pt x="354347" y="423673"/>
                </a:lnTo>
                <a:lnTo>
                  <a:pt x="439548" y="423673"/>
                </a:lnTo>
                <a:lnTo>
                  <a:pt x="442446" y="420775"/>
                </a:lnTo>
                <a:lnTo>
                  <a:pt x="442446" y="413618"/>
                </a:lnTo>
                <a:lnTo>
                  <a:pt x="439548" y="410716"/>
                </a:lnTo>
                <a:close/>
              </a:path>
              <a:path w="442595" h="424180">
                <a:moveTo>
                  <a:pt x="432503" y="332362"/>
                </a:moveTo>
                <a:lnTo>
                  <a:pt x="418830" y="332362"/>
                </a:lnTo>
                <a:lnTo>
                  <a:pt x="416437" y="340457"/>
                </a:lnTo>
                <a:lnTo>
                  <a:pt x="414121" y="350137"/>
                </a:lnTo>
                <a:lnTo>
                  <a:pt x="412372" y="360724"/>
                </a:lnTo>
                <a:lnTo>
                  <a:pt x="411680" y="371541"/>
                </a:lnTo>
                <a:lnTo>
                  <a:pt x="412372" y="382354"/>
                </a:lnTo>
                <a:lnTo>
                  <a:pt x="414121" y="392940"/>
                </a:lnTo>
                <a:lnTo>
                  <a:pt x="416437" y="402620"/>
                </a:lnTo>
                <a:lnTo>
                  <a:pt x="418830" y="410716"/>
                </a:lnTo>
                <a:lnTo>
                  <a:pt x="432503" y="410716"/>
                </a:lnTo>
                <a:lnTo>
                  <a:pt x="430159" y="403448"/>
                </a:lnTo>
                <a:lnTo>
                  <a:pt x="427579" y="393776"/>
                </a:lnTo>
                <a:lnTo>
                  <a:pt x="425494" y="382780"/>
                </a:lnTo>
                <a:lnTo>
                  <a:pt x="424637" y="371541"/>
                </a:lnTo>
                <a:lnTo>
                  <a:pt x="425494" y="360297"/>
                </a:lnTo>
                <a:lnTo>
                  <a:pt x="427579" y="349299"/>
                </a:lnTo>
                <a:lnTo>
                  <a:pt x="430159" y="339627"/>
                </a:lnTo>
                <a:lnTo>
                  <a:pt x="432503" y="332362"/>
                </a:lnTo>
                <a:close/>
              </a:path>
              <a:path w="442595" h="424180">
                <a:moveTo>
                  <a:pt x="437324" y="60998"/>
                </a:moveTo>
                <a:lnTo>
                  <a:pt x="91180" y="60998"/>
                </a:lnTo>
                <a:lnTo>
                  <a:pt x="72562" y="64766"/>
                </a:lnTo>
                <a:lnTo>
                  <a:pt x="57340" y="75038"/>
                </a:lnTo>
                <a:lnTo>
                  <a:pt x="47069" y="90259"/>
                </a:lnTo>
                <a:lnTo>
                  <a:pt x="43300" y="108878"/>
                </a:lnTo>
                <a:lnTo>
                  <a:pt x="47069" y="127498"/>
                </a:lnTo>
                <a:lnTo>
                  <a:pt x="57340" y="142719"/>
                </a:lnTo>
                <a:lnTo>
                  <a:pt x="72562" y="152990"/>
                </a:lnTo>
                <a:lnTo>
                  <a:pt x="91180" y="156758"/>
                </a:lnTo>
                <a:lnTo>
                  <a:pt x="69324" y="156758"/>
                </a:lnTo>
                <a:lnTo>
                  <a:pt x="27786" y="184311"/>
                </a:lnTo>
                <a:lnTo>
                  <a:pt x="24237" y="274312"/>
                </a:lnTo>
                <a:lnTo>
                  <a:pt x="27786" y="291847"/>
                </a:lnTo>
                <a:lnTo>
                  <a:pt x="37458" y="306181"/>
                </a:lnTo>
                <a:lnTo>
                  <a:pt x="51791" y="315853"/>
                </a:lnTo>
                <a:lnTo>
                  <a:pt x="69324" y="319402"/>
                </a:lnTo>
                <a:lnTo>
                  <a:pt x="390660" y="319402"/>
                </a:lnTo>
                <a:lnTo>
                  <a:pt x="393559" y="316500"/>
                </a:lnTo>
                <a:lnTo>
                  <a:pt x="393559" y="309347"/>
                </a:lnTo>
                <a:lnTo>
                  <a:pt x="390660" y="306445"/>
                </a:lnTo>
                <a:lnTo>
                  <a:pt x="69324" y="306445"/>
                </a:lnTo>
                <a:lnTo>
                  <a:pt x="56828" y="303917"/>
                </a:lnTo>
                <a:lnTo>
                  <a:pt x="46614" y="297025"/>
                </a:lnTo>
                <a:lnTo>
                  <a:pt x="39723" y="286810"/>
                </a:lnTo>
                <a:lnTo>
                  <a:pt x="37194" y="274312"/>
                </a:lnTo>
                <a:lnTo>
                  <a:pt x="37311" y="201264"/>
                </a:lnTo>
                <a:lnTo>
                  <a:pt x="39723" y="189349"/>
                </a:lnTo>
                <a:lnTo>
                  <a:pt x="46614" y="179135"/>
                </a:lnTo>
                <a:lnTo>
                  <a:pt x="56828" y="172243"/>
                </a:lnTo>
                <a:lnTo>
                  <a:pt x="69324" y="169715"/>
                </a:lnTo>
                <a:lnTo>
                  <a:pt x="272069" y="169715"/>
                </a:lnTo>
                <a:lnTo>
                  <a:pt x="272069" y="143798"/>
                </a:lnTo>
                <a:lnTo>
                  <a:pt x="91180" y="143798"/>
                </a:lnTo>
                <a:lnTo>
                  <a:pt x="77602" y="141049"/>
                </a:lnTo>
                <a:lnTo>
                  <a:pt x="66500" y="133558"/>
                </a:lnTo>
                <a:lnTo>
                  <a:pt x="59008" y="122457"/>
                </a:lnTo>
                <a:lnTo>
                  <a:pt x="56259" y="108878"/>
                </a:lnTo>
                <a:lnTo>
                  <a:pt x="59008" y="95299"/>
                </a:lnTo>
                <a:lnTo>
                  <a:pt x="66500" y="84196"/>
                </a:lnTo>
                <a:lnTo>
                  <a:pt x="77602" y="76703"/>
                </a:lnTo>
                <a:lnTo>
                  <a:pt x="91180" y="73954"/>
                </a:lnTo>
                <a:lnTo>
                  <a:pt x="437324" y="73954"/>
                </a:lnTo>
                <a:lnTo>
                  <a:pt x="440228" y="71056"/>
                </a:lnTo>
                <a:lnTo>
                  <a:pt x="440228" y="63900"/>
                </a:lnTo>
                <a:lnTo>
                  <a:pt x="437324" y="60998"/>
                </a:lnTo>
                <a:close/>
              </a:path>
              <a:path w="442595" h="424180">
                <a:moveTo>
                  <a:pt x="364773" y="279319"/>
                </a:moveTo>
                <a:lnTo>
                  <a:pt x="358407" y="282596"/>
                </a:lnTo>
                <a:lnTo>
                  <a:pt x="357159" y="286501"/>
                </a:lnTo>
                <a:lnTo>
                  <a:pt x="361878" y="295652"/>
                </a:lnTo>
                <a:lnTo>
                  <a:pt x="365412" y="301195"/>
                </a:lnTo>
                <a:lnTo>
                  <a:pt x="369417" y="306445"/>
                </a:lnTo>
                <a:lnTo>
                  <a:pt x="386379" y="306445"/>
                </a:lnTo>
                <a:lnTo>
                  <a:pt x="381764" y="301183"/>
                </a:lnTo>
                <a:lnTo>
                  <a:pt x="377507" y="295584"/>
                </a:lnTo>
                <a:lnTo>
                  <a:pt x="373727" y="289832"/>
                </a:lnTo>
                <a:lnTo>
                  <a:pt x="370316" y="283748"/>
                </a:lnTo>
                <a:lnTo>
                  <a:pt x="368679" y="280569"/>
                </a:lnTo>
                <a:lnTo>
                  <a:pt x="364773" y="279319"/>
                </a:lnTo>
                <a:close/>
              </a:path>
              <a:path w="442595" h="424180">
                <a:moveTo>
                  <a:pt x="386358" y="169715"/>
                </a:moveTo>
                <a:lnTo>
                  <a:pt x="369388" y="169715"/>
                </a:lnTo>
                <a:lnTo>
                  <a:pt x="359477" y="185128"/>
                </a:lnTo>
                <a:lnTo>
                  <a:pt x="352251" y="201849"/>
                </a:lnTo>
                <a:lnTo>
                  <a:pt x="347827" y="219594"/>
                </a:lnTo>
                <a:lnTo>
                  <a:pt x="346326" y="238079"/>
                </a:lnTo>
                <a:lnTo>
                  <a:pt x="346326" y="244717"/>
                </a:lnTo>
                <a:lnTo>
                  <a:pt x="346913" y="251369"/>
                </a:lnTo>
                <a:lnTo>
                  <a:pt x="348612" y="260992"/>
                </a:lnTo>
                <a:lnTo>
                  <a:pt x="351345" y="263199"/>
                </a:lnTo>
                <a:lnTo>
                  <a:pt x="354804" y="263199"/>
                </a:lnTo>
                <a:lnTo>
                  <a:pt x="355185" y="263170"/>
                </a:lnTo>
                <a:lnTo>
                  <a:pt x="359088" y="262475"/>
                </a:lnTo>
                <a:lnTo>
                  <a:pt x="361439" y="259113"/>
                </a:lnTo>
                <a:lnTo>
                  <a:pt x="359801" y="249850"/>
                </a:lnTo>
                <a:lnTo>
                  <a:pt x="359352" y="244717"/>
                </a:lnTo>
                <a:lnTo>
                  <a:pt x="359286" y="238079"/>
                </a:lnTo>
                <a:lnTo>
                  <a:pt x="361058" y="219208"/>
                </a:lnTo>
                <a:lnTo>
                  <a:pt x="366268" y="201264"/>
                </a:lnTo>
                <a:lnTo>
                  <a:pt x="374754" y="184637"/>
                </a:lnTo>
                <a:lnTo>
                  <a:pt x="386358" y="169715"/>
                </a:lnTo>
                <a:close/>
              </a:path>
              <a:path w="442595" h="424180">
                <a:moveTo>
                  <a:pt x="305304" y="191105"/>
                </a:moveTo>
                <a:lnTo>
                  <a:pt x="282202" y="191105"/>
                </a:lnTo>
                <a:lnTo>
                  <a:pt x="291815" y="202039"/>
                </a:lnTo>
                <a:lnTo>
                  <a:pt x="295783" y="203028"/>
                </a:lnTo>
                <a:lnTo>
                  <a:pt x="302975" y="200322"/>
                </a:lnTo>
                <a:lnTo>
                  <a:pt x="305304" y="196959"/>
                </a:lnTo>
                <a:lnTo>
                  <a:pt x="305304" y="191105"/>
                </a:lnTo>
                <a:close/>
              </a:path>
              <a:path w="442595" h="424180">
                <a:moveTo>
                  <a:pt x="272069" y="169715"/>
                </a:moveTo>
                <a:lnTo>
                  <a:pt x="259105" y="169715"/>
                </a:lnTo>
                <a:lnTo>
                  <a:pt x="259105" y="196959"/>
                </a:lnTo>
                <a:lnTo>
                  <a:pt x="261432" y="200322"/>
                </a:lnTo>
                <a:lnTo>
                  <a:pt x="265035" y="201676"/>
                </a:lnTo>
                <a:lnTo>
                  <a:pt x="267544" y="202759"/>
                </a:lnTo>
                <a:lnTo>
                  <a:pt x="272141" y="202359"/>
                </a:lnTo>
                <a:lnTo>
                  <a:pt x="275132" y="199155"/>
                </a:lnTo>
                <a:lnTo>
                  <a:pt x="282202" y="191105"/>
                </a:lnTo>
                <a:lnTo>
                  <a:pt x="305304" y="191105"/>
                </a:lnTo>
                <a:lnTo>
                  <a:pt x="305304" y="183017"/>
                </a:lnTo>
                <a:lnTo>
                  <a:pt x="272069" y="183017"/>
                </a:lnTo>
                <a:lnTo>
                  <a:pt x="272069" y="169715"/>
                </a:lnTo>
                <a:close/>
              </a:path>
              <a:path w="442595" h="424180">
                <a:moveTo>
                  <a:pt x="284565" y="175701"/>
                </a:moveTo>
                <a:lnTo>
                  <a:pt x="279845" y="175701"/>
                </a:lnTo>
                <a:lnTo>
                  <a:pt x="277606" y="176712"/>
                </a:lnTo>
                <a:lnTo>
                  <a:pt x="272069" y="183017"/>
                </a:lnTo>
                <a:lnTo>
                  <a:pt x="292345" y="183017"/>
                </a:lnTo>
                <a:lnTo>
                  <a:pt x="286804" y="176712"/>
                </a:lnTo>
                <a:lnTo>
                  <a:pt x="284565" y="175701"/>
                </a:lnTo>
                <a:close/>
              </a:path>
              <a:path w="442595" h="424180">
                <a:moveTo>
                  <a:pt x="367595" y="104612"/>
                </a:moveTo>
                <a:lnTo>
                  <a:pt x="292345" y="104612"/>
                </a:lnTo>
                <a:lnTo>
                  <a:pt x="292345" y="183017"/>
                </a:lnTo>
                <a:lnTo>
                  <a:pt x="305304" y="183017"/>
                </a:lnTo>
                <a:lnTo>
                  <a:pt x="305304" y="169715"/>
                </a:lnTo>
                <a:lnTo>
                  <a:pt x="390660" y="169715"/>
                </a:lnTo>
                <a:lnTo>
                  <a:pt x="393559" y="166813"/>
                </a:lnTo>
                <a:lnTo>
                  <a:pt x="393559" y="159656"/>
                </a:lnTo>
                <a:lnTo>
                  <a:pt x="390660" y="156758"/>
                </a:lnTo>
                <a:lnTo>
                  <a:pt x="437324" y="156758"/>
                </a:lnTo>
                <a:lnTo>
                  <a:pt x="440228" y="153860"/>
                </a:lnTo>
                <a:lnTo>
                  <a:pt x="440228" y="146704"/>
                </a:lnTo>
                <a:lnTo>
                  <a:pt x="437324" y="143798"/>
                </a:lnTo>
                <a:lnTo>
                  <a:pt x="305297" y="143798"/>
                </a:lnTo>
                <a:lnTo>
                  <a:pt x="305297" y="104616"/>
                </a:lnTo>
                <a:lnTo>
                  <a:pt x="367595" y="104612"/>
                </a:lnTo>
                <a:close/>
              </a:path>
              <a:path w="442595" h="424180">
                <a:moveTo>
                  <a:pt x="367591" y="91659"/>
                </a:moveTo>
                <a:lnTo>
                  <a:pt x="253306" y="91659"/>
                </a:lnTo>
                <a:lnTo>
                  <a:pt x="250404" y="94557"/>
                </a:lnTo>
                <a:lnTo>
                  <a:pt x="250404" y="101714"/>
                </a:lnTo>
                <a:lnTo>
                  <a:pt x="253306" y="104616"/>
                </a:lnTo>
                <a:lnTo>
                  <a:pt x="259105" y="104616"/>
                </a:lnTo>
                <a:lnTo>
                  <a:pt x="259105" y="143798"/>
                </a:lnTo>
                <a:lnTo>
                  <a:pt x="272069" y="143798"/>
                </a:lnTo>
                <a:lnTo>
                  <a:pt x="272069" y="104612"/>
                </a:lnTo>
                <a:lnTo>
                  <a:pt x="367595" y="104612"/>
                </a:lnTo>
                <a:lnTo>
                  <a:pt x="370493" y="101714"/>
                </a:lnTo>
                <a:lnTo>
                  <a:pt x="370493" y="94557"/>
                </a:lnTo>
                <a:lnTo>
                  <a:pt x="367591" y="91659"/>
                </a:lnTo>
                <a:close/>
              </a:path>
              <a:path w="442595" h="424180">
                <a:moveTo>
                  <a:pt x="431038" y="73954"/>
                </a:moveTo>
                <a:lnTo>
                  <a:pt x="417382" y="73954"/>
                </a:lnTo>
                <a:lnTo>
                  <a:pt x="415252" y="81289"/>
                </a:lnTo>
                <a:lnTo>
                  <a:pt x="413226" y="89930"/>
                </a:lnTo>
                <a:lnTo>
                  <a:pt x="411711" y="99314"/>
                </a:lnTo>
                <a:lnTo>
                  <a:pt x="411115" y="108878"/>
                </a:lnTo>
                <a:lnTo>
                  <a:pt x="411711" y="118442"/>
                </a:lnTo>
                <a:lnTo>
                  <a:pt x="413226" y="127825"/>
                </a:lnTo>
                <a:lnTo>
                  <a:pt x="415252" y="136465"/>
                </a:lnTo>
                <a:lnTo>
                  <a:pt x="417382" y="143798"/>
                </a:lnTo>
                <a:lnTo>
                  <a:pt x="431038" y="143798"/>
                </a:lnTo>
                <a:lnTo>
                  <a:pt x="428929" y="137197"/>
                </a:lnTo>
                <a:lnTo>
                  <a:pt x="426650" y="128562"/>
                </a:lnTo>
                <a:lnTo>
                  <a:pt x="424826" y="118815"/>
                </a:lnTo>
                <a:lnTo>
                  <a:pt x="424079" y="108878"/>
                </a:lnTo>
                <a:lnTo>
                  <a:pt x="424826" y="98940"/>
                </a:lnTo>
                <a:lnTo>
                  <a:pt x="426650" y="89193"/>
                </a:lnTo>
                <a:lnTo>
                  <a:pt x="428929" y="80557"/>
                </a:lnTo>
                <a:lnTo>
                  <a:pt x="431038" y="73954"/>
                </a:lnTo>
                <a:close/>
              </a:path>
              <a:path w="442595" h="424180">
                <a:moveTo>
                  <a:pt x="64557" y="118"/>
                </a:moveTo>
                <a:lnTo>
                  <a:pt x="30742" y="118"/>
                </a:lnTo>
                <a:lnTo>
                  <a:pt x="18905" y="2514"/>
                </a:lnTo>
                <a:lnTo>
                  <a:pt x="9229" y="9045"/>
                </a:lnTo>
                <a:lnTo>
                  <a:pt x="2701" y="18723"/>
                </a:lnTo>
                <a:lnTo>
                  <a:pt x="306" y="30560"/>
                </a:lnTo>
                <a:lnTo>
                  <a:pt x="2701" y="42397"/>
                </a:lnTo>
                <a:lnTo>
                  <a:pt x="9229" y="52074"/>
                </a:lnTo>
                <a:lnTo>
                  <a:pt x="18905" y="58602"/>
                </a:lnTo>
                <a:lnTo>
                  <a:pt x="30742" y="60998"/>
                </a:lnTo>
                <a:lnTo>
                  <a:pt x="388849" y="60998"/>
                </a:lnTo>
                <a:lnTo>
                  <a:pt x="391222" y="59400"/>
                </a:lnTo>
                <a:lnTo>
                  <a:pt x="393209" y="54518"/>
                </a:lnTo>
                <a:lnTo>
                  <a:pt x="392619" y="51714"/>
                </a:lnTo>
                <a:lnTo>
                  <a:pt x="388842" y="48041"/>
                </a:lnTo>
                <a:lnTo>
                  <a:pt x="21102" y="48041"/>
                </a:lnTo>
                <a:lnTo>
                  <a:pt x="13265" y="40200"/>
                </a:lnTo>
                <a:lnTo>
                  <a:pt x="13265" y="20923"/>
                </a:lnTo>
                <a:lnTo>
                  <a:pt x="21102" y="13078"/>
                </a:lnTo>
                <a:lnTo>
                  <a:pt x="64557" y="13078"/>
                </a:lnTo>
                <a:lnTo>
                  <a:pt x="67456" y="10180"/>
                </a:lnTo>
                <a:lnTo>
                  <a:pt x="67456" y="3023"/>
                </a:lnTo>
                <a:lnTo>
                  <a:pt x="64557" y="118"/>
                </a:lnTo>
                <a:close/>
              </a:path>
              <a:path w="442595" h="424180">
                <a:moveTo>
                  <a:pt x="392421" y="0"/>
                </a:moveTo>
                <a:lnTo>
                  <a:pt x="386206" y="118"/>
                </a:lnTo>
                <a:lnTo>
                  <a:pt x="90333" y="118"/>
                </a:lnTo>
                <a:lnTo>
                  <a:pt x="87435" y="3023"/>
                </a:lnTo>
                <a:lnTo>
                  <a:pt x="87435" y="10180"/>
                </a:lnTo>
                <a:lnTo>
                  <a:pt x="90333" y="13078"/>
                </a:lnTo>
                <a:lnTo>
                  <a:pt x="373614" y="13078"/>
                </a:lnTo>
                <a:lnTo>
                  <a:pt x="370989" y="18453"/>
                </a:lnTo>
                <a:lnTo>
                  <a:pt x="369600" y="24392"/>
                </a:lnTo>
                <a:lnTo>
                  <a:pt x="369600" y="36730"/>
                </a:lnTo>
                <a:lnTo>
                  <a:pt x="370987" y="42670"/>
                </a:lnTo>
                <a:lnTo>
                  <a:pt x="373611" y="48041"/>
                </a:lnTo>
                <a:lnTo>
                  <a:pt x="388842" y="48041"/>
                </a:lnTo>
                <a:lnTo>
                  <a:pt x="385462" y="44754"/>
                </a:lnTo>
                <a:lnTo>
                  <a:pt x="382557" y="37890"/>
                </a:lnTo>
                <a:lnTo>
                  <a:pt x="382557" y="23227"/>
                </a:lnTo>
                <a:lnTo>
                  <a:pt x="385462" y="16369"/>
                </a:lnTo>
                <a:lnTo>
                  <a:pt x="390729" y="11245"/>
                </a:lnTo>
                <a:lnTo>
                  <a:pt x="394487" y="7793"/>
                </a:lnTo>
                <a:lnTo>
                  <a:pt x="392421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12">
            <a:extLst>
              <a:ext uri="{FF2B5EF4-FFF2-40B4-BE49-F238E27FC236}">
                <a16:creationId xmlns:a16="http://schemas.microsoft.com/office/drawing/2014/main" xmlns="" id="{4BA87E8F-AB13-4B1A-98DA-14DD43AEABCF}"/>
              </a:ext>
            </a:extLst>
          </p:cNvPr>
          <p:cNvSpPr/>
          <p:nvPr/>
        </p:nvSpPr>
        <p:spPr>
          <a:xfrm>
            <a:off x="1094599" y="1111867"/>
            <a:ext cx="329292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365" y="0"/>
                </a:lnTo>
              </a:path>
            </a:pathLst>
          </a:custGeom>
          <a:ln w="12956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13">
            <a:extLst>
              <a:ext uri="{FF2B5EF4-FFF2-40B4-BE49-F238E27FC236}">
                <a16:creationId xmlns:a16="http://schemas.microsoft.com/office/drawing/2014/main" xmlns="" id="{B0334A9A-6476-4878-93C5-A3D2EC2917B4}"/>
              </a:ext>
            </a:extLst>
          </p:cNvPr>
          <p:cNvSpPr/>
          <p:nvPr/>
        </p:nvSpPr>
        <p:spPr>
          <a:xfrm>
            <a:off x="1234903" y="1405393"/>
            <a:ext cx="90051" cy="28225"/>
          </a:xfrm>
          <a:custGeom>
            <a:avLst/>
            <a:gdLst/>
            <a:ahLst/>
            <a:cxnLst/>
            <a:rect l="l" t="t" r="r" b="b"/>
            <a:pathLst>
              <a:path w="42545" h="13334">
                <a:moveTo>
                  <a:pt x="39164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60"/>
                </a:lnTo>
                <a:lnTo>
                  <a:pt x="39164" y="12960"/>
                </a:lnTo>
                <a:lnTo>
                  <a:pt x="42062" y="10058"/>
                </a:lnTo>
                <a:lnTo>
                  <a:pt x="42062" y="2901"/>
                </a:lnTo>
                <a:lnTo>
                  <a:pt x="3916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14">
            <a:extLst>
              <a:ext uri="{FF2B5EF4-FFF2-40B4-BE49-F238E27FC236}">
                <a16:creationId xmlns:a16="http://schemas.microsoft.com/office/drawing/2014/main" xmlns="" id="{6631407E-AD9B-4D71-ADDE-1AE5738A212F}"/>
              </a:ext>
            </a:extLst>
          </p:cNvPr>
          <p:cNvSpPr/>
          <p:nvPr/>
        </p:nvSpPr>
        <p:spPr>
          <a:xfrm>
            <a:off x="941860" y="1419110"/>
            <a:ext cx="260743" cy="0"/>
          </a:xfrm>
          <a:custGeom>
            <a:avLst/>
            <a:gdLst/>
            <a:ahLst/>
            <a:cxnLst/>
            <a:rect l="l" t="t" r="r" b="b"/>
            <a:pathLst>
              <a:path w="123190">
                <a:moveTo>
                  <a:pt x="0" y="0"/>
                </a:moveTo>
                <a:lnTo>
                  <a:pt x="123033" y="0"/>
                </a:lnTo>
              </a:path>
            </a:pathLst>
          </a:custGeom>
          <a:ln w="12960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15">
            <a:extLst>
              <a:ext uri="{FF2B5EF4-FFF2-40B4-BE49-F238E27FC236}">
                <a16:creationId xmlns:a16="http://schemas.microsoft.com/office/drawing/2014/main" xmlns="" id="{23E1226E-F095-46EB-B6A9-68DAB40DE3D5}"/>
              </a:ext>
            </a:extLst>
          </p:cNvPr>
          <p:cNvSpPr/>
          <p:nvPr/>
        </p:nvSpPr>
        <p:spPr>
          <a:xfrm>
            <a:off x="1142483" y="808414"/>
            <a:ext cx="63170" cy="28225"/>
          </a:xfrm>
          <a:custGeom>
            <a:avLst/>
            <a:gdLst/>
            <a:ahLst/>
            <a:cxnLst/>
            <a:rect l="l" t="t" r="r" b="b"/>
            <a:pathLst>
              <a:path w="29845" h="13335">
                <a:moveTo>
                  <a:pt x="26700" y="0"/>
                </a:moveTo>
                <a:lnTo>
                  <a:pt x="2898" y="0"/>
                </a:lnTo>
                <a:lnTo>
                  <a:pt x="0" y="2898"/>
                </a:lnTo>
                <a:lnTo>
                  <a:pt x="0" y="10054"/>
                </a:lnTo>
                <a:lnTo>
                  <a:pt x="2898" y="12952"/>
                </a:lnTo>
                <a:lnTo>
                  <a:pt x="26700" y="12952"/>
                </a:lnTo>
                <a:lnTo>
                  <a:pt x="29606" y="10054"/>
                </a:lnTo>
                <a:lnTo>
                  <a:pt x="29606" y="2898"/>
                </a:lnTo>
                <a:lnTo>
                  <a:pt x="26700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16">
            <a:extLst>
              <a:ext uri="{FF2B5EF4-FFF2-40B4-BE49-F238E27FC236}">
                <a16:creationId xmlns:a16="http://schemas.microsoft.com/office/drawing/2014/main" xmlns="" id="{F081E63C-06CE-423D-AAE9-690F6D2219A1}"/>
              </a:ext>
            </a:extLst>
          </p:cNvPr>
          <p:cNvSpPr/>
          <p:nvPr/>
        </p:nvSpPr>
        <p:spPr>
          <a:xfrm>
            <a:off x="855503" y="1042599"/>
            <a:ext cx="255369" cy="177414"/>
          </a:xfrm>
          <a:custGeom>
            <a:avLst/>
            <a:gdLst/>
            <a:ahLst/>
            <a:cxnLst/>
            <a:rect l="l" t="t" r="r" b="b"/>
            <a:pathLst>
              <a:path w="120650" h="83820">
                <a:moveTo>
                  <a:pt x="80314" y="64068"/>
                </a:moveTo>
                <a:lnTo>
                  <a:pt x="58356" y="64068"/>
                </a:lnTo>
                <a:lnTo>
                  <a:pt x="78800" y="79019"/>
                </a:lnTo>
                <a:lnTo>
                  <a:pt x="83786" y="83310"/>
                </a:lnTo>
                <a:lnTo>
                  <a:pt x="94640" y="79689"/>
                </a:lnTo>
                <a:lnTo>
                  <a:pt x="94557" y="65012"/>
                </a:lnTo>
                <a:lnTo>
                  <a:pt x="81601" y="65012"/>
                </a:lnTo>
                <a:lnTo>
                  <a:pt x="80314" y="64068"/>
                </a:lnTo>
                <a:close/>
              </a:path>
              <a:path w="120650" h="83820">
                <a:moveTo>
                  <a:pt x="35111" y="12956"/>
                </a:moveTo>
                <a:lnTo>
                  <a:pt x="22157" y="12956"/>
                </a:lnTo>
                <a:lnTo>
                  <a:pt x="22157" y="74771"/>
                </a:lnTo>
                <a:lnTo>
                  <a:pt x="24231" y="78155"/>
                </a:lnTo>
                <a:lnTo>
                  <a:pt x="30928" y="81554"/>
                </a:lnTo>
                <a:lnTo>
                  <a:pt x="34888" y="81234"/>
                </a:lnTo>
                <a:lnTo>
                  <a:pt x="57066" y="65012"/>
                </a:lnTo>
                <a:lnTo>
                  <a:pt x="35111" y="65012"/>
                </a:lnTo>
                <a:lnTo>
                  <a:pt x="35111" y="12956"/>
                </a:lnTo>
                <a:close/>
              </a:path>
              <a:path w="120650" h="83820">
                <a:moveTo>
                  <a:pt x="59698" y="49560"/>
                </a:moveTo>
                <a:lnTo>
                  <a:pt x="57016" y="49560"/>
                </a:lnTo>
                <a:lnTo>
                  <a:pt x="55670" y="49982"/>
                </a:lnTo>
                <a:lnTo>
                  <a:pt x="35111" y="65012"/>
                </a:lnTo>
                <a:lnTo>
                  <a:pt x="57070" y="65009"/>
                </a:lnTo>
                <a:lnTo>
                  <a:pt x="58356" y="64068"/>
                </a:lnTo>
                <a:lnTo>
                  <a:pt x="80314" y="64068"/>
                </a:lnTo>
                <a:lnTo>
                  <a:pt x="61045" y="49982"/>
                </a:lnTo>
                <a:lnTo>
                  <a:pt x="59698" y="49560"/>
                </a:lnTo>
                <a:close/>
              </a:path>
              <a:path w="120650" h="83820">
                <a:moveTo>
                  <a:pt x="94557" y="12956"/>
                </a:moveTo>
                <a:lnTo>
                  <a:pt x="81601" y="12956"/>
                </a:lnTo>
                <a:lnTo>
                  <a:pt x="81605" y="65012"/>
                </a:lnTo>
                <a:lnTo>
                  <a:pt x="94557" y="65012"/>
                </a:lnTo>
                <a:lnTo>
                  <a:pt x="94557" y="12956"/>
                </a:lnTo>
                <a:close/>
              </a:path>
              <a:path w="120650" h="83820">
                <a:moveTo>
                  <a:pt x="117187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56"/>
                </a:lnTo>
                <a:lnTo>
                  <a:pt x="117187" y="12956"/>
                </a:lnTo>
                <a:lnTo>
                  <a:pt x="120084" y="10058"/>
                </a:lnTo>
                <a:lnTo>
                  <a:pt x="120084" y="2901"/>
                </a:lnTo>
                <a:lnTo>
                  <a:pt x="117187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3" descr="http://www.dowladssoft.ru/uploads/posts/2011-11/1320988283_dowladssoft.ru.jpeg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1" b="16521"/>
          <a:stretch>
            <a:fillRect/>
          </a:stretch>
        </p:blipFill>
        <p:spPr bwMode="auto">
          <a:xfrm>
            <a:off x="8338086" y="2729587"/>
            <a:ext cx="3328988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2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914" y="410804"/>
            <a:ext cx="1051560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ХОЛОПЫ</a:t>
            </a:r>
            <a:endParaRPr lang="ru-RU" sz="4000" dirty="0"/>
          </a:p>
        </p:txBody>
      </p:sp>
      <p:graphicFrame>
        <p:nvGraphicFramePr>
          <p:cNvPr id="12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043047"/>
              </p:ext>
            </p:extLst>
          </p:nvPr>
        </p:nvGraphicFramePr>
        <p:xfrm>
          <a:off x="1055912" y="1556792"/>
          <a:ext cx="10129158" cy="4448722"/>
        </p:xfrm>
        <a:graphic>
          <a:graphicData uri="http://schemas.openxmlformats.org/drawingml/2006/table">
            <a:tbl>
              <a:tblPr/>
              <a:tblGrid>
                <a:gridCol w="5064579">
                  <a:extLst>
                    <a:ext uri="{9D8B030D-6E8A-4147-A177-3AD203B41FA5}">
                      <a16:colId xmlns:a16="http://schemas.microsoft.com/office/drawing/2014/main" xmlns="" val="196031071"/>
                    </a:ext>
                  </a:extLst>
                </a:gridCol>
                <a:gridCol w="5064579">
                  <a:extLst>
                    <a:ext uri="{9D8B030D-6E8A-4147-A177-3AD203B41FA5}">
                      <a16:colId xmlns:a16="http://schemas.microsoft.com/office/drawing/2014/main" xmlns="" val="3304580930"/>
                    </a:ext>
                  </a:extLst>
                </a:gridCol>
              </a:tblGrid>
              <a:tr h="7922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Троекурова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Дубровского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0489166"/>
                  </a:ext>
                </a:extLst>
              </a:tr>
              <a:tr h="36564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7190396"/>
                  </a:ext>
                </a:extLst>
              </a:tr>
            </a:tbl>
          </a:graphicData>
        </a:graphic>
      </p:graphicFrame>
      <p:pic>
        <p:nvPicPr>
          <p:cNvPr id="13" name="Picture 36" descr="Холоп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8" t="2625" r="1968" b="2625"/>
          <a:stretch>
            <a:fillRect/>
          </a:stretch>
        </p:blipFill>
        <p:spPr bwMode="auto">
          <a:xfrm>
            <a:off x="1300617" y="2508704"/>
            <a:ext cx="1944687" cy="1438275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9" descr="Дворецкий Т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85" t="6125" r="9842" b="1750"/>
          <a:stretch>
            <a:fillRect/>
          </a:stretch>
        </p:blipFill>
        <p:spPr bwMode="auto">
          <a:xfrm>
            <a:off x="3706585" y="2492375"/>
            <a:ext cx="1812472" cy="1454604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5" descr="Холопы Т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8" t="2625" r="1968" b="2625"/>
          <a:stretch>
            <a:fillRect/>
          </a:stretch>
        </p:blipFill>
        <p:spPr bwMode="auto">
          <a:xfrm>
            <a:off x="2237014" y="4149725"/>
            <a:ext cx="2563586" cy="1598613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0" descr="Нянька Д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47" t="2625" r="1968" b="2625"/>
          <a:stretch>
            <a:fillRect/>
          </a:stretch>
        </p:blipFill>
        <p:spPr bwMode="auto">
          <a:xfrm>
            <a:off x="6324157" y="2521404"/>
            <a:ext cx="2052400" cy="1628321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7" descr="Передача Т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8" t="2625" r="1968" b="2625"/>
          <a:stretch>
            <a:fillRect/>
          </a:stretch>
        </p:blipFill>
        <p:spPr bwMode="auto">
          <a:xfrm>
            <a:off x="8808469" y="2536928"/>
            <a:ext cx="2180660" cy="1612798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8" descr="Крепостные Д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8" t="2625" r="1968" b="2625"/>
          <a:stretch>
            <a:fillRect/>
          </a:stretch>
        </p:blipFill>
        <p:spPr bwMode="auto">
          <a:xfrm>
            <a:off x="7527470" y="4278312"/>
            <a:ext cx="2481943" cy="1598613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49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3522" y="314975"/>
            <a:ext cx="1051560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СРАВНИТЕ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8" name="Group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6130312"/>
              </p:ext>
            </p:extLst>
          </p:nvPr>
        </p:nvGraphicFramePr>
        <p:xfrm>
          <a:off x="669471" y="1338942"/>
          <a:ext cx="10929652" cy="4947558"/>
        </p:xfrm>
        <a:graphic>
          <a:graphicData uri="http://schemas.openxmlformats.org/drawingml/2006/table">
            <a:tbl>
              <a:tblPr/>
              <a:tblGrid>
                <a:gridCol w="5551715">
                  <a:extLst>
                    <a:ext uri="{9D8B030D-6E8A-4147-A177-3AD203B41FA5}">
                      <a16:colId xmlns:a16="http://schemas.microsoft.com/office/drawing/2014/main" xmlns="" val="635700920"/>
                    </a:ext>
                  </a:extLst>
                </a:gridCol>
                <a:gridCol w="5377937">
                  <a:extLst>
                    <a:ext uri="{9D8B030D-6E8A-4147-A177-3AD203B41FA5}">
                      <a16:colId xmlns:a16="http://schemas.microsoft.com/office/drawing/2014/main" xmlns="" val="530001100"/>
                    </a:ext>
                  </a:extLst>
                </a:gridCol>
              </a:tblGrid>
              <a:tr h="16349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Имение</a:t>
                      </a:r>
                      <a:br>
                        <a:rPr kumimoji="0" lang="ru-RU" altLang="ru-RU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kumimoji="0" lang="ru-RU" altLang="ru-RU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Троекурова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4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Кистенёвка</a:t>
                      </a:r>
                      <a:r>
                        <a:rPr kumimoji="0" lang="ru-RU" altLang="ru-RU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kumimoji="0" lang="ru-RU" altLang="ru-RU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kumimoji="0" lang="ru-RU" altLang="ru-RU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Дубровского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24832376"/>
                  </a:ext>
                </a:extLst>
              </a:tr>
              <a:tr h="12930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23590824"/>
                  </a:ext>
                </a:extLst>
              </a:tr>
              <a:tr h="20195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CC99"/>
                        </a:gs>
                        <a:gs pos="100000">
                          <a:srgbClr val="FFCC99">
                            <a:gamma/>
                            <a:shade val="46275"/>
                            <a:invGamma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CC99"/>
                        </a:gs>
                        <a:gs pos="100000">
                          <a:srgbClr val="FFCC99">
                            <a:gamma/>
                            <a:shade val="46275"/>
                            <a:invGamma/>
                          </a:srgb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57301708"/>
                  </a:ext>
                </a:extLst>
              </a:tr>
            </a:tbl>
          </a:graphicData>
        </a:graphic>
      </p:graphicFrame>
      <p:pic>
        <p:nvPicPr>
          <p:cNvPr id="9" name="Picture 36" descr="Дом Троекурова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brightnessContrast brigh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8" t="2625" r="1968" b="2625"/>
          <a:stretch>
            <a:fillRect/>
          </a:stretch>
        </p:blipFill>
        <p:spPr bwMode="auto">
          <a:xfrm>
            <a:off x="669471" y="2973946"/>
            <a:ext cx="5532128" cy="3312553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5" descr="Кистеневка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8" t="2625" r="1968" b="2625"/>
          <a:stretch>
            <a:fillRect/>
          </a:stretch>
        </p:blipFill>
        <p:spPr bwMode="auto">
          <a:xfrm>
            <a:off x="6208114" y="2973945"/>
            <a:ext cx="5391008" cy="3312553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41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914" y="410804"/>
            <a:ext cx="1051560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ВСТРЕЧА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524644" y="1570939"/>
            <a:ext cx="11046870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Владимир «с жаром обнял отца своего». «Радость произвела в больном слишком сильное потрясение, он ослабел, ноги под ним подкосились, и он бы упал, если бы сын не поддержал его». Старику стало хуже. «Владимир </a:t>
            </a:r>
            <a:r>
              <a:rPr lang="ru-RU" altLang="ru-R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 поражён </a:t>
            </a:r>
            <a:r>
              <a:rPr lang="ru-RU" alt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 состоянием».</a:t>
            </a:r>
          </a:p>
        </p:txBody>
      </p:sp>
      <p:pic>
        <p:nvPicPr>
          <p:cNvPr id="9" name="Picture 8" descr="Обманут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8" t="2625" r="1968" b="2625"/>
          <a:stretch>
            <a:fillRect/>
          </a:stretch>
        </p:blipFill>
        <p:spPr bwMode="auto">
          <a:xfrm>
            <a:off x="1496785" y="3434418"/>
            <a:ext cx="4063099" cy="3008008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Сумасшествие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7000" contras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8" t="2625" r="1968" b="2625"/>
          <a:stretch>
            <a:fillRect/>
          </a:stretch>
        </p:blipFill>
        <p:spPr bwMode="auto">
          <a:xfrm>
            <a:off x="6678385" y="3434418"/>
            <a:ext cx="4098472" cy="3032186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70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10804"/>
            <a:ext cx="12050485" cy="389296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 </a:t>
            </a:r>
            <a:r>
              <a:rPr lang="ru-RU" sz="3200" dirty="0" smtClean="0"/>
              <a:t>ПРОЩАНИЕ В.ДУБРОВСКОГО С ОТЦОМ  И РОДНЫМ ДОМОМ (ГЛАВЫ </a:t>
            </a:r>
            <a:r>
              <a:rPr lang="en-US" sz="3200" dirty="0" smtClean="0"/>
              <a:t>IV – V)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Picture 8" descr="Прощание с отцом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8" t="2625" r="1968" b="2625"/>
          <a:stretch>
            <a:fillRect/>
          </a:stretch>
        </p:blipFill>
        <p:spPr bwMode="auto">
          <a:xfrm>
            <a:off x="2366515" y="1523342"/>
            <a:ext cx="7609114" cy="4721584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70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914" y="410804"/>
            <a:ext cx="1051560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ЭПИГРАФ К </a:t>
            </a:r>
            <a:r>
              <a:rPr lang="en-US" sz="4400" dirty="0" smtClean="0"/>
              <a:t>IV </a:t>
            </a:r>
            <a:r>
              <a:rPr lang="ru-RU" sz="4400" dirty="0" smtClean="0"/>
              <a:t>ГЛАВЕ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Picture 7" descr="Кистенев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1378404"/>
            <a:ext cx="4097564" cy="2524125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654049" y="4047467"/>
            <a:ext cx="6726465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Четвёртой главе предпослан эпиграф: «Где стол был яств, там гроб стоит». Он взят Пушкиным из оды Державина </a:t>
            </a:r>
            <a:r>
              <a:rPr lang="ru-RU" altLang="ru-RU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«На </a:t>
            </a:r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смерть князя Мещерского». О</a:t>
            </a:r>
            <a:r>
              <a:rPr lang="ru-RU" altLang="ru-RU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стальные </a:t>
            </a:r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главы эпиграфа не имеют. Значит, этой главе придаётся особое значение.</a:t>
            </a:r>
          </a:p>
        </p:txBody>
      </p:sp>
      <p:pic>
        <p:nvPicPr>
          <p:cNvPr id="11" name="Picture 8" descr="Пушкин в Болдин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885" y="3392260"/>
            <a:ext cx="2512107" cy="2963531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881019" y="1378404"/>
            <a:ext cx="6936482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Отец и сын Дубровские встретились при драматических обстоятельствах. Налаженная, беззаботная в общем-то жизнь рушилась на глазах.</a:t>
            </a:r>
          </a:p>
        </p:txBody>
      </p:sp>
    </p:spTree>
    <p:extLst>
      <p:ext uri="{BB962C8B-B14F-4D97-AF65-F5344CB8AC3E}">
        <p14:creationId xmlns:p14="http://schemas.microsoft.com/office/powerpoint/2010/main" val="10293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914" y="410804"/>
            <a:ext cx="1051560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БЕСЕДА ПО ВОПРОСАМ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800100" y="1371600"/>
            <a:ext cx="10891156" cy="48013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rabicParenR"/>
            </a:pPr>
            <a:r>
              <a:rPr lang="ru-RU" altLang="ru-RU" sz="3600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" action="ppaction://noaction"/>
              </a:rPr>
              <a:t> Как </a:t>
            </a:r>
            <a:r>
              <a:rPr lang="ru-RU" altLang="ru-RU" sz="3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" action="ppaction://noaction"/>
              </a:rPr>
              <a:t>развивались события по приезде молодого Дубровского в родное имение?</a:t>
            </a:r>
            <a:endParaRPr lang="ru-RU" altLang="ru-RU" sz="36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ru-RU" altLang="ru-RU" sz="3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2) </a:t>
            </a:r>
            <a:r>
              <a:rPr lang="ru-RU" altLang="ru-RU" sz="3600" u="sng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Какие чувства испытывает Троекуров при сообщении о том, что хозяин </a:t>
            </a:r>
            <a:r>
              <a:rPr lang="ru-RU" altLang="ru-RU" sz="3600" u="sng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Кистенёвки</a:t>
            </a:r>
            <a:r>
              <a:rPr lang="ru-RU" altLang="ru-RU" sz="3600" u="sng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теперь </a:t>
            </a:r>
            <a:r>
              <a:rPr lang="ru-RU" altLang="ru-RU" sz="3600" u="sng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он?</a:t>
            </a:r>
            <a:endParaRPr lang="ru-RU" altLang="ru-RU" sz="3600" u="sng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ru-RU" altLang="ru-RU" sz="3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3) </a:t>
            </a:r>
            <a:r>
              <a:rPr lang="ru-RU" altLang="ru-RU" sz="3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" action="ppaction://noaction"/>
              </a:rPr>
              <a:t>Почему Владимир велел выгнать Троекурова</a:t>
            </a:r>
            <a:r>
              <a:rPr lang="ru-RU" altLang="ru-RU" sz="3600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" action="ppaction://noaction"/>
              </a:rPr>
              <a:t>?</a:t>
            </a:r>
            <a:endParaRPr lang="ru-RU" altLang="ru-RU" sz="36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ru-RU" altLang="ru-RU" sz="3600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4) </a:t>
            </a:r>
            <a:r>
              <a:rPr lang="ru-RU" altLang="ru-RU" sz="3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" action="ppaction://noaction"/>
              </a:rPr>
              <a:t>Как вы понимаете смысл эпиграфа к </a:t>
            </a:r>
            <a:r>
              <a:rPr lang="en-US" altLang="ru-RU" sz="3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" action="ppaction://noaction"/>
              </a:rPr>
              <a:t>IV</a:t>
            </a:r>
            <a:r>
              <a:rPr lang="ru-RU" altLang="ru-RU" sz="3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" action="ppaction://noaction"/>
              </a:rPr>
              <a:t> главе?</a:t>
            </a:r>
            <a:endParaRPr lang="ru-RU" altLang="ru-RU" sz="36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45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914" y="410804"/>
            <a:ext cx="1051560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ПОТЕРЯ ИМЕНИЯ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Picture 9" descr="5304_boldino_20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8" t="1991" r="3098" b="1991"/>
          <a:stretch>
            <a:fillRect/>
          </a:stretch>
        </p:blipFill>
        <p:spPr bwMode="auto">
          <a:xfrm>
            <a:off x="832757" y="1736340"/>
            <a:ext cx="3053443" cy="4468517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4194313" y="1322615"/>
            <a:ext cx="7623188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Владимир не мог разобраться, что же на самом деле произошло и какую роль играет во всём деле Троекуров – отец был не в состоянии сделать это, поверенного у них не было. </a:t>
            </a:r>
            <a:r>
              <a:rPr lang="ru-RU" altLang="ru-RU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Кистенёвка</a:t>
            </a:r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официально отошла Троекурову. Дубровские уже не были хозяевами в своём имении.</a:t>
            </a:r>
          </a:p>
        </p:txBody>
      </p:sp>
      <p:pic>
        <p:nvPicPr>
          <p:cNvPr id="13" name="Picture 8" descr="У Троекурова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8" t="2625" r="1968" b="2625"/>
          <a:stretch>
            <a:fillRect/>
          </a:stretch>
        </p:blipFill>
        <p:spPr bwMode="auto">
          <a:xfrm>
            <a:off x="6497638" y="3831666"/>
            <a:ext cx="3744912" cy="2770187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73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914" y="410804"/>
            <a:ext cx="1051560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СМЯТЕНИЕ ТРОЕКУРОВА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26571" y="1289957"/>
            <a:ext cx="11490930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altLang="ru-RU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Кирила</a:t>
            </a:r>
            <a:r>
              <a:rPr lang="ru-RU" alt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Петрович смутился. От природы не был он корыстолюбив, желание мести завлекло его слишком далеко, совесть его роптала… Победа не радовала его сердца». </a:t>
            </a:r>
            <a:r>
              <a:rPr lang="ru-RU" altLang="ru-R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Троекуров </a:t>
            </a:r>
            <a:r>
              <a:rPr lang="ru-RU" alt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хочет выместить необычное для него состояние смущения, недовольства собой на </a:t>
            </a:r>
            <a:r>
              <a:rPr lang="ru-RU" altLang="ru-R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других. В </a:t>
            </a:r>
            <a:r>
              <a:rPr lang="ru-RU" alt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 концов Троекуров решает помириться с соседом и «возвратить ему его достояние».</a:t>
            </a:r>
          </a:p>
        </p:txBody>
      </p:sp>
      <p:pic>
        <p:nvPicPr>
          <p:cNvPr id="8" name="Picture 9" descr="Раскаяние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8" t="2625" r="1968" b="2625"/>
          <a:stretch>
            <a:fillRect/>
          </a:stretch>
        </p:blipFill>
        <p:spPr bwMode="auto">
          <a:xfrm>
            <a:off x="2816605" y="4125447"/>
            <a:ext cx="3045352" cy="2253393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Искуситель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3" t="2625" r="4593" b="2625"/>
          <a:stretch>
            <a:fillRect/>
          </a:stretch>
        </p:blipFill>
        <p:spPr bwMode="auto">
          <a:xfrm>
            <a:off x="7224486" y="4109811"/>
            <a:ext cx="3062514" cy="2269029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23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0979301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ТРОЕКУРОВ ВО ДВОРЕ ДУБРОВСКИХ</a:t>
            </a:r>
            <a:endParaRPr lang="ru-RU" sz="4400" dirty="0"/>
          </a:p>
        </p:txBody>
      </p:sp>
      <p:pic>
        <p:nvPicPr>
          <p:cNvPr id="12" name="Picture 9" descr="Отец и сын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8" t="2625" r="1968" b="2625"/>
          <a:stretch>
            <a:fillRect/>
          </a:stretch>
        </p:blipFill>
        <p:spPr bwMode="auto">
          <a:xfrm>
            <a:off x="983117" y="1498818"/>
            <a:ext cx="3211512" cy="2376487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4490357" y="1498819"/>
            <a:ext cx="7327143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ru-RU" altLang="ru-R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Владимир </a:t>
            </a:r>
            <a:r>
              <a:rPr lang="ru-RU" alt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велел выгнать Троекурова, так как он увидел, что отец «с видом ужаса и гнева» показывает на Троекурова и падает без чувств. Младший Дубровский понял, что виновником бед является Троекуров.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310243" y="4314196"/>
            <a:ext cx="8147957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«Слуга радостно побежал исполнять приказание своего барина» и при всей дворне, сбежавшейся посмотреть на Троекурова, объявил, что барин велит тому убираться или он велит «выгнать его со двора». </a:t>
            </a:r>
          </a:p>
        </p:txBody>
      </p:sp>
      <p:pic>
        <p:nvPicPr>
          <p:cNvPr id="15" name="Picture 8" descr="Выгна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t="2625" r="1968" b="2625"/>
          <a:stretch>
            <a:fillRect/>
          </a:stretch>
        </p:blipFill>
        <p:spPr bwMode="auto">
          <a:xfrm>
            <a:off x="8605987" y="4246033"/>
            <a:ext cx="3211513" cy="2376487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84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0979301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СМЕРТЬ СТАРОГО ДУБРОВСКОГО</a:t>
            </a:r>
            <a:endParaRPr lang="ru-RU" sz="4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66057" y="1498818"/>
            <a:ext cx="112514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Прощание с отцом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8" t="2625" r="1968" b="2625"/>
          <a:stretch>
            <a:fillRect/>
          </a:stretch>
        </p:blipFill>
        <p:spPr bwMode="auto">
          <a:xfrm>
            <a:off x="6669144" y="3163156"/>
            <a:ext cx="4760855" cy="3204987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838199" y="3322704"/>
            <a:ext cx="5154387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3200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Эпиграф:</a:t>
            </a:r>
            <a:br>
              <a:rPr lang="ru-RU" altLang="ru-RU" sz="3200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«Где стол был яств, там гроб стоит».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566058" y="1498818"/>
            <a:ext cx="11251442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Эпиграф имеет прямое значение – он описывает смерть старого Дубровского. Его положили на тот самый стол, за которым столько лет он сидел, принимал гостей, обедал</a:t>
            </a:r>
            <a:r>
              <a:rPr lang="ru-RU" altLang="ru-R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ru-RU" altLang="ru-RU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71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ПЛАН  УРОКА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3" y="1523342"/>
            <a:ext cx="11292858" cy="3595856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1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Анализ романа «Дубровский» (1 том, 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III –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главы).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2. Встреча отца и сына.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3. Прощание </a:t>
            </a:r>
            <a:r>
              <a:rPr lang="ru-RU" sz="3200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В.Дубровского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 отцом и родным домом.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4. Эпиграф к 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IV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главе. Смерть старого Дубровского.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5. Потеря имения.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endParaRPr lang="ru-RU" sz="32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 descr="writingonbook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4583160"/>
            <a:ext cx="1962300" cy="183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79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171" y="304801"/>
            <a:ext cx="11843658" cy="7551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ПОХОРОНЫ ОТЦА ДУБРОВСКОГО (ГЛАВА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V)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66057" y="1498818"/>
            <a:ext cx="112514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9" descr="Похороны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8" t="2625" r="1968" b="2625"/>
          <a:stretch>
            <a:fillRect/>
          </a:stretch>
        </p:blipFill>
        <p:spPr bwMode="auto">
          <a:xfrm>
            <a:off x="2677885" y="1498818"/>
            <a:ext cx="7462157" cy="4673382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20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0979301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ВЛАДИМИР В КИСТЕНЁВСКОЙ РОЩЕ</a:t>
            </a:r>
            <a:endParaRPr lang="ru-RU" sz="4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66057" y="1498818"/>
            <a:ext cx="112514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91886" y="1322615"/>
            <a:ext cx="11425614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Владимир пытается «заглушить душевную скорбь», он «шёл не разбирая дороги», «он ничего не замечал», «мысли одна другой мрачнее стеснились в душе его… </a:t>
            </a:r>
            <a:r>
              <a:rPr lang="ru-RU" altLang="ru-RU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Будущее… являлось покрытым грозными тучами. Вражда с Троекуровым предвещала ему новые несчастия». </a:t>
            </a:r>
            <a:r>
              <a:rPr lang="ru-RU" altLang="ru-RU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Душевному состоянию героя соответствует состояние природы: осень, холодный день, полуобнажённые деревья, «сучья поминутно задевали и царапали </a:t>
            </a:r>
            <a:r>
              <a:rPr lang="ru-RU" altLang="ru-RU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 лицо, </a:t>
            </a:r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ноги его поминутно вязли в болоте», «сел на холодный дёрн». </a:t>
            </a:r>
          </a:p>
        </p:txBody>
      </p:sp>
      <p:pic>
        <p:nvPicPr>
          <p:cNvPr id="13" name="Picture 8" descr="Разбойник Д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42" t="2625" b="2625"/>
          <a:stretch>
            <a:fillRect/>
          </a:stretch>
        </p:blipFill>
        <p:spPr bwMode="auto">
          <a:xfrm>
            <a:off x="4932370" y="4176475"/>
            <a:ext cx="2979804" cy="2348312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17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0979301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ПРИЕЗД ПРИКАЗНЫХ ЧИНОВНИКОВ</a:t>
            </a:r>
            <a:endParaRPr lang="ru-RU" sz="4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66057" y="1498818"/>
            <a:ext cx="112514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8" descr="В роще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5" t="2625" r="5905" b="2625"/>
          <a:stretch>
            <a:fillRect/>
          </a:stretch>
        </p:blipFill>
        <p:spPr bwMode="auto">
          <a:xfrm>
            <a:off x="701151" y="1490880"/>
            <a:ext cx="2959100" cy="2298700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Передача Т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8" t="2625" r="1968" b="2625"/>
          <a:stretch>
            <a:fillRect/>
          </a:stretch>
        </p:blipFill>
        <p:spPr bwMode="auto">
          <a:xfrm>
            <a:off x="8309698" y="1490880"/>
            <a:ext cx="3097213" cy="2290762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Объявление о передачи имения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8" t="2625" r="1968" b="2625"/>
          <a:stretch>
            <a:fillRect/>
          </a:stretch>
        </p:blipFill>
        <p:spPr bwMode="auto">
          <a:xfrm>
            <a:off x="593201" y="4220533"/>
            <a:ext cx="3067050" cy="2268537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Крючкотворы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8" t="2625" r="1968" b="2625"/>
          <a:stretch>
            <a:fillRect/>
          </a:stretch>
        </p:blipFill>
        <p:spPr bwMode="auto">
          <a:xfrm>
            <a:off x="8309698" y="4101574"/>
            <a:ext cx="3067050" cy="2268537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Защитник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8" t="2625" r="1968" b="2625"/>
          <a:stretch>
            <a:fillRect/>
          </a:stretch>
        </p:blipFill>
        <p:spPr bwMode="auto">
          <a:xfrm>
            <a:off x="4095193" y="2340874"/>
            <a:ext cx="3917430" cy="2897411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3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0979301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БЕСЕДА ПО ВОПРОСАМ</a:t>
            </a:r>
            <a:endParaRPr lang="ru-RU" sz="4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66057" y="1498818"/>
            <a:ext cx="112514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404257" y="1700213"/>
            <a:ext cx="10107386" cy="42780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rabicParenR"/>
            </a:pPr>
            <a:r>
              <a:rPr lang="ru-RU" altLang="ru-RU" sz="3200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  <a:hlinkClick r:id="" action="ppaction://noaction"/>
              </a:rPr>
              <a:t> Как </a:t>
            </a:r>
            <a:r>
              <a:rPr lang="ru-RU" altLang="ru-RU" sz="32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  <a:hlinkClick r:id="" action="ppaction://noaction"/>
              </a:rPr>
              <a:t>ведут себя судейские чиновники, приехавшие отнимать имение?</a:t>
            </a:r>
            <a:endParaRPr lang="ru-RU" altLang="ru-RU" sz="3200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ru-RU" altLang="ru-RU" sz="32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2) </a:t>
            </a:r>
            <a:r>
              <a:rPr lang="ru-RU" altLang="ru-RU" sz="32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  <a:hlinkClick r:id="" action="ppaction://noaction"/>
              </a:rPr>
              <a:t>Как ведёт себя </a:t>
            </a:r>
            <a:r>
              <a:rPr lang="ru-RU" altLang="ru-RU" sz="3200" dirty="0" err="1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  <a:hlinkClick r:id="" action="ppaction://noaction"/>
              </a:rPr>
              <a:t>Шабашкин</a:t>
            </a:r>
            <a:r>
              <a:rPr lang="ru-RU" altLang="ru-RU" sz="32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  <a:hlinkClick r:id="" action="ppaction://noaction"/>
              </a:rPr>
              <a:t> в начале и в конце сцены?</a:t>
            </a:r>
            <a:endParaRPr lang="ru-RU" altLang="ru-RU" sz="3200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ru-RU" altLang="ru-RU" sz="32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3) </a:t>
            </a:r>
            <a:r>
              <a:rPr lang="ru-RU" altLang="ru-RU" sz="32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  <a:hlinkClick r:id="rId3" action="ppaction://hlinksldjump"/>
              </a:rPr>
              <a:t>Как нарастало возмущение крестьян?</a:t>
            </a:r>
            <a:endParaRPr lang="ru-RU" altLang="ru-RU" sz="3200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ru-RU" altLang="ru-RU" sz="32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4) </a:t>
            </a:r>
            <a:r>
              <a:rPr lang="ru-RU" altLang="ru-RU" sz="32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  <a:hlinkClick r:id="" action="ppaction://noaction"/>
              </a:rPr>
              <a:t>Как ведёт себя Владимир Дубровский?</a:t>
            </a:r>
            <a:br>
              <a:rPr lang="ru-RU" altLang="ru-RU" sz="32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  <a:hlinkClick r:id="" action="ppaction://noaction"/>
              </a:rPr>
            </a:br>
            <a:r>
              <a:rPr lang="ru-RU" altLang="ru-RU" sz="32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  <a:hlinkClick r:id="" action="ppaction://noaction"/>
              </a:rPr>
              <a:t>Как его это характеризует?</a:t>
            </a:r>
            <a:endParaRPr lang="ru-RU" altLang="ru-RU" sz="3200" dirty="0">
              <a:solidFill>
                <a:schemeClr val="accent1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36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0979301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ПЕРЕДАЧА ИМЕНИЯ</a:t>
            </a:r>
            <a:endParaRPr lang="ru-RU" sz="4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66057" y="1498818"/>
            <a:ext cx="112514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66056" y="1289957"/>
            <a:ext cx="5998029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Исправник при виде Дубровского всё же волнуется, он прекрасно понимает, что отбирают имение незаконно: </a:t>
            </a:r>
            <a:r>
              <a:rPr lang="ru-RU" altLang="ru-RU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увидев </a:t>
            </a:r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приближающегося Дубровского, крякнул и произнёс охрипшим голосом</a:t>
            </a:r>
            <a:r>
              <a:rPr lang="ru-RU" altLang="ru-RU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…».</a:t>
            </a:r>
            <a:endParaRPr lang="ru-RU" altLang="ru-RU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8" descr="Разговор с мужикам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t="2625" r="1968" b="2625"/>
          <a:stretch>
            <a:fillRect/>
          </a:stretch>
        </p:blipFill>
        <p:spPr bwMode="auto">
          <a:xfrm>
            <a:off x="7658100" y="1289957"/>
            <a:ext cx="3690258" cy="2322512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566056" y="3437810"/>
            <a:ext cx="6912430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Но, чувствуя за собой покровительство Троекурова, нагло заявляет: «Мы приехали вводить во владение сего </a:t>
            </a:r>
            <a:r>
              <a:rPr lang="ru-RU" altLang="ru-RU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Кирилу</a:t>
            </a:r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Петровича Троекурова и просить иных прочих убираться подобру-поздорову». «Кто там смел рот разинуть?», «слышите ли, олухи?» Исправник чувствует себя уверенно, знает, что хозяин положения он.</a:t>
            </a:r>
          </a:p>
        </p:txBody>
      </p:sp>
      <p:pic>
        <p:nvPicPr>
          <p:cNvPr id="16" name="Picture 9" descr="Задумался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t="2625" r="1968" b="2625"/>
          <a:stretch>
            <a:fillRect/>
          </a:stretch>
        </p:blipFill>
        <p:spPr bwMode="auto">
          <a:xfrm>
            <a:off x="7658100" y="3935774"/>
            <a:ext cx="3690258" cy="2343150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15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0979301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ПОВЕДЕНИЕ ШАБАШКИНА</a:t>
            </a:r>
            <a:endParaRPr lang="ru-RU" sz="4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4457" y="1498818"/>
            <a:ext cx="115969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64458" y="1297344"/>
            <a:ext cx="6344556" cy="52629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Сначала </a:t>
            </a:r>
            <a:r>
              <a:rPr lang="ru-RU" altLang="ru-RU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Шабашкин</a:t>
            </a:r>
            <a:r>
              <a:rPr lang="ru-RU" alt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«стоял </a:t>
            </a:r>
            <a:r>
              <a:rPr lang="ru-RU" altLang="ru-RU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подбочась</a:t>
            </a:r>
            <a:r>
              <a:rPr lang="ru-RU" alt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гордо взирал около себя». Когда толпа крестьян взбунтовалась и двинулась на чиновников, </a:t>
            </a:r>
            <a:r>
              <a:rPr lang="ru-RU" altLang="ru-RU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Шабашкин</a:t>
            </a:r>
            <a:r>
              <a:rPr lang="ru-RU" alt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другими бросился в сени и запер за собой дверь. После он «тихонько отпер двери… и с униженными поклонами стал благодарить Дубровского за его милостивое </a:t>
            </a:r>
            <a:r>
              <a:rPr lang="ru-RU" altLang="ru-RU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заступление</a:t>
            </a:r>
            <a:r>
              <a:rPr lang="ru-RU" alt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 </a:t>
            </a:r>
            <a:r>
              <a:rPr lang="ru-RU" altLang="ru-RU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Шабашкин</a:t>
            </a:r>
            <a:r>
              <a:rPr lang="ru-RU" alt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трус и подлец, он боится силы, готов унижаться и угодничать.</a:t>
            </a:r>
          </a:p>
        </p:txBody>
      </p:sp>
      <p:pic>
        <p:nvPicPr>
          <p:cNvPr id="10" name="Picture 9" descr="Новый хозяин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584" y="1322614"/>
            <a:ext cx="3432916" cy="2575921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Перед пожаром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307" y="3914864"/>
            <a:ext cx="3311525" cy="2484437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73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0979301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ВОЗМУЩЕНИЕ КРЕСТЬЯН</a:t>
            </a:r>
            <a:endParaRPr lang="ru-RU" sz="4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4457" y="1498818"/>
            <a:ext cx="115969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68312" y="1498819"/>
            <a:ext cx="11349187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Крестьяне сначала возражали исправнику, потом «поднялся ропот» в рядах крестьян, потом дворовые закричали: «Ребята! Долой их!... Вязать!» - и едва не схватили чиновников.</a:t>
            </a:r>
          </a:p>
        </p:txBody>
      </p:sp>
      <p:pic>
        <p:nvPicPr>
          <p:cNvPr id="10" name="Picture 8" descr="Дубровц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3190195"/>
            <a:ext cx="2887662" cy="2165350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Дубровцы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592" y="4275251"/>
            <a:ext cx="2881313" cy="2160587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Начало бунта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905" y="3163661"/>
            <a:ext cx="2881313" cy="2160587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Бунт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653" y="4322883"/>
            <a:ext cx="2881313" cy="2162175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76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0979301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РЕАКЦИЯ ДУБРОВСКОГО</a:t>
            </a:r>
            <a:endParaRPr lang="ru-RU" sz="4400" dirty="0"/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838199" y="1436914"/>
            <a:ext cx="10559144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Владимир останавливает взбунтовавшихся крестьян, вразумляет их, обещает просить милости у государя. Дубровский по существу спасает чиновников от расправы, поступает благородно. Он с презрением наблюдает за униженно благодарящим его </a:t>
            </a:r>
            <a:r>
              <a:rPr lang="ru-RU" altLang="ru-RU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Шабашкиным</a:t>
            </a:r>
            <a:r>
              <a:rPr lang="ru-RU" alt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8" descr="Задумался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45" y="4436224"/>
            <a:ext cx="2814638" cy="2111375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Барин - защитни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990" y="3865293"/>
            <a:ext cx="2808287" cy="2106613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Государь не обидит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42" y="4436224"/>
            <a:ext cx="2883967" cy="2163381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Конец бунта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625" y="3863706"/>
            <a:ext cx="2809875" cy="2108200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17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0979301" cy="60152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ЗАДАНИЕ ДЛЯ САМОСТОЯТЕЛЬНОЙ РАБОТЫ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7973" y="1498818"/>
            <a:ext cx="1156952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1. Прочитать роман «Дубровский» (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том, главы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- VIII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).</a:t>
            </a: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2.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Ответить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вопросы:</a:t>
            </a: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- Что вы узнали о жизни молодого Дубровского  в Петербурге?</a:t>
            </a: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- Как вёл себя и что пережил В. Дубровский в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Кистенёвке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- Составьте описание Владимира Дубровского.</a:t>
            </a: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9" descr="MCj0413638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430" y="4395090"/>
            <a:ext cx="1552575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54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АНАЛИЗ СОДЕРЖАНИЯ </a:t>
            </a:r>
            <a:r>
              <a:rPr lang="en-US" sz="4000" dirty="0" smtClean="0"/>
              <a:t>III</a:t>
            </a:r>
            <a:r>
              <a:rPr lang="ru-RU" sz="4000" dirty="0" smtClean="0"/>
              <a:t> ГЛАВЫ РОМАНА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48343" y="1407231"/>
            <a:ext cx="5805714" cy="450893"/>
          </a:xfrm>
        </p:spPr>
        <p:txBody>
          <a:bodyPr/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en-US" alt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460535"/>
            <a:ext cx="7321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7" descr="Пушки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44" y="1977116"/>
            <a:ext cx="2943225" cy="3609975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Рома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195" y="2027121"/>
            <a:ext cx="3527425" cy="3509963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8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ГЛАВА </a:t>
            </a:r>
            <a:r>
              <a:rPr lang="en-US" sz="4000" dirty="0" smtClean="0"/>
              <a:t>III </a:t>
            </a:r>
            <a:r>
              <a:rPr lang="ru-RU" sz="4000" dirty="0" smtClean="0"/>
              <a:t>«ОТЕЦ И СЫН»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48343" y="1407231"/>
            <a:ext cx="5805714" cy="450893"/>
          </a:xfrm>
        </p:spPr>
        <p:txBody>
          <a:bodyPr/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en-US" alt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</a:rPr>
              <a:t>   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460535"/>
            <a:ext cx="7321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9" descr="перед смертью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000"/>
                    </a14:imgEffect>
                    <a14:imgEffect>
                      <a14:brightnessContrast bright="55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8" t="2625" r="1968" b="2625"/>
          <a:stretch>
            <a:fillRect/>
          </a:stretch>
        </p:blipFill>
        <p:spPr bwMode="auto">
          <a:xfrm>
            <a:off x="2380344" y="1422081"/>
            <a:ext cx="7547426" cy="4876531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ffectLst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97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914" y="410804"/>
            <a:ext cx="1051560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БЕСЕДА ПО ВОПРОСАМ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38628" y="1523342"/>
            <a:ext cx="10932886" cy="50937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rabicParenR"/>
            </a:pPr>
            <a:r>
              <a:rPr lang="ru-RU" altLang="ru-RU" sz="2600" u="sng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rId3" action="ppaction://hlinksldjump"/>
              </a:rPr>
              <a:t>Как изменился Андрей Гаврилович Дубровский со времени суда?</a:t>
            </a:r>
            <a:endParaRPr lang="ru-RU" altLang="ru-RU" sz="2600" u="sng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ru-RU" altLang="ru-RU" sz="2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2) </a:t>
            </a:r>
            <a:r>
              <a:rPr lang="ru-RU" altLang="ru-RU" sz="2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" action="ppaction://noaction"/>
              </a:rPr>
              <a:t>Какова была жизнь сына Дубровского в Петербурге?</a:t>
            </a:r>
            <a:endParaRPr lang="ru-RU" altLang="ru-RU" sz="26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ru-RU" altLang="ru-RU" sz="2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3) </a:t>
            </a:r>
            <a:r>
              <a:rPr lang="ru-RU" altLang="ru-RU" sz="2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" action="ppaction://noaction"/>
              </a:rPr>
              <a:t>Каковы были отношения отца и сына Дубровских?</a:t>
            </a:r>
            <a:endParaRPr lang="ru-RU" altLang="ru-RU" sz="26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ru-RU" altLang="ru-RU" sz="2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4) </a:t>
            </a:r>
            <a:r>
              <a:rPr lang="ru-RU" altLang="ru-RU" sz="2600" u="sng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Как воспринял Владимир известие о болезни отца?</a:t>
            </a:r>
          </a:p>
          <a:p>
            <a:pPr>
              <a:spcBef>
                <a:spcPct val="50000"/>
              </a:spcBef>
            </a:pPr>
            <a:r>
              <a:rPr lang="ru-RU" altLang="ru-RU" sz="2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5) </a:t>
            </a:r>
            <a:r>
              <a:rPr lang="ru-RU" altLang="ru-RU" sz="2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" action="ppaction://noaction"/>
              </a:rPr>
              <a:t>Как крепостные Троекурова и Дубровского относятся к своим хозяевам?</a:t>
            </a:r>
            <a:endParaRPr lang="ru-RU" altLang="ru-RU" sz="26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ru-RU" altLang="ru-RU" sz="2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6) </a:t>
            </a:r>
            <a:r>
              <a:rPr lang="ru-RU" altLang="ru-RU" sz="2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" action="ppaction://noaction"/>
              </a:rPr>
              <a:t>Как сами Дубровские относятся к своим крепостным?</a:t>
            </a:r>
            <a:endParaRPr lang="ru-RU" altLang="ru-RU" sz="26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ru-RU" altLang="ru-RU" sz="2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7) </a:t>
            </a:r>
            <a:r>
              <a:rPr lang="ru-RU" altLang="ru-RU" sz="2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" action="ppaction://noaction"/>
              </a:rPr>
              <a:t>Какими предстают имения Троекурова и Дубровского?</a:t>
            </a:r>
            <a:endParaRPr lang="ru-RU" altLang="ru-RU" sz="26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ru-RU" altLang="ru-RU" sz="2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8) </a:t>
            </a:r>
            <a:r>
              <a:rPr lang="ru-RU" altLang="ru-RU" sz="2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hlinkClick r:id="" action="ppaction://noaction"/>
              </a:rPr>
              <a:t>Как встретились отец и сын?</a:t>
            </a:r>
            <a:endParaRPr lang="ru-RU" altLang="ru-RU" sz="26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5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543" y="458401"/>
            <a:ext cx="1051560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</a:t>
            </a:r>
            <a:r>
              <a:rPr lang="ru-RU" sz="3600" dirty="0" smtClean="0"/>
              <a:t>СОСТОЯНИЕ ДУБРОВСКОГО ПОСЛЕ СУДА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Picture 8" descr="Болен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8" t="2625" r="1968" b="2625"/>
          <a:stretch>
            <a:fillRect/>
          </a:stretch>
        </p:blipFill>
        <p:spPr bwMode="auto">
          <a:xfrm>
            <a:off x="1874503" y="1533660"/>
            <a:ext cx="3571875" cy="2641600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ffectLst>
            <a:glow>
              <a:schemeClr val="accent1"/>
            </a:glo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С доктором1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8" t="2625" r="1968" b="2625"/>
          <a:stretch>
            <a:fillRect/>
          </a:stretch>
        </p:blipFill>
        <p:spPr bwMode="auto">
          <a:xfrm>
            <a:off x="7080477" y="1513023"/>
            <a:ext cx="3600450" cy="2662237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Переживания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8" t="2625" r="1968" b="2625"/>
          <a:stretch>
            <a:fillRect/>
          </a:stretch>
        </p:blipFill>
        <p:spPr bwMode="auto">
          <a:xfrm>
            <a:off x="4385928" y="3261519"/>
            <a:ext cx="3570288" cy="2640012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979714" y="4581525"/>
            <a:ext cx="3249386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«Здоровье было плохо», «силы ослабевали».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8113044" y="4365625"/>
            <a:ext cx="3704457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«Был не в состоянии думать о своих делах, хозяйственных распоряжениях».</a:t>
            </a:r>
          </a:p>
        </p:txBody>
      </p:sp>
    </p:spTree>
    <p:extLst>
      <p:ext uri="{BB962C8B-B14F-4D97-AF65-F5344CB8AC3E}">
        <p14:creationId xmlns:p14="http://schemas.microsoft.com/office/powerpoint/2010/main" val="273981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914" y="410804"/>
            <a:ext cx="1051560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ЖИЗНЬ СЫНА В ПЕТЕРБУРГЕ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524644" y="1523342"/>
            <a:ext cx="6561956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Владимир «был привезён в Петербург на восьмом году своего возраста», «воспитывался в кадетском корпусе и выпущен был корнетом в гвардию; отец не щадил ничего для приличного его содержания, и молодой человек получал из дому более, нежели должен был ожидать. Будучи расточителен и честолюбив, он позволял себе роскошные прихоти, играл в карты и входил в долги».</a:t>
            </a:r>
          </a:p>
        </p:txBody>
      </p:sp>
      <p:pic>
        <p:nvPicPr>
          <p:cNvPr id="9" name="Picture 8" descr="Володя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8" t="2625" r="1968" b="2625"/>
          <a:stretch>
            <a:fillRect/>
          </a:stretch>
        </p:blipFill>
        <p:spPr bwMode="auto">
          <a:xfrm>
            <a:off x="7806116" y="1340024"/>
            <a:ext cx="4011385" cy="2733408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Прощание с домом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8" t="2625" r="1968" b="2625"/>
          <a:stretch>
            <a:fillRect/>
          </a:stretch>
        </p:blipFill>
        <p:spPr bwMode="auto">
          <a:xfrm>
            <a:off x="7294530" y="3939388"/>
            <a:ext cx="3917756" cy="2639096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96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272" y="480626"/>
            <a:ext cx="10515600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ОТНОШЕНИЯ МЕЖДУ ОТЦОМ И СЫНОМ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684212" y="1355271"/>
            <a:ext cx="10744660" cy="2062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ru-RU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Владимир «лишился матери с малолетства», к отцу был «романтически привязан и тем более любил семейственную жизнь, чем менее успел насладиться её тихими радостями».</a:t>
            </a:r>
          </a:p>
        </p:txBody>
      </p:sp>
      <p:pic>
        <p:nvPicPr>
          <p:cNvPr id="11" name="Picture 8" descr="Владимир дома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8" t="2625" r="1968" b="2625"/>
          <a:stretch>
            <a:fillRect/>
          </a:stretch>
        </p:blipFill>
        <p:spPr bwMode="auto">
          <a:xfrm>
            <a:off x="1992086" y="3634285"/>
            <a:ext cx="3676423" cy="2720034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Д в гостях у Т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8" t="2625" r="1968" b="2625"/>
          <a:stretch>
            <a:fillRect/>
          </a:stretch>
        </p:blipFill>
        <p:spPr bwMode="auto">
          <a:xfrm>
            <a:off x="6715162" y="3636096"/>
            <a:ext cx="3675480" cy="2718222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17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914" y="410804"/>
            <a:ext cx="1051560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ПОМЕЩИКИ И ИХ КРЕПОСТНЫЕ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10" name="Group 1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593263"/>
              </p:ext>
            </p:extLst>
          </p:nvPr>
        </p:nvGraphicFramePr>
        <p:xfrm>
          <a:off x="524644" y="1322615"/>
          <a:ext cx="11292857" cy="5212079"/>
        </p:xfrm>
        <a:graphic>
          <a:graphicData uri="http://schemas.openxmlformats.org/drawingml/2006/table">
            <a:tbl>
              <a:tblPr/>
              <a:tblGrid>
                <a:gridCol w="5598550">
                  <a:extLst>
                    <a:ext uri="{9D8B030D-6E8A-4147-A177-3AD203B41FA5}">
                      <a16:colId xmlns:a16="http://schemas.microsoft.com/office/drawing/2014/main" xmlns="" val="716960181"/>
                    </a:ext>
                  </a:extLst>
                </a:gridCol>
                <a:gridCol w="5694307">
                  <a:extLst>
                    <a:ext uri="{9D8B030D-6E8A-4147-A177-3AD203B41FA5}">
                      <a16:colId xmlns:a16="http://schemas.microsoft.com/office/drawing/2014/main" xmlns="" val="2612354214"/>
                    </a:ext>
                  </a:extLst>
                </a:gridCol>
              </a:tblGrid>
              <a:tr h="7315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Троекуров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Дубровский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31200375"/>
                  </a:ext>
                </a:extLst>
              </a:tr>
              <a:tr h="439565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  «</a:t>
                      </a: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Троекуров с крепостными и дворовыми обходился… строго и своенравно, но они тщеславились богатством и славою своего господина и в свою очередь позволяли себе много в отношении к их соседям, надеясь на его сильное покровительство».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  Когда </a:t>
                      </a: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Владимир приехал в </a:t>
                      </a:r>
                      <a:r>
                        <a:rPr kumimoji="0" lang="ru-RU" altLang="ru-RU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Кистенёвку</a:t>
                      </a: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, «дворня высыпала из людских изб и окружила молодого барина с шумными изъявлениями радости. Насилу он смог продраться сквозь их усердную толпу». Дубровские к своим крепостным относятся по-человечески, не презирают их, не грабят. Крестьяне понимали, какая участь их ждёт, окажись они у Троекурова.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37295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870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5251</TotalTime>
  <Words>1364</Words>
  <Application>Microsoft Office PowerPoint</Application>
  <PresentationFormat>Широкоэкранный</PresentationFormat>
  <Paragraphs>193</Paragraphs>
  <Slides>28</Slides>
  <Notes>27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Wingdings 2</vt:lpstr>
      <vt:lpstr>Тема Office</vt:lpstr>
      <vt:lpstr>Презентация PowerPoint</vt:lpstr>
      <vt:lpstr>ПЛАН  УРОКА</vt:lpstr>
      <vt:lpstr>АНАЛИЗ СОДЕРЖАНИЯ III ГЛАВЫ РОМАНА</vt:lpstr>
      <vt:lpstr>ГЛАВА III «ОТЕЦ И СЫН»</vt:lpstr>
      <vt:lpstr> БЕСЕДА ПО ВОПРОСАМ</vt:lpstr>
      <vt:lpstr> СОСТОЯНИЕ ДУБРОВСКОГО ПОСЛЕ СУДА</vt:lpstr>
      <vt:lpstr> ЖИЗНЬ СЫНА В ПЕТЕРБУРГЕ</vt:lpstr>
      <vt:lpstr>ОТНОШЕНИЯ МЕЖДУ ОТЦОМ И СЫНОМ</vt:lpstr>
      <vt:lpstr> ПОМЕЩИКИ И ИХ КРЕПОСТНЫЕ</vt:lpstr>
      <vt:lpstr> ХОЛОПЫ</vt:lpstr>
      <vt:lpstr> СРАВНИТЕ</vt:lpstr>
      <vt:lpstr> ВСТРЕЧА</vt:lpstr>
      <vt:lpstr> ПРОЩАНИЕ В.ДУБРОВСКОГО С ОТЦОМ  И РОДНЫМ ДОМОМ (ГЛАВЫ IV – V)</vt:lpstr>
      <vt:lpstr> ЭПИГРАФ К IV ГЛАВЕ</vt:lpstr>
      <vt:lpstr> БЕСЕДА ПО ВОПРОСАМ</vt:lpstr>
      <vt:lpstr>ПОТЕРЯ ИМЕНИЯ</vt:lpstr>
      <vt:lpstr> СМЯТЕНИЕ ТРОЕКУРОВА</vt:lpstr>
      <vt:lpstr>ТРОЕКУРОВ ВО ДВОРЕ ДУБРОВСКИХ</vt:lpstr>
      <vt:lpstr>СМЕРТЬ СТАРОГО ДУБРОВСКОГО</vt:lpstr>
      <vt:lpstr>ПОХОРОНЫ ОТЦА ДУБРОВСКОГО (ГЛАВА V)</vt:lpstr>
      <vt:lpstr>ВЛАДИМИР В КИСТЕНЁВСКОЙ РОЩЕ</vt:lpstr>
      <vt:lpstr>ПРИЕЗД ПРИКАЗНЫХ ЧИНОВНИКОВ</vt:lpstr>
      <vt:lpstr>БЕСЕДА ПО ВОПРОСАМ</vt:lpstr>
      <vt:lpstr>ПЕРЕДАЧА ИМЕНИЯ</vt:lpstr>
      <vt:lpstr>ПОВЕДЕНИЕ ШАБАШКИНА</vt:lpstr>
      <vt:lpstr>ВОЗМУЩЕНИЕ КРЕСТЬЯН</vt:lpstr>
      <vt:lpstr>РЕАКЦИЯ ДУБРОВСКОГО</vt:lpstr>
      <vt:lpstr>ЗАДАНИЕ ДЛЯ САМОСТОЯТЕЛЬНОЙ РАБОТЫ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ТСБ-1</cp:lastModifiedBy>
  <cp:revision>219</cp:revision>
  <dcterms:created xsi:type="dcterms:W3CDTF">2020-09-22T15:24:01Z</dcterms:created>
  <dcterms:modified xsi:type="dcterms:W3CDTF">2020-10-13T13:53:33Z</dcterms:modified>
</cp:coreProperties>
</file>