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5" r:id="rId2"/>
    <p:sldId id="325" r:id="rId3"/>
    <p:sldId id="329" r:id="rId4"/>
    <p:sldId id="303" r:id="rId5"/>
    <p:sldId id="334" r:id="rId6"/>
    <p:sldId id="331" r:id="rId7"/>
    <p:sldId id="330" r:id="rId8"/>
    <p:sldId id="333" r:id="rId9"/>
    <p:sldId id="337" r:id="rId10"/>
    <p:sldId id="332" r:id="rId11"/>
    <p:sldId id="336" r:id="rId12"/>
    <p:sldId id="340" r:id="rId13"/>
    <p:sldId id="338" r:id="rId14"/>
    <p:sldId id="341" r:id="rId15"/>
    <p:sldId id="342" r:id="rId16"/>
    <p:sldId id="339" r:id="rId17"/>
    <p:sldId id="343" r:id="rId18"/>
    <p:sldId id="335" r:id="rId19"/>
    <p:sldId id="328" r:id="rId20"/>
    <p:sldId id="345" r:id="rId21"/>
    <p:sldId id="344" r:id="rId22"/>
    <p:sldId id="346" r:id="rId23"/>
    <p:sldId id="347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14" autoAdjust="0"/>
    <p:restoredTop sz="94660"/>
  </p:normalViewPr>
  <p:slideViewPr>
    <p:cSldViewPr snapToGrid="0">
      <p:cViewPr>
        <p:scale>
          <a:sx n="79" d="100"/>
          <a:sy n="79" d="100"/>
        </p:scale>
        <p:origin x="-34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EF9F-6EBB-4328-BFF4-22C835255634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978DB-73CB-438D-BB08-2D9C565D52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726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4529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101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21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1930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394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6200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332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8040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8997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4642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715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1324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7285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9416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959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78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061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88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305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72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93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587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594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49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109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17" name="bg object 17"/>
          <p:cNvSpPr/>
          <p:nvPr/>
        </p:nvSpPr>
        <p:spPr>
          <a:xfrm>
            <a:off x="141358" y="150402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65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3857666" cy="4058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3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92" y="1577341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63900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6030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07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07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69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626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38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46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0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01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3497A-3151-4DC0-A285-86CC8653D4DC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82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8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0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olkslovar.ru/p16558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gif"/><Relationship Id="rId4" Type="http://schemas.openxmlformats.org/officeDocument/2006/relationships/hyperlink" Target="http://tolkslovar.ru/v4152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641694" y="2700149"/>
            <a:ext cx="6820135" cy="281519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endParaRPr lang="uz-Latn-UZ" sz="40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spcBef>
                <a:spcPts val="233"/>
              </a:spcBef>
            </a:pPr>
            <a:r>
              <a:rPr lang="ru-RU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А.С.Пушкин</a:t>
            </a:r>
            <a:endParaRPr lang="ru-RU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spcBef>
                <a:spcPts val="233"/>
              </a:spcBef>
            </a:pP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Роман «Дубровский». </a:t>
            </a:r>
            <a:endParaRPr lang="ru-RU" sz="44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8">
              <a:spcBef>
                <a:spcPts val="233"/>
              </a:spcBef>
            </a:pP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Анализ произведения.</a:t>
            </a:r>
            <a:endParaRPr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531285" y="3044138"/>
            <a:ext cx="727405" cy="21180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410314" y="526307"/>
            <a:ext cx="366387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9976761" y="1217600"/>
            <a:ext cx="1199618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8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049237" y="456621"/>
            <a:ext cx="6180542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ru-RU" sz="7196" kern="0" spc="21" dirty="0" smtClean="0">
                <a:solidFill>
                  <a:sysClr val="window" lastClr="FFFFFF"/>
                </a:solidFill>
              </a:rPr>
              <a:t>  Литература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Picture 13" descr="http://www.dowladssoft.ru/uploads/posts/2011-11/1320988283_dowladssoft.ru.jpe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21" b="16521"/>
          <a:stretch>
            <a:fillRect/>
          </a:stretch>
        </p:blipFill>
        <p:spPr bwMode="auto">
          <a:xfrm>
            <a:off x="8229600" y="2822575"/>
            <a:ext cx="3328988" cy="340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32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</a:t>
            </a:r>
            <a:r>
              <a:rPr lang="ru-RU" sz="4000" dirty="0" smtClean="0"/>
              <a:t>ДЕЙСТВИЯ И ПОСТУПКИ ТРОЕКУРОВА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39749" y="1393371"/>
            <a:ext cx="11277751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«Велел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тотчас его догнать и воротить непременно», «вторично 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послал» за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соседом. Получив письмо оскорблённого Дубровского: «Я не шут, а старинный дворянин», Троекуров «загремел», «вскочил», потом «разбранил гостей», «нарочно поехал полями Дубровского», «без него скучал».</a:t>
            </a:r>
            <a:b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800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Вывод: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обидеть Дубровского Троекуров не хотел.</a:t>
            </a:r>
          </a:p>
        </p:txBody>
      </p:sp>
      <p:pic>
        <p:nvPicPr>
          <p:cNvPr id="8" name="Picture 9" descr="Тос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2500745" y="4208654"/>
            <a:ext cx="3031464" cy="2241566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Письмо от Д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6600824" y="4200998"/>
            <a:ext cx="3040069" cy="2249222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70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ПРИМИРЕНИЕ НЕВОЗМОЖНО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638628" y="1523342"/>
            <a:ext cx="7881257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Дубровский наказал воровавших у него лес мужиков Троекурова – «известных разбойников». Троекуров «вышел из себя», «хотел было со всеми своими дворовыми учинить нападение на </a:t>
            </a:r>
            <a:r>
              <a:rPr lang="ru-RU" altLang="ru-RU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Кистенёвку</a:t>
            </a:r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разорить её дотла и осадить самого помещика в его усадьбе. Такие подвиги были ему не в диковину» - в Троекурове вспыхивает жажда мести.</a:t>
            </a:r>
          </a:p>
        </p:txBody>
      </p:sp>
      <p:pic>
        <p:nvPicPr>
          <p:cNvPr id="8" name="Picture 8" descr="Обид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44" t="2625" r="1968" b="2625"/>
          <a:stretch>
            <a:fillRect/>
          </a:stretch>
        </p:blipFill>
        <p:spPr bwMode="auto">
          <a:xfrm>
            <a:off x="9048977" y="1523342"/>
            <a:ext cx="2522537" cy="3529012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9477829" y="5297714"/>
            <a:ext cx="19304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Обида…</a:t>
            </a:r>
          </a:p>
        </p:txBody>
      </p:sp>
      <p:pic>
        <p:nvPicPr>
          <p:cNvPr id="10" name="Picture 10" descr="На Кистенёвку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2002971" y="4310743"/>
            <a:ext cx="2960915" cy="2006306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5181600" y="5759379"/>
            <a:ext cx="267062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altLang="ru-RU" sz="2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Кистенёвку</a:t>
            </a:r>
            <a:r>
              <a:rPr lang="ru-RU" alt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!..</a:t>
            </a:r>
          </a:p>
        </p:txBody>
      </p:sp>
    </p:spTree>
    <p:extLst>
      <p:ext uri="{BB962C8B-B14F-4D97-AF65-F5344CB8AC3E}">
        <p14:creationId xmlns:p14="http://schemas.microsoft.com/office/powerpoint/2010/main" val="217649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3522" y="314975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СПОСОБ МЕСТИ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77371" y="1523342"/>
            <a:ext cx="11440130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Троекуров выбрал самый подлый способ мести – он решил незаконно отобрать имение у своего бывшего товарища: «В том-то и сила, чтобы безо всякого права отнять имение». Причём сделать это под видом законности, чужими руками.</a:t>
            </a:r>
          </a:p>
        </p:txBody>
      </p:sp>
      <p:pic>
        <p:nvPicPr>
          <p:cNvPr id="7" name="Picture 8" descr="Договорились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4277184" y="3561443"/>
            <a:ext cx="3787775" cy="2801938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41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ХАРАКТЕРИСТИКА ШАБАШКИНА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8" descr="Шабашки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2" r="9842"/>
          <a:stretch>
            <a:fillRect/>
          </a:stretch>
        </p:blipFill>
        <p:spPr bwMode="auto">
          <a:xfrm>
            <a:off x="7287986" y="1772641"/>
            <a:ext cx="4406900" cy="4114800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24643" y="1773238"/>
            <a:ext cx="6297071" cy="41549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этом человеке говорит уже его фамилия. </a:t>
            </a:r>
            <a:b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Внешность: «Маленький человек в кожаном картузе и фризовой шинели».</a:t>
            </a:r>
            <a:b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Поведение: отвешивает «поклон за поклоном», «с благоговением ожидая» приказаний Троекурова, «поклониться до земли» - он готов с рвением выполнить противозаконные замыслы Троекурова, то есть нарушить закон, представителем которого сам являлся.</a:t>
            </a:r>
          </a:p>
        </p:txBody>
      </p:sp>
    </p:spTree>
    <p:extLst>
      <p:ext uri="{BB962C8B-B14F-4D97-AF65-F5344CB8AC3E}">
        <p14:creationId xmlns:p14="http://schemas.microsoft.com/office/powerpoint/2010/main" val="345170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ОБЩЕНИЕ С ТРОЕКУРОВЫМ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Picture 9" descr="Угроз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5" b="2625"/>
          <a:stretch>
            <a:fillRect/>
          </a:stretch>
        </p:blipFill>
        <p:spPr bwMode="auto">
          <a:xfrm>
            <a:off x="802142" y="1349171"/>
            <a:ext cx="3140075" cy="2847975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601028" y="1741714"/>
            <a:ext cx="6865257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Шабашкин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хлопотал за Троекурова, «действуя от его имени, стращая и подкупая судей и толкуя вкривь и впрямь всевозможные указы».</a:t>
            </a:r>
          </a:p>
        </p:txBody>
      </p:sp>
      <p:pic>
        <p:nvPicPr>
          <p:cNvPr id="10" name="Picture 8" descr="Дело сделано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7404011" y="3775968"/>
            <a:ext cx="3787775" cy="2455190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90286" y="4371317"/>
            <a:ext cx="6720114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Кирила</a:t>
            </a:r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Петрович общается с </a:t>
            </a:r>
            <a:r>
              <a:rPr lang="ru-RU" altLang="ru-RU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Шабашкиным</a:t>
            </a:r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пренебрежением – он знает, что ему подчиняются все, в том числе и «законники»: «Как бишь тебя зовут? Зачем пожаловал. Выпей водки да выслушай». Обращается к заседателю на «ты».</a:t>
            </a:r>
          </a:p>
        </p:txBody>
      </p:sp>
    </p:spTree>
    <p:extLst>
      <p:ext uri="{BB962C8B-B14F-4D97-AF65-F5344CB8AC3E}">
        <p14:creationId xmlns:p14="http://schemas.microsoft.com/office/powerpoint/2010/main" val="222470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ПИСЬМО ИЗ СУДА…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48343" y="1523343"/>
            <a:ext cx="11469157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Дубровский «изумлён», он не допускает мысли, что кто-то может посягнуть на его законную собственность. </a:t>
            </a:r>
            <a:r>
              <a:rPr lang="ru-RU" alt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Шабашкин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понимает, «что Дубровский мало знает толку в делах» и «что человека столь горячего и неосмотрительного нетрудно будет поставить в самое невыгодное положение».</a:t>
            </a:r>
          </a:p>
        </p:txBody>
      </p:sp>
      <p:pic>
        <p:nvPicPr>
          <p:cNvPr id="9" name="Picture 8" descr="На суд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4371300" y="3874246"/>
            <a:ext cx="3599543" cy="2662808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93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СУД И ЕГО ПОСЛЕДСТВИЯ (ГЛАВА 2)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10" descr="Суд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2525485" y="1570939"/>
            <a:ext cx="6879771" cy="4421148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345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ЗАДАНИЕ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4644" y="1712059"/>
            <a:ext cx="1129285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 smtClean="0"/>
              <a:t>    </a:t>
            </a:r>
            <a:r>
              <a:rPr lang="ru-RU" altLang="ru-RU" sz="3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Выбрать </a:t>
            </a:r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наиболее удачное заглавие </a:t>
            </a:r>
            <a:r>
              <a:rPr lang="en-US" alt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-й главы.</a:t>
            </a:r>
            <a:endParaRPr lang="ru-RU" altLang="ru-RU" sz="3600" u="sng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481945" y="2786744"/>
            <a:ext cx="7068456" cy="28007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AutoNum type="arabicPeriod"/>
            </a:pPr>
            <a:r>
              <a:rPr lang="ru-RU" altLang="ru-RU" sz="3200" i="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«Отравленное торжество»</a:t>
            </a:r>
          </a:p>
          <a:p>
            <a:pPr algn="ctr">
              <a:spcBef>
                <a:spcPct val="50000"/>
              </a:spcBef>
            </a:pPr>
            <a:r>
              <a:rPr lang="ru-RU" altLang="ru-RU" sz="3200" i="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2. «Сумасшествие Дубровского»</a:t>
            </a:r>
          </a:p>
          <a:p>
            <a:pPr algn="ctr">
              <a:spcBef>
                <a:spcPct val="50000"/>
              </a:spcBef>
            </a:pPr>
            <a:r>
              <a:rPr lang="ru-RU" altLang="ru-RU" sz="3200" i="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3. «Неправедный суд»</a:t>
            </a:r>
          </a:p>
          <a:p>
            <a:pPr algn="ctr">
              <a:spcBef>
                <a:spcPct val="50000"/>
              </a:spcBef>
            </a:pPr>
            <a:r>
              <a:rPr lang="ru-RU" altLang="ru-RU" sz="3200" i="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4. «Суд»</a:t>
            </a:r>
          </a:p>
        </p:txBody>
      </p:sp>
      <p:pic>
        <p:nvPicPr>
          <p:cNvPr id="9" name="Picture 9" descr="MCj0413638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9087" y="4421868"/>
            <a:ext cx="1552575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473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БЕСЕДА ПО ВОПРОСАМ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11187" y="1523342"/>
            <a:ext cx="11206313" cy="3970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arenR"/>
            </a:pP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  <a:t> Как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  <a:t>были встречены в суде Дубровский и Троекуров?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2)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4" action="ppaction://hlinksldjump"/>
              </a:rPr>
              <a:t>Как вели себя чиновники после оглашения решения суда?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3)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" action="ppaction://noaction"/>
              </a:rPr>
              <a:t>Как вели себя участники тяжбы?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4)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" action="ppaction://noaction"/>
              </a:rPr>
              <a:t>Почему судьи не получили от Троекурова ожидаемой благодарности?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5)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" action="ppaction://noaction"/>
              </a:rPr>
              <a:t>Зачем Троекурову нужен был суд?</a:t>
            </a:r>
            <a:b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" action="ppaction://noaction"/>
              </a:rPr>
            </a:b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" action="ppaction://noaction"/>
              </a:rPr>
              <a:t>Какую цель он преследовал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" action="ppaction://noaction"/>
              </a:rPr>
              <a:t>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23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979301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В СУДЕ…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66057" y="1498818"/>
            <a:ext cx="112514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8" descr="Отомстил на неповинов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6405" b="2625"/>
          <a:stretch>
            <a:fillRect/>
          </a:stretch>
        </p:blipFill>
        <p:spPr bwMode="auto">
          <a:xfrm>
            <a:off x="611187" y="1318344"/>
            <a:ext cx="3939001" cy="3153441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11187" y="4703767"/>
            <a:ext cx="5833155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Троекурова встретили «с изъявлениями глубокого подобострастия», усадили в кресло.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5573486" y="1599065"/>
            <a:ext cx="6023428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Дубровского «никто не обратил внимания», он «стоя прислонился к стенке».</a:t>
            </a:r>
          </a:p>
        </p:txBody>
      </p:sp>
      <p:pic>
        <p:nvPicPr>
          <p:cNvPr id="11" name="Picture 9" descr="Д на суд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6405" b="2625"/>
          <a:stretch>
            <a:fillRect/>
          </a:stretch>
        </p:blipFill>
        <p:spPr bwMode="auto">
          <a:xfrm>
            <a:off x="7428140" y="3297026"/>
            <a:ext cx="3455988" cy="3008312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884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4500" y="1405543"/>
            <a:ext cx="11443001" cy="450912"/>
          </a:xfrm>
          <a:prstGeom prst="rect">
            <a:avLst/>
          </a:prstGeom>
        </p:spPr>
        <p:txBody>
          <a:bodyPr wrap="square" lIns="89309" tIns="44654" rIns="89309" bIns="44654">
            <a:spAutoFit/>
          </a:bodyPr>
          <a:lstStyle/>
          <a:p>
            <a:endParaRPr lang="ru-RU" sz="234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ПЛАН  УРОКА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3" y="1523342"/>
            <a:ext cx="11292858" cy="2975173"/>
          </a:xfrm>
        </p:spPr>
        <p:txBody>
          <a:bodyPr/>
          <a:lstStyle/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Анализ романа «Дубровский» (1 том,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 – II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главы).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2. Характеристика Троекурова.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3. Взаимоотношения Троекурова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Андрея Дубровского.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4. Суд.</a:t>
            </a:r>
          </a:p>
          <a:p>
            <a:pPr>
              <a:lnSpc>
                <a:spcPct val="100000"/>
              </a:lnSpc>
              <a:buFont typeface="Wingdings 2" panose="05020102010507070707" pitchFamily="18" charset="2"/>
              <a:buNone/>
            </a:pPr>
            <a:endParaRPr lang="ru-RU" sz="3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315395"/>
            <a:ext cx="732183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4" descr="writingonbook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850" y="4257437"/>
            <a:ext cx="1962300" cy="183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379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979301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ПОСЛЕ ОГЛАШЕНИЯ РЕШЕНИЯ СУДА…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66057" y="1498818"/>
            <a:ext cx="112514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85799" y="1498818"/>
            <a:ext cx="10838544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«Заседатель встал и с низким поклоном обратился к Троекурову», «Троекуров вышел… сопровождаемый всем судом». Судьи рассчитывали на благодарность Троекурова.</a:t>
            </a:r>
          </a:p>
        </p:txBody>
      </p:sp>
      <p:pic>
        <p:nvPicPr>
          <p:cNvPr id="8" name="Picture 7" descr="Судейск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4559525" y="3731986"/>
            <a:ext cx="3787775" cy="2801938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7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171" y="304801"/>
            <a:ext cx="11843658" cy="75512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ПОВЕДЕНИЕ ГЛАВНЫХ ГЕРОЕВ ВО ВРЕМЯ СУДЕБНОГО ЗАСЕДАНИЯ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66057" y="1498818"/>
            <a:ext cx="112514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566056" y="1498818"/>
            <a:ext cx="11251443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«Торжествующий Троекуров… подписал под решением суда совершенное своё удовольствие». «Дубровский стал неподвижен, </a:t>
            </a:r>
            <a:r>
              <a:rPr lang="ru-RU" alt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потупя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голову». Несправедливое, преступное решение суда привело Дубровского к внезапному сумасшествию.</a:t>
            </a:r>
          </a:p>
        </p:txBody>
      </p:sp>
      <p:pic>
        <p:nvPicPr>
          <p:cNvPr id="8" name="Picture 9" descr="Дело сделан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1761445" y="3498400"/>
            <a:ext cx="3067050" cy="2268538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204912" y="5950638"/>
            <a:ext cx="458628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Совершенное удовольствие…</a:t>
            </a:r>
          </a:p>
        </p:txBody>
      </p:sp>
      <p:pic>
        <p:nvPicPr>
          <p:cNvPr id="11" name="Picture 8" descr="Подписать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7391854" y="3498400"/>
            <a:ext cx="3067050" cy="2268538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908800" y="5950638"/>
            <a:ext cx="402045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Прочь! Хамово племя!..</a:t>
            </a:r>
          </a:p>
        </p:txBody>
      </p:sp>
    </p:spTree>
    <p:extLst>
      <p:ext uri="{BB962C8B-B14F-4D97-AF65-F5344CB8AC3E}">
        <p14:creationId xmlns:p14="http://schemas.microsoft.com/office/powerpoint/2010/main" val="200920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979301" cy="60152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ОТРАВЛЕННОЕ ТОРЖЕСТВО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66057" y="1498818"/>
            <a:ext cx="112514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468313" y="1341438"/>
            <a:ext cx="7804830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«Внезапное сумасшествие Дубровского сильно подействовало на его (Троекурова) воображение и отравило его торжество». Троекуров понял, что зашёл слишком далеко. В нём заговорила совесть. Вся затея с судом обернулась настоящей бедой для Дубровского – у него помутился разум. Троекуров вовсе не хотел этого.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68313" y="4176475"/>
            <a:ext cx="7935458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Кирила</a:t>
            </a:r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Петрович хотел наказать своего  непокорного соседа. </a:t>
            </a:r>
            <a:r>
              <a:rPr lang="ru-RU" altLang="ru-RU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Кистенёвка</a:t>
            </a:r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была ему нужна, ему хватало собственных имений, собственного богатства. Он желал сломить гордость и независимость Дубровского, растоптать его достоинство. Но довести противника до сумасшествия он, конечно, не хотел.</a:t>
            </a:r>
          </a:p>
        </p:txBody>
      </p:sp>
      <p:pic>
        <p:nvPicPr>
          <p:cNvPr id="10" name="Picture 9" descr="Сумасшествие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8577412" y="4019094"/>
            <a:ext cx="3240088" cy="2397125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На суд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8577412" y="1490988"/>
            <a:ext cx="3211513" cy="2376487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17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979301" cy="60152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ЗАДАНИЕ ДЛЯ САМОСТОЯТЕЛЬНОЙ РАБОТЫ</a:t>
            </a:r>
            <a:endParaRPr lang="ru-RU" sz="3200" dirty="0"/>
          </a:p>
        </p:txBody>
      </p:sp>
      <p:pic>
        <p:nvPicPr>
          <p:cNvPr id="6" name="Picture 4" descr="writingonbook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88" y="4635166"/>
            <a:ext cx="1693666" cy="158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64457" y="1498818"/>
            <a:ext cx="1159691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1. Прочитать роман «Дубровский» (1 том, главы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III - V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).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2.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Ответить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вопросы: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Как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развивались  события после ссоры  на псарне?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Сравните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поведение двух помещиков в этой ситуации?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черты характера особенно выделяет автор в 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28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Троекурове и А. Дубровском?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73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АНАЛИЗ СОДЕРЖАНИЯ 1 ГЛАВЫ РОМАНА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7" descr="Пушки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444" y="1977116"/>
            <a:ext cx="2943225" cy="3609975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Роман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195" y="2027121"/>
            <a:ext cx="3527425" cy="3509963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58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БЕСЕДА ПО ВОПРОСАМ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885371" y="1422081"/>
            <a:ext cx="10580915" cy="48320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3429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arenR"/>
            </a:pP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  <a:t>Что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  <a:t>значит – Троекуров имел «большой вес в губерниях, где</a:t>
            </a:r>
            <a:b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</a:b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  <a:t>находилось его имение»?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2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) 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  <a:t>Что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  <a:t>давало ему такую власть?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3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) 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  <a:t>Как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3" action="ppaction://hlinksldjump"/>
              </a:rPr>
              <a:t>относились к Троекурову соседи и губернские чиновники?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4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) 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4" action="ppaction://hlinksldjump"/>
              </a:rPr>
              <a:t>Почему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4" action="ppaction://hlinksldjump"/>
              </a:rPr>
              <a:t>Троекуров был так груб и своенравен?</a:t>
            </a:r>
            <a:b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4" action="ppaction://hlinksldjump"/>
              </a:rPr>
            </a:b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4" action="ppaction://hlinksldjump"/>
              </a:rPr>
              <a:t>Чем занимался Троекуров, как проводил время?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5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) 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5" action="ppaction://hlinksldjump"/>
              </a:rPr>
              <a:t>Почему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5" action="ppaction://hlinksldjump"/>
              </a:rPr>
              <a:t>Троекуров, «надменный в 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5" action="ppaction://hlinksldjump"/>
              </a:rPr>
              <a:t>отношениях 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5" action="ppaction://hlinksldjump"/>
              </a:rPr>
              <a:t>с людьми самого высшего звания», уважал Дубровского</a:t>
            </a:r>
            <a:r>
              <a:rPr lang="ru-RU" altLang="ru-RU" sz="2800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hlinkClick r:id="rId5" action="ppaction://hlinksldjump"/>
              </a:rPr>
              <a:t>?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ХАРАКТЕРИСТИКА ТРОЕКУРОВА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8" descr="Реакция на отъезд Д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6441431" y="1917784"/>
            <a:ext cx="5376070" cy="3976914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24644" y="1772641"/>
            <a:ext cx="5658441" cy="42982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Кирила</a:t>
            </a:r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Петрович Троекуров имел власть над людьми, мог поступать, как ему заблагорассудится. Такую власть ему давали «богатство, знатный род и связи».</a:t>
            </a:r>
          </a:p>
          <a:p>
            <a:pPr algn="ctr"/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Соседи и губернские чиновники относились к нему льстиво, подобострастно, «рады были угождать малейшим его прихотям»; «губернские чиновники трепетали при его имени».</a:t>
            </a:r>
          </a:p>
        </p:txBody>
      </p:sp>
    </p:spTree>
    <p:extLst>
      <p:ext uri="{BB962C8B-B14F-4D97-AF65-F5344CB8AC3E}">
        <p14:creationId xmlns:p14="http://schemas.microsoft.com/office/powerpoint/2010/main" val="8365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ЗАБАВЫ ВЛАДЕТЕЛЬНОГО БАРИНА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885372" y="1475745"/>
            <a:ext cx="5225142" cy="4893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Троекуров пользовался всеми правами владетельного барина, не знающего ни в чём отказа. Он был «</a:t>
            </a:r>
            <a:r>
              <a:rPr lang="ru-RU" altLang="ru-RU" sz="24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необразован</a:t>
            </a:r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избалован, своеволен, при «довольно ограниченном уме». Время проводил в шумных, а иногда и буйных увеселениях, пировал, «страдал от обжорства», пил, ежедневно изобретал «проказы», жертвами которых становились его знакомые – он по существу издевался над ними.</a:t>
            </a:r>
          </a:p>
        </p:txBody>
      </p:sp>
      <p:pic>
        <p:nvPicPr>
          <p:cNvPr id="7" name="Picture 8" descr="Развлечения Т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8260369" y="1276693"/>
            <a:ext cx="3427412" cy="2535237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9" descr="На псарне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6723970" y="3594216"/>
            <a:ext cx="3455988" cy="2557462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81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СЛОВАРНАЯ РАБОТА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643" y="1570939"/>
            <a:ext cx="1189958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Значение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слова Владетельный по Ефремовой: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Владетельный - Имеющий наследственные 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Права - Документ, удостоверяющий официальное разрешение на вождение транспортн..."/>
              </a:rPr>
              <a:t>права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владетеля.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Значение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слова Владетельный по Ожегову: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Владетельный - Обладающий правом наследственной монархической 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 tooltip="Власти - 1. Органы государственного и местного управления. 2. Должностные лица...."/>
              </a:rPr>
              <a:t>власти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5" descr="ворона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072" y="4429785"/>
            <a:ext cx="1916132" cy="1916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396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7828033" cy="705733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УВАЖЕНИЕ К ДУБРОВСКОМУ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420914" y="1349829"/>
            <a:ext cx="7082972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«Некогда они были товарищами по службе»; «Будучи ровесниками, рождённые в одном сословии, воспитанные одинаково, они сходствовали отчасти в характерах, и в наклонностях. В некоторых отношениях и судьба их была одинакова: оба женились по любви, оба скоро овдовели».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20915" y="4027485"/>
            <a:ext cx="7082972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Андрей Гаврилович Дубровский был горд и независим, хотя и беден, «прямо высказывал своё мнение»; Дубровский был «опытным и тонким ценителем псовых достоинств», «горячим охотником» - всё это вызывало уважение Троекурова.</a:t>
            </a:r>
          </a:p>
        </p:txBody>
      </p:sp>
      <p:pic>
        <p:nvPicPr>
          <p:cNvPr id="8" name="Picture 8" descr="Друзь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7971063" y="1349829"/>
            <a:ext cx="3571875" cy="2641600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9" descr="На псарн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7971064" y="3850528"/>
            <a:ext cx="3600450" cy="2662237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30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914" y="410804"/>
            <a:ext cx="10515600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 СЛУЧАЙ НА ПСАРНЕ…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11292857" cy="49859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611188" y="1484313"/>
            <a:ext cx="10960326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Дубровский «не мог удержаться от некоторой зависти» при виде великолепной псарни богатого соседа. Дерзкая выходка псаря, чувствовавшего свою безнаказанность, вывела Дубровского из себя – он «побледнел» и вскоре «скрылся» незаметно: он был глубоко оскорблён и не мог стерпеть унижения.</a:t>
            </a:r>
          </a:p>
        </p:txBody>
      </p:sp>
      <p:pic>
        <p:nvPicPr>
          <p:cNvPr id="7" name="Picture 10" descr="Холоп Троекуров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1310635" y="4133243"/>
            <a:ext cx="2779712" cy="2055812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Разбор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8234363" y="4133243"/>
            <a:ext cx="2808287" cy="2078037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3" descr="Оскорблен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" t="2625" r="1968" b="2625"/>
          <a:stretch>
            <a:fillRect/>
          </a:stretch>
        </p:blipFill>
        <p:spPr bwMode="auto">
          <a:xfrm>
            <a:off x="4707410" y="4133243"/>
            <a:ext cx="2808288" cy="2078038"/>
          </a:xfrm>
          <a:prstGeom prst="rect">
            <a:avLst/>
          </a:prstGeom>
          <a:noFill/>
          <a:ln w="1905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17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5038</TotalTime>
  <Words>1129</Words>
  <Application>Microsoft Office PowerPoint</Application>
  <PresentationFormat>Произвольный</PresentationFormat>
  <Paragraphs>170</Paragraphs>
  <Slides>23</Slides>
  <Notes>22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ПЛАН  УРОКА</vt:lpstr>
      <vt:lpstr>АНАЛИЗ СОДЕРЖАНИЯ 1 ГЛАВЫ РОМАНА</vt:lpstr>
      <vt:lpstr>БЕСЕДА ПО ВОПРОСАМ</vt:lpstr>
      <vt:lpstr> ХАРАКТЕРИСТИКА ТРОЕКУРОВА</vt:lpstr>
      <vt:lpstr> ЗАБАВЫ ВЛАДЕТЕЛЬНОГО БАРИНА</vt:lpstr>
      <vt:lpstr> СЛОВАРНАЯ РАБОТА</vt:lpstr>
      <vt:lpstr> </vt:lpstr>
      <vt:lpstr> СЛУЧАЙ НА ПСАРНЕ…</vt:lpstr>
      <vt:lpstr> ДЕЙСТВИЯ И ПОСТУПКИ ТРОЕКУРОВА</vt:lpstr>
      <vt:lpstr> ПРИМИРЕНИЕ НЕВОЗМОЖНО</vt:lpstr>
      <vt:lpstr> СПОСОБ МЕСТИ</vt:lpstr>
      <vt:lpstr> ХАРАКТЕРИСТИКА ШАБАШКИНА</vt:lpstr>
      <vt:lpstr> ОБЩЕНИЕ С ТРОЕКУРОВЫМ</vt:lpstr>
      <vt:lpstr> ПИСЬМО ИЗ СУДА…</vt:lpstr>
      <vt:lpstr> СУД И ЕГО ПОСЛЕДСТВИЯ (ГЛАВА 2)</vt:lpstr>
      <vt:lpstr>ЗАДАНИЕ</vt:lpstr>
      <vt:lpstr> БЕСЕДА ПО ВОПРОСАМ</vt:lpstr>
      <vt:lpstr>В СУДЕ…</vt:lpstr>
      <vt:lpstr>ПОСЛЕ ОГЛАШЕНИЯ РЕШЕНИЯ СУДА…</vt:lpstr>
      <vt:lpstr>ПОВЕДЕНИЕ ГЛАВНЫХ ГЕРОЕВ ВО ВРЕМЯ СУДЕБНОГО ЗАСЕДАНИЯ</vt:lpstr>
      <vt:lpstr>ОТРАВЛЕННОЕ ТОРЖЕСТВО</vt:lpstr>
      <vt:lpstr>ЗАДАНИЕ ДЛЯ САМОСТОЯТЕЛЬНОЙ РАБОТЫ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199</cp:revision>
  <dcterms:created xsi:type="dcterms:W3CDTF">2020-09-22T15:24:01Z</dcterms:created>
  <dcterms:modified xsi:type="dcterms:W3CDTF">2020-10-12T09:00:24Z</dcterms:modified>
</cp:coreProperties>
</file>