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83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4" r:id="rId16"/>
    <p:sldId id="286" r:id="rId17"/>
    <p:sldId id="273" r:id="rId18"/>
    <p:sldId id="288" r:id="rId19"/>
    <p:sldId id="274" r:id="rId20"/>
    <p:sldId id="289" r:id="rId21"/>
    <p:sldId id="275" r:id="rId22"/>
    <p:sldId id="290" r:id="rId23"/>
    <p:sldId id="276" r:id="rId24"/>
    <p:sldId id="291" r:id="rId25"/>
    <p:sldId id="279" r:id="rId26"/>
    <p:sldId id="281" r:id="rId27"/>
    <p:sldId id="282" r:id="rId28"/>
    <p:sldId id="29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7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4B7AB-046F-4CFC-A4B4-D21715CE2E47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59F92-92CA-4688-A6A1-CFD13EE27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970773-462A-4533-A34C-EFC133975098}" type="slidenum">
              <a:rPr lang="ru-RU" altLang="ru-RU">
                <a:latin typeface="Arial" panose="020B0604020202020204" pitchFamily="34" charset="0"/>
              </a:rPr>
              <a:pPr eaLnBrk="1" hangingPunct="1"/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5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F07E0-DE01-46C6-8CF9-2931FDCCF92C}" type="slidenum">
              <a:rPr lang="ru-RU"/>
              <a:pPr/>
              <a:t>11</a:t>
            </a:fld>
            <a:endParaRPr lang="ru-RU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56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33BF5-0235-45DF-BE4F-912A758E19B0}" type="slidenum">
              <a:rPr lang="ru-RU"/>
              <a:pPr/>
              <a:t>12</a:t>
            </a:fld>
            <a:endParaRPr lang="ru-RU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27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A6977-0DD1-4B78-8117-C9FD4FF82A7B}" type="slidenum">
              <a:rPr lang="ru-RU"/>
              <a:pPr/>
              <a:t>13</a:t>
            </a:fld>
            <a:endParaRPr lang="ru-RU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50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DEE05-054A-4B1F-A123-9579A3B34898}" type="slidenum">
              <a:rPr lang="ru-RU"/>
              <a:pPr/>
              <a:t>3</a:t>
            </a:fld>
            <a:endParaRPr 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0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87D19-20FF-4044-9DE4-40B361831F9E}" type="slidenum">
              <a:rPr lang="ru-RU"/>
              <a:pPr/>
              <a:t>4</a:t>
            </a:fld>
            <a:endParaRPr lang="ru-RU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18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A9AC0-6000-4E1B-B699-A85AFADF7BFD}" type="slidenum">
              <a:rPr lang="ru-RU"/>
              <a:pPr/>
              <a:t>5</a:t>
            </a:fld>
            <a:endParaRPr lang="ru-RU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1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D6897-EA1C-4E59-9845-9F8EA07EB77D}" type="slidenum">
              <a:rPr lang="ru-RU"/>
              <a:pPr/>
              <a:t>6</a:t>
            </a:fld>
            <a:endParaRPr lang="ru-RU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01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29209-CBDE-4EF5-8A11-F90F7A02EDF2}" type="slidenum">
              <a:rPr lang="ru-RU"/>
              <a:pPr/>
              <a:t>7</a:t>
            </a:fld>
            <a:endParaRPr lang="ru-RU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4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29209-CBDE-4EF5-8A11-F90F7A02EDF2}" type="slidenum">
              <a:rPr lang="ru-RU"/>
              <a:pPr/>
              <a:t>8</a:t>
            </a:fld>
            <a:endParaRPr lang="ru-RU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7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14F88-7A06-4C7A-8897-A52549143A6F}" type="slidenum">
              <a:rPr lang="ru-RU"/>
              <a:pPr/>
              <a:t>9</a:t>
            </a:fld>
            <a:endParaRPr lang="ru-RU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94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02553-D0C6-4F02-B7BD-A161DAFA074A}" type="slidenum">
              <a:rPr lang="ru-RU"/>
              <a:pPr/>
              <a:t>10</a:t>
            </a:fld>
            <a:endParaRPr lang="ru-RU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50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BB51-138D-4CB0-94D3-A049F730BC65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46F-88EF-4F34-9C33-9A1BFCB9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9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BB51-138D-4CB0-94D3-A049F730BC65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46F-88EF-4F34-9C33-9A1BFCB9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0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BB51-138D-4CB0-94D3-A049F730BC65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46F-88EF-4F34-9C33-9A1BFCB9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762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BB51-138D-4CB0-94D3-A049F730BC65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46F-88EF-4F34-9C33-9A1BFCB9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8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BB51-138D-4CB0-94D3-A049F730BC65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46F-88EF-4F34-9C33-9A1BFCB9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3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BB51-138D-4CB0-94D3-A049F730BC65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46F-88EF-4F34-9C33-9A1BFCB9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BB51-138D-4CB0-94D3-A049F730BC65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46F-88EF-4F34-9C33-9A1BFCB9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3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BB51-138D-4CB0-94D3-A049F730BC65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46F-88EF-4F34-9C33-9A1BFCB9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BB51-138D-4CB0-94D3-A049F730BC65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46F-88EF-4F34-9C33-9A1BFCB9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BB51-138D-4CB0-94D3-A049F730BC65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46F-88EF-4F34-9C33-9A1BFCB9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3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BB51-138D-4CB0-94D3-A049F730BC65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46F-88EF-4F34-9C33-9A1BFCB9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4BB51-138D-4CB0-94D3-A049F730BC65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F246F-88EF-4F34-9C33-9A1BFCB9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16399" y="2700149"/>
            <a:ext cx="5273010" cy="206883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ru-RU" sz="3698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698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698" dirty="0">
              <a:latin typeface="Arial"/>
              <a:cs typeface="Arial"/>
            </a:endParaRPr>
          </a:p>
          <a:p>
            <a:pPr marL="26841">
              <a:lnSpc>
                <a:spcPts val="5907"/>
              </a:lnSpc>
            </a:pPr>
            <a:r>
              <a:rPr lang="ru-RU" sz="3200" b="1" spc="11" dirty="0" smtClean="0">
                <a:solidFill>
                  <a:srgbClr val="2365C7"/>
                </a:solidFill>
                <a:latin typeface="Arial"/>
                <a:cs typeface="Arial"/>
              </a:rPr>
              <a:t>Былина «Илья Муромец и Соловей-разбойник»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28252" y="443810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34941" y="1145408"/>
            <a:ext cx="1082038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8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Литература</a:t>
            </a:r>
            <a:endParaRPr lang="ru-RU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5B501E54-EF4F-4C63-A9D7-559AD02222B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4" b="5954"/>
          <a:stretch>
            <a:fillRect/>
          </a:stretch>
        </p:blipFill>
        <p:spPr bwMode="auto">
          <a:xfrm>
            <a:off x="7948613" y="2695575"/>
            <a:ext cx="3328987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3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>
                <a:solidFill>
                  <a:schemeClr val="accent1">
                    <a:lumMod val="50000"/>
                  </a:schemeClr>
                </a:solidFill>
              </a:rPr>
              <a:t>Святогор </a:t>
            </a:r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</a:rPr>
              <a:t>– богатырь.</a:t>
            </a:r>
            <a:endParaRPr lang="ru-RU" sz="6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7831" name="Picture 7" descr="Дар Святогора,197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43251" y="1655764"/>
            <a:ext cx="5832475" cy="45942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10300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Добрыня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Никитич.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9877" name="Picture 5" descr="Бой со змеем,1973-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0019" y="1895707"/>
            <a:ext cx="2699611" cy="4346595"/>
          </a:xfrm>
          <a:noFill/>
          <a:ln/>
        </p:spPr>
      </p:pic>
      <p:pic>
        <p:nvPicPr>
          <p:cNvPr id="79878" name="Picture 6" descr="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2600" y="1895707"/>
            <a:ext cx="3447901" cy="4700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88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Дунай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– богатырь.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7045" name="Picture 5" descr="Рождение Дуная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06688" y="1905000"/>
            <a:ext cx="6729412" cy="41148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88423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Илья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Муромец.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9093" name="Picture 5" descr="Фоксев Первые подвиги И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16605" y="1795486"/>
            <a:ext cx="3273271" cy="4873601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01978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536" y="1293540"/>
            <a:ext cx="8256094" cy="1516567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Былина </a:t>
            </a:r>
            <a:r>
              <a:rPr lang="en-US" cap="none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cap="none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cap="none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«Илья </a:t>
            </a:r>
            <a:r>
              <a:rPr lang="ru-RU" cap="none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Муромец и</a:t>
            </a:r>
            <a:r>
              <a:rPr lang="en-US" cap="none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cap="none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cap="none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Соловей – </a:t>
            </a:r>
            <a:r>
              <a:rPr lang="ru-RU" cap="none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разбойник».</a:t>
            </a:r>
            <a:endParaRPr lang="ru-RU" cap="none" dirty="0">
              <a:ln w="18000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95" y="3281753"/>
            <a:ext cx="2479122" cy="228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Акулова Светлана\Desktop\pic_13583211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237855"/>
            <a:ext cx="3108325" cy="23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8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8599" y="914400"/>
            <a:ext cx="6172201" cy="594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Илья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Муромец, Добрыня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Никитич и  Алёша Попович,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были самыми популярными героями былин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Главным героем былин являлся, несомненно, Илья Муромец. Сюжет о его битве с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Соловьем -Разбойником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имеет более 50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вариантов.</a:t>
            </a:r>
            <a:endParaRPr lang="ru-RU" sz="3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28" y="1360449"/>
            <a:ext cx="4821382" cy="4772722"/>
          </a:xfr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449853" y="415926"/>
            <a:ext cx="5964237" cy="147955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9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365125"/>
            <a:ext cx="10839450" cy="179514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«Илья Муромец и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Соловей - Разбойник».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План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Битва под Черниговом с «силушкой великой».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Выезд Ильи Муромца в Киев.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. Встреча с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Соловьём -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Разбойником на прямоезжей дорожке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4. Приезд в Киев.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5. Расправа с разбойником.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42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49" y="1026519"/>
            <a:ext cx="5508702" cy="4876003"/>
          </a:xfrm>
          <a:ln w="76200">
            <a:solidFill>
              <a:schemeClr val="tx2">
                <a:lumMod val="25000"/>
              </a:schemeClr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8351" y="764705"/>
            <a:ext cx="5084956" cy="5361459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Илья имел богатырскую силу, не зная куда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деть, оставил отца и мать и пошел сражаться за землю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киевскую,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князя Владимира. Он побывал утром в городе Муроме и помолился там в церкви. А к вечеру планировал быть в Киеве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5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Ответить на вопросы: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00201"/>
            <a:ext cx="9372600" cy="1757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1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. С каким намерением выезжает Илья из Мурома? Можно ли за полдня добраться до Киева? Как же ему это удалось?</a:t>
            </a:r>
            <a:endParaRPr lang="ru-RU" sz="3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381224" y="3429000"/>
            <a:ext cx="3357586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Гипербола 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7894" y="3429000"/>
            <a:ext cx="4580333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790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53" y="1872804"/>
            <a:ext cx="4245705" cy="4181351"/>
          </a:xfrm>
          <a:ln w="76200">
            <a:solidFill>
              <a:srgbClr val="0070C0"/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13679" y="1436286"/>
            <a:ext cx="5441794" cy="4617869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подъехал к Чернигову, то увидел, что будто бы черные вороны, окружили город войска большие. И нет возможности там ни пешком пройти, ни конем проехать. Сразился Илья с тем войском, и победил его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5571" y="512956"/>
            <a:ext cx="7961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Илья в Чернигове.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866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63782" y="260349"/>
            <a:ext cx="9920530" cy="393250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500" dirty="0"/>
              <a:t>  </a:t>
            </a:r>
            <a:r>
              <a:rPr lang="ru-RU" sz="2500" dirty="0" smtClean="0"/>
              <a:t> </a:t>
            </a:r>
            <a:r>
              <a:rPr lang="ru-RU" sz="4300" b="1" dirty="0" smtClean="0">
                <a:solidFill>
                  <a:schemeClr val="accent1">
                    <a:lumMod val="50000"/>
                  </a:schemeClr>
                </a:solidFill>
              </a:rPr>
              <a:t>Цели урока: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sz="3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300" dirty="0" smtClean="0">
                <a:solidFill>
                  <a:schemeClr val="accent1">
                    <a:lumMod val="50000"/>
                  </a:schemeClr>
                </a:solidFill>
              </a:rPr>
              <a:t>Закрепить полученные знания по былинам.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sz="4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300" dirty="0" smtClean="0">
                <a:solidFill>
                  <a:schemeClr val="accent1">
                    <a:lumMod val="50000"/>
                  </a:schemeClr>
                </a:solidFill>
              </a:rPr>
              <a:t> Р</a:t>
            </a:r>
            <a:r>
              <a:rPr lang="ru-RU" sz="43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ассмотреть главные образы былин, выявить средства и приёмы их создания.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ru-RU" sz="4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3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300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43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пределить черты национального характера Ильи Муромца.</a:t>
            </a:r>
            <a:endParaRPr lang="ru-RU" sz="43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81" name="Picture 9" descr="http://copypast.ru/uploads/posts/1252568284_post3124612343584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742" y="4420435"/>
            <a:ext cx="2867891" cy="222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8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428605"/>
            <a:ext cx="9616068" cy="12858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Как описывается вражья сила в Чернигове? Какую роль играет здесь эпитет «черный»?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0624" y="1952499"/>
            <a:ext cx="5018049" cy="276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2185639" y="4955455"/>
            <a:ext cx="7839451" cy="16168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Черный – многозначный эпитет.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Черный – мрачный, безотрадный.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Черный – преступный, злой</a:t>
            </a:r>
          </a:p>
        </p:txBody>
      </p:sp>
    </p:spTree>
    <p:extLst>
      <p:ext uri="{BB962C8B-B14F-4D97-AF65-F5344CB8AC3E}">
        <p14:creationId xmlns:p14="http://schemas.microsoft.com/office/powerpoint/2010/main" val="17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898" y="1025912"/>
            <a:ext cx="4237463" cy="4928839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02888" y="512956"/>
            <a:ext cx="6110868" cy="5776331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 Чернигова, пустившие его в город, просили стать их воеводой, но Илья не согласился, а попросил указать ему путь на Киев. Узнал он от людей, что самым близким путем никто не ходит и не ездит, она поросла травой и заложена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колодами. На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этой дороге, возле болота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старой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берёзе,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сидит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Соловей-разбойник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Каким вы представляете себе Соловья- Разбойника?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8323" y="2893742"/>
            <a:ext cx="528809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05002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52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76" y="914400"/>
            <a:ext cx="3858322" cy="4180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9862" y="260649"/>
            <a:ext cx="5999357" cy="5865515"/>
          </a:xfrm>
        </p:spPr>
        <p:txBody>
          <a:bodyPr>
            <a:no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Свистит он как соловей, 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орёт </a:t>
            </a:r>
            <a:r>
              <a:rPr lang="ru-RU" sz="4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зверь. От его свиста 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всё </a:t>
            </a:r>
            <a:r>
              <a:rPr lang="ru-RU" sz="4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земле клониться, а если кто-то 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людей подойдёт</a:t>
            </a:r>
            <a:r>
              <a:rPr lang="ru-RU" sz="4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- все 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мёртвые </a:t>
            </a:r>
            <a:r>
              <a:rPr lang="ru-RU" sz="4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лежат. </a:t>
            </a:r>
          </a:p>
        </p:txBody>
      </p:sp>
    </p:spTree>
    <p:extLst>
      <p:ext uri="{BB962C8B-B14F-4D97-AF65-F5344CB8AC3E}">
        <p14:creationId xmlns:p14="http://schemas.microsoft.com/office/powerpoint/2010/main" val="37752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913" y="274638"/>
            <a:ext cx="10013794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Каким предстаёт Илья в части, где рассказывается о его приезде в Киев? Каков князь Владимир?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071679"/>
            <a:ext cx="8229600" cy="40544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911" y="2214554"/>
            <a:ext cx="7766331" cy="36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81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59005" y="505522"/>
            <a:ext cx="5018049" cy="601982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Остановил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Илья во дворе своего коня 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вошёл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комнату из белого камня.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Перекрестился,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князю Владимиру и его родственникам поклонился. И начал князь расспрашивать молодца откуда он и как его зовут, и кто родители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Акулова Светлана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68" y="750849"/>
            <a:ext cx="4134193" cy="518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4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12234" y="567772"/>
            <a:ext cx="6936059" cy="574154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Рассказал тогда Илья князю о своих победах, и тот поспешил к Соловью-разбойнику, увидев его, приказал ему князь засвистеть. Но того уже покормил Илья Муромец, и злодей сказал,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кормит, тот и приказывает. Тогда Илья Муромец приказал ему князя потешить. Тот попросил полтора ведра вина для того, чтобы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исцелить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 раны. Вино принесли, Соловей-разбойник его выпил и засвистел по-соловьиному,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зарычал по-звериному. От его свиста крыши теремов наклонились, часть людей упали мертвыми, а князь испугался и соболиной шубой укрылся.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032" y="567772"/>
            <a:ext cx="3700773" cy="529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24" y="878103"/>
            <a:ext cx="4000437" cy="491863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37424" y="548681"/>
            <a:ext cx="4680888" cy="557748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Выехал Илья Муромец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конём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чистое поле и вывез с собой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Соловья-Разбойника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Отрубил ему голову,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приказывая не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издеваться ему больше над простыми людьми.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стали все после этого считать Илью Муромца первым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русским богатырем.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85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Задание для самостоятельной работы.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Ответить на вопросы: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Как при помощи постоянных эпитетов, слов с уменьшительно-ласкательными суффиксами, народ отразил в былине свое отношение к Илье Муромцу?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 чем видит Илья свою задачу, зачем едет в Киев-град?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Проверьте свои знания.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itchFamily="66" charset="0"/>
              </a:rPr>
              <a:t>Жанр русского народного эпоса. Песни-сказания о богатырях и героях Древней Руси - это</a:t>
            </a:r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2640013" y="3716338"/>
            <a:ext cx="2952750" cy="914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сказка</a:t>
            </a:r>
            <a:endParaRPr lang="ru-RU" sz="3600" b="1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09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88164" y="3644900"/>
            <a:ext cx="2879725" cy="914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былина</a:t>
            </a:r>
            <a:endParaRPr lang="ru-RU" sz="3600" b="1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10" name="Oval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872039" y="5229225"/>
            <a:ext cx="3024187" cy="914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повесть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3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8" grpId="0" animBg="1"/>
      <p:bldP spid="72709" grpId="0" animBg="1"/>
      <p:bldP spid="727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Проверьте свои знания.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itchFamily="66" charset="0"/>
              </a:rPr>
              <a:t>Жанр русского народного эпоса.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itchFamily="66" charset="0"/>
              </a:rPr>
              <a:t> Песни-сказания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itchFamily="66" charset="0"/>
              </a:rPr>
              <a:t>о богатырях и героях.</a:t>
            </a:r>
          </a:p>
        </p:txBody>
      </p:sp>
      <p:sp>
        <p:nvSpPr>
          <p:cNvPr id="101381" name="Oval 5"/>
          <p:cNvSpPr>
            <a:spLocks noChangeArrowheads="1"/>
          </p:cNvSpPr>
          <p:nvPr/>
        </p:nvSpPr>
        <p:spPr bwMode="auto">
          <a:xfrm>
            <a:off x="4151314" y="3644901"/>
            <a:ext cx="2879725" cy="1439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былина</a:t>
            </a:r>
          </a:p>
        </p:txBody>
      </p:sp>
    </p:spTree>
    <p:extLst>
      <p:ext uri="{BB962C8B-B14F-4D97-AF65-F5344CB8AC3E}">
        <p14:creationId xmlns:p14="http://schemas.microsoft.com/office/powerpoint/2010/main" val="34921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13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4113" y="2205040"/>
            <a:ext cx="2952750" cy="237648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X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 –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XI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век </a:t>
            </a:r>
          </a:p>
        </p:txBody>
      </p:sp>
      <p:sp>
        <p:nvSpPr>
          <p:cNvPr id="73734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16725" y="2205039"/>
            <a:ext cx="3240088" cy="2376487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V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–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VII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век</a:t>
            </a:r>
          </a:p>
        </p:txBody>
      </p:sp>
      <p:sp>
        <p:nvSpPr>
          <p:cNvPr id="73735" name="Oval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079875" y="4348976"/>
            <a:ext cx="3168650" cy="2509024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XIII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 -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XIV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век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806498" y="404814"/>
            <a:ext cx="885406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Временем возникновения былин 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считают: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78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  <p:bldP spid="73734" grpId="0" animBg="1"/>
      <p:bldP spid="737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Oval 2"/>
          <p:cNvSpPr>
            <a:spLocks noChangeArrowheads="1"/>
          </p:cNvSpPr>
          <p:nvPr/>
        </p:nvSpPr>
        <p:spPr bwMode="auto">
          <a:xfrm>
            <a:off x="3858322" y="2565399"/>
            <a:ext cx="3534666" cy="287639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sz="32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en-US" sz="32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XI</a:t>
            </a:r>
            <a:r>
              <a:rPr lang="ru-RU" sz="32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век</a:t>
            </a:r>
            <a:endParaRPr lang="ru-RU" sz="3200" b="1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360450" y="404814"/>
            <a:ext cx="92109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Временем возникновения былин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считают: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936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</a:t>
            </a:r>
          </a:p>
        </p:txBody>
      </p:sp>
      <p:sp>
        <p:nvSpPr>
          <p:cNvPr id="74757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03389" y="1825626"/>
            <a:ext cx="3457575" cy="188771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Киевские</a:t>
            </a:r>
            <a:endParaRPr lang="ru-RU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2279650" y="4149725"/>
            <a:ext cx="3455988" cy="2027238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Санкт-Петербургские</a:t>
            </a:r>
            <a:endParaRPr lang="ru-RU" sz="2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59" name="Oval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383338" y="1825624"/>
            <a:ext cx="3313112" cy="1928813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Московские</a:t>
            </a:r>
            <a:endParaRPr lang="ru-RU" sz="3200" b="1" u="sng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6456364" y="4149725"/>
            <a:ext cx="3240087" cy="2027237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6" action="ppaction://hlinksldjump"/>
              </a:rPr>
              <a:t>Новгородские</a:t>
            </a:r>
            <a:endParaRPr lang="ru-RU" sz="3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838200" y="188913"/>
            <a:ext cx="96504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В.Г.Белинский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предложил разделить  былины по месту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действия на: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3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58" grpId="0" animBg="1"/>
      <p:bldP spid="74759" grpId="0" animBg="1"/>
      <p:bldP spid="74760" grpId="0" animBg="1"/>
      <p:bldP spid="747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</a:t>
            </a:r>
          </a:p>
        </p:txBody>
      </p:sp>
      <p:sp>
        <p:nvSpPr>
          <p:cNvPr id="74757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03389" y="2060574"/>
            <a:ext cx="3457575" cy="244792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Киевские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6456364" y="2854712"/>
            <a:ext cx="3240087" cy="2568188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Новгородские</a:t>
            </a:r>
            <a:endParaRPr lang="ru-RU" sz="36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1137424" y="188913"/>
            <a:ext cx="98353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В.Г.Белинский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предложил разделить  былины по месту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действия на: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847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60" grpId="0" animBg="1"/>
      <p:bldP spid="747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75051" y="1268414"/>
            <a:ext cx="58340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 самый могучий и самый древний</a:t>
            </a:r>
          </a:p>
        </p:txBody>
      </p:sp>
      <p:sp>
        <p:nvSpPr>
          <p:cNvPr id="75781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703389" y="2276476"/>
            <a:ext cx="5545137" cy="720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 способен перехитрить всякого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>
          <a:xfrm>
            <a:off x="1774826" y="228601"/>
            <a:ext cx="8748712" cy="60801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Узнайте героя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былин: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784" name="Rectangl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774826" y="4292601"/>
            <a:ext cx="5834063" cy="7921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Погибнув, он «превратился» в реку</a:t>
            </a:r>
          </a:p>
        </p:txBody>
      </p:sp>
      <p:sp>
        <p:nvSpPr>
          <p:cNvPr id="75785" name="Rectangl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51314" y="5373688"/>
            <a:ext cx="5761037" cy="792162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Самый любимый персонаж былин</a:t>
            </a:r>
          </a:p>
        </p:txBody>
      </p:sp>
      <p:sp>
        <p:nvSpPr>
          <p:cNvPr id="75786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800600" y="3213101"/>
            <a:ext cx="5722938" cy="792163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 побеждал страшных Змеев</a:t>
            </a:r>
          </a:p>
        </p:txBody>
      </p:sp>
    </p:spTree>
    <p:extLst>
      <p:ext uri="{BB962C8B-B14F-4D97-AF65-F5344CB8AC3E}">
        <p14:creationId xmlns:p14="http://schemas.microsoft.com/office/powerpoint/2010/main" val="265212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  <p:bldP spid="75781" grpId="0" animBg="1"/>
      <p:bldP spid="75782" grpId="0"/>
      <p:bldP spid="75784" grpId="0" animBg="1"/>
      <p:bldP spid="75785" grpId="0" animBg="1"/>
      <p:bldP spid="757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759</Words>
  <Application>Microsoft Office PowerPoint</Application>
  <PresentationFormat>Широкоэкранный</PresentationFormat>
  <Paragraphs>87</Paragraphs>
  <Slides>28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Forte</vt:lpstr>
      <vt:lpstr>Times New Roman</vt:lpstr>
      <vt:lpstr>Wingdings</vt:lpstr>
      <vt:lpstr>Тема Office</vt:lpstr>
      <vt:lpstr>Презентация PowerPoint</vt:lpstr>
      <vt:lpstr>Презентация PowerPoint</vt:lpstr>
      <vt:lpstr>Проверьте свои знания.</vt:lpstr>
      <vt:lpstr>Проверьте свои знания.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Узнайте героя былин:</vt:lpstr>
      <vt:lpstr>Святогор – богатырь.</vt:lpstr>
      <vt:lpstr>Добрыня Никитич.</vt:lpstr>
      <vt:lpstr>Дунай – богатырь.</vt:lpstr>
      <vt:lpstr>Илья Муромец.</vt:lpstr>
      <vt:lpstr>Былина  «Илья Муромец и  Соловей – разбойник».</vt:lpstr>
      <vt:lpstr>Презентация PowerPoint</vt:lpstr>
      <vt:lpstr>«Илья Муромец и Соловей - Разбойник». План.</vt:lpstr>
      <vt:lpstr>Презентация PowerPoint</vt:lpstr>
      <vt:lpstr>Ответить на вопросы:</vt:lpstr>
      <vt:lpstr>Презентация PowerPoint</vt:lpstr>
      <vt:lpstr>Презентация PowerPoint</vt:lpstr>
      <vt:lpstr>Презентация PowerPoint</vt:lpstr>
      <vt:lpstr>Каким вы представляете себе Соловья- Разбойника?</vt:lpstr>
      <vt:lpstr>Презентация PowerPoint</vt:lpstr>
      <vt:lpstr>Каким предстаёт Илья в части, где рассказывается о его приезде в Киев? Каков князь Владимир? </vt:lpstr>
      <vt:lpstr>Презентация PowerPoint</vt:lpstr>
      <vt:lpstr>Презентация PowerPoint</vt:lpstr>
      <vt:lpstr>Презентация PowerPoint</vt:lpstr>
      <vt:lpstr>Задание для самостоятельной работы.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18</cp:revision>
  <dcterms:created xsi:type="dcterms:W3CDTF">2020-09-15T15:59:26Z</dcterms:created>
  <dcterms:modified xsi:type="dcterms:W3CDTF">2020-09-15T19:22:50Z</dcterms:modified>
</cp:coreProperties>
</file>