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78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80" r:id="rId24"/>
    <p:sldId id="281" r:id="rId25"/>
    <p:sldId id="282" r:id="rId26"/>
    <p:sldId id="283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83" d="100"/>
          <a:sy n="83" d="100"/>
        </p:scale>
        <p:origin x="-21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32E969-5CD6-4BD8-89D4-DC4D56A82C67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6170C-258B-416D-830C-118034E105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912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F23F741-4FF7-4107-95C0-EF89F07089FE}" type="slidenum">
              <a:rPr lang="en-US" altLang="ru-RU"/>
              <a:pPr/>
              <a:t>6</a:t>
            </a:fld>
            <a:endParaRPr lang="en-US" altLang="ru-RU"/>
          </a:p>
        </p:txBody>
      </p:sp>
      <p:sp>
        <p:nvSpPr>
          <p:cNvPr id="56322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6323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27183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2196DDF-FF6D-409F-A46E-87EAE946FFF8}" type="slidenum">
              <a:rPr lang="en-US" altLang="ru-RU"/>
              <a:pPr/>
              <a:t>7</a:t>
            </a:fld>
            <a:endParaRPr lang="en-US" altLang="ru-RU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01688"/>
            <a:ext cx="7127875" cy="4010025"/>
          </a:xfrm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3889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6A6E205-DE6D-4CC5-8A61-2EAE4AC012D1}" type="slidenum">
              <a:rPr lang="en-US" altLang="ru-RU"/>
              <a:pPr/>
              <a:t>10</a:t>
            </a:fld>
            <a:endParaRPr lang="en-US" altLang="ru-RU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53773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9342CAA-B859-4115-B114-1A00FE2DAFD2}" type="slidenum">
              <a:rPr lang="en-US" altLang="ru-RU"/>
              <a:pPr/>
              <a:t>13</a:t>
            </a:fld>
            <a:endParaRPr lang="en-US" altLang="ru-RU"/>
          </a:p>
        </p:txBody>
      </p:sp>
      <p:sp>
        <p:nvSpPr>
          <p:cNvPr id="327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887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8D6179E-0BA8-48B1-928F-48245B4E2C5C}" type="slidenum">
              <a:rPr lang="en-US" altLang="ru-RU"/>
              <a:pPr/>
              <a:t>15</a:t>
            </a:fld>
            <a:endParaRPr lang="en-US" altLang="ru-RU"/>
          </a:p>
        </p:txBody>
      </p:sp>
      <p:sp>
        <p:nvSpPr>
          <p:cNvPr id="337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3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3136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63A02E4-1562-4530-8584-114D7824E2D7}" type="slidenum">
              <a:rPr lang="en-US" altLang="ru-RU"/>
              <a:pPr/>
              <a:t>16</a:t>
            </a:fld>
            <a:endParaRPr lang="en-US" altLang="ru-RU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5900" y="801688"/>
            <a:ext cx="7127875" cy="4010025"/>
          </a:xfrm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49077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5DED5D5-F193-42D6-9F83-5A3CBA0DD0FE}" type="slidenum">
              <a:rPr lang="en-US" altLang="ru-RU"/>
              <a:pPr/>
              <a:t>17</a:t>
            </a:fld>
            <a:endParaRPr lang="en-US" altLang="ru-RU"/>
          </a:p>
        </p:txBody>
      </p:sp>
      <p:sp>
        <p:nvSpPr>
          <p:cNvPr id="58370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837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45278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B219-8C6A-40AC-B359-1F46E2640471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7FEB-E272-4A90-9EF5-8F5457C20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797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B219-8C6A-40AC-B359-1F46E2640471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7FEB-E272-4A90-9EF5-8F5457C20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90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B219-8C6A-40AC-B359-1F46E2640471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7FEB-E272-4A90-9EF5-8F5457C20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366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1218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641" y="273629"/>
            <a:ext cx="10968959" cy="1143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8641" y="1604329"/>
            <a:ext cx="5391360" cy="452495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84321" y="1604329"/>
            <a:ext cx="5393279" cy="21933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184321" y="3935934"/>
            <a:ext cx="5393279" cy="2193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idx="10"/>
          </p:nvPr>
        </p:nvSpPr>
        <p:spPr>
          <a:xfrm>
            <a:off x="608641" y="6247376"/>
            <a:ext cx="2837760" cy="470930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idx="11"/>
          </p:nvPr>
        </p:nvSpPr>
        <p:spPr>
          <a:xfrm>
            <a:off x="4170240" y="6247376"/>
            <a:ext cx="3863040" cy="470930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idx="12"/>
          </p:nvPr>
        </p:nvSpPr>
        <p:spPr>
          <a:xfrm>
            <a:off x="8741761" y="6247376"/>
            <a:ext cx="2837760" cy="470930"/>
          </a:xfrm>
        </p:spPr>
        <p:txBody>
          <a:bodyPr/>
          <a:lstStyle>
            <a:lvl1pPr>
              <a:defRPr/>
            </a:lvl1pPr>
          </a:lstStyle>
          <a:p>
            <a:fld id="{EF1B2AEC-E928-4702-B4AC-6DFB790BD8F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641422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641" y="273629"/>
            <a:ext cx="10968959" cy="1143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8641" y="1604329"/>
            <a:ext cx="5391360" cy="452495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84321" y="1604329"/>
            <a:ext cx="5393279" cy="452495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>
          <a:xfrm>
            <a:off x="608641" y="6247376"/>
            <a:ext cx="2837760" cy="470930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>
          <a:xfrm>
            <a:off x="4170240" y="6247376"/>
            <a:ext cx="3863040" cy="470930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>
          <a:xfrm>
            <a:off x="8741761" y="6247376"/>
            <a:ext cx="2837760" cy="470930"/>
          </a:xfrm>
        </p:spPr>
        <p:txBody>
          <a:bodyPr/>
          <a:lstStyle>
            <a:lvl1pPr>
              <a:defRPr/>
            </a:lvl1pPr>
          </a:lstStyle>
          <a:p>
            <a:fld id="{64FA51D0-E8AA-44C2-9A32-B88795666C2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25235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641" y="273629"/>
            <a:ext cx="10968959" cy="114348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>
          <a:xfrm>
            <a:off x="608641" y="6247376"/>
            <a:ext cx="2837760" cy="470930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>
          <a:xfrm>
            <a:off x="4170240" y="6247376"/>
            <a:ext cx="3863040" cy="470930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>
          <a:xfrm>
            <a:off x="8741761" y="6247376"/>
            <a:ext cx="2837760" cy="470930"/>
          </a:xfrm>
        </p:spPr>
        <p:txBody>
          <a:bodyPr/>
          <a:lstStyle>
            <a:lvl1pPr>
              <a:defRPr/>
            </a:lvl1pPr>
          </a:lstStyle>
          <a:p>
            <a:fld id="{423EA363-3BAD-4C24-8E8B-AE1DFF5316F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67145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B219-8C6A-40AC-B359-1F46E2640471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7FEB-E272-4A90-9EF5-8F5457C20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323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B219-8C6A-40AC-B359-1F46E2640471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7FEB-E272-4A90-9EF5-8F5457C20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061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B219-8C6A-40AC-B359-1F46E2640471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7FEB-E272-4A90-9EF5-8F5457C20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139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B219-8C6A-40AC-B359-1F46E2640471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7FEB-E272-4A90-9EF5-8F5457C20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48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B219-8C6A-40AC-B359-1F46E2640471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7FEB-E272-4A90-9EF5-8F5457C20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154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B219-8C6A-40AC-B359-1F46E2640471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7FEB-E272-4A90-9EF5-8F5457C20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442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B219-8C6A-40AC-B359-1F46E2640471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7FEB-E272-4A90-9EF5-8F5457C20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9804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B219-8C6A-40AC-B359-1F46E2640471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87FEB-E272-4A90-9EF5-8F5457C20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140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9B219-8C6A-40AC-B359-1F46E2640471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87FEB-E272-4A90-9EF5-8F5457C20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937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a.gallery.ukrhome.net/users/5509/images/medium/255c10aa6c765da1c6b951426fdca64c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compuart.ru/Archive/CA/2005/1/8/3.jpg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biblia.okis.ru/foto/biblia/2127.jp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 smtClean="0">
                <a:solidFill>
                  <a:sysClr val="window" lastClr="FFFFFF"/>
                </a:solidFill>
              </a:rPr>
              <a:t>Литература</a:t>
            </a:r>
            <a:endParaRPr lang="ru-RU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xmlns="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9238" y="3024899"/>
            <a:ext cx="4968551" cy="2467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Мифы Древних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славян.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Народный миф о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Солнце.</a:t>
            </a:r>
            <a:endParaRPr lang="ru-RU" altLang="ru-RU" sz="4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172" y="2429701"/>
            <a:ext cx="3626576" cy="359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08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AutoShape 1"/>
          <p:cNvSpPr>
            <a:spLocks noChangeArrowheads="1"/>
          </p:cNvSpPr>
          <p:nvPr/>
        </p:nvSpPr>
        <p:spPr bwMode="auto">
          <a:xfrm>
            <a:off x="1523521" y="1"/>
            <a:ext cx="3984899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33"/>
          </a:p>
        </p:txBody>
      </p:sp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523520" y="653830"/>
            <a:ext cx="3918652" cy="5551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46" tIns="40823" rIns="81646" bIns="40823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algn="just"/>
            <a:r>
              <a:rPr lang="de-DE" altLang="ru-RU" sz="2400" b="1" u="sng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Бог</a:t>
            </a:r>
            <a:r>
              <a:rPr lang="de-DE" altLang="ru-RU" sz="2400" b="1" u="sng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u="sng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Велес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или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Волос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 </a:t>
            </a:r>
            <a:r>
              <a:rPr lang="de-DE" altLang="ru-RU" sz="24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считался</a:t>
            </a:r>
            <a:r>
              <a:rPr lang="de-DE" altLang="ru-RU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вторым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значению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после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Перуна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А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где-то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его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почитали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больше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Был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Велес-Волос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мохнатый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волосатый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похожий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медведя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или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человека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одетого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в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медвежью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шкуру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нему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обращались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с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просьбой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охранить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свою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400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скотину</a:t>
            </a:r>
            <a:r>
              <a:rPr lang="de-DE" altLang="ru-RU" sz="2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algn="just">
              <a:lnSpc>
                <a:spcPct val="140000"/>
              </a:lnSpc>
            </a:pPr>
            <a:r>
              <a:rPr lang="de-DE" altLang="ru-RU" sz="2400" b="1" dirty="0">
                <a:solidFill>
                  <a:srgbClr val="4C1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085" y="228307"/>
            <a:ext cx="4292415" cy="6433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15100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521" y="273630"/>
            <a:ext cx="3593178" cy="28083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5443" b="1" dirty="0" err="1">
                <a:solidFill>
                  <a:schemeClr val="accent1">
                    <a:lumMod val="75000"/>
                  </a:schemeClr>
                </a:solidFill>
              </a:rPr>
              <a:t>Даждьбог</a:t>
            </a:r>
            <a:endParaRPr lang="ru-RU" altLang="ru-RU" sz="5443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6084" name="Picture 4" descr="Даждебог_мал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3521" y="816567"/>
            <a:ext cx="4336296" cy="5736633"/>
          </a:xfrm>
        </p:spPr>
      </p:pic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31194" y="554459"/>
            <a:ext cx="4637287" cy="5998741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33"/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6618775" y="358598"/>
            <a:ext cx="2482821" cy="343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1633"/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5769087" y="816567"/>
            <a:ext cx="4899394" cy="4988684"/>
          </a:xfrm>
          <a:ln/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•"/>
            </a:pPr>
            <a:endParaRPr lang="ru-RU" altLang="ru-RU" sz="2540" b="1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•"/>
            </a:pPr>
            <a:r>
              <a:rPr lang="ru-RU" altLang="ru-RU" sz="33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Древние славяне считали </a:t>
            </a:r>
            <a:r>
              <a:rPr lang="ru-RU" altLang="ru-RU" sz="33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Даждьбога</a:t>
            </a:r>
            <a:r>
              <a:rPr lang="ru-RU" altLang="ru-RU" sz="33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богом Солнца. </a:t>
            </a: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•"/>
            </a:pPr>
            <a:endParaRPr lang="ru-RU" altLang="ru-RU" sz="33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•"/>
            </a:pPr>
            <a:r>
              <a:rPr lang="ru-RU" altLang="ru-RU" sz="33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Даждьбог</a:t>
            </a:r>
            <a:r>
              <a:rPr lang="ru-RU" altLang="ru-RU" sz="33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значит «податель всех благ». </a:t>
            </a:r>
            <a:r>
              <a:rPr lang="ru-RU" altLang="ru-RU" sz="33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Даждьбог</a:t>
            </a:r>
            <a:r>
              <a:rPr lang="ru-RU" altLang="ru-RU" sz="33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ездит по небу в прекрасной колеснице, запряжённой четвёркой белых златогривых лошадей  с золотыми крыльями. </a:t>
            </a: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•"/>
            </a:pPr>
            <a:endParaRPr lang="ru-RU" altLang="ru-RU" sz="33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•"/>
            </a:pPr>
            <a:r>
              <a:rPr lang="ru-RU" altLang="ru-RU" sz="33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А солнечный свет исходит от огненного щита. Ночью он пересекает Океан на ладье, запряжённой лебедями. </a:t>
            </a: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•"/>
            </a:pPr>
            <a:endParaRPr lang="ru-RU" altLang="ru-RU" sz="33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•"/>
            </a:pPr>
            <a:r>
              <a:rPr lang="ru-RU" altLang="ru-RU" sz="33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Славяне верили, что бог Солнца поможет им.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4572941"/>
      </p:ext>
    </p:extLst>
  </p:cSld>
  <p:clrMapOvr>
    <a:masterClrMapping/>
  </p:clrMapOvr>
  <p:transition advClick="0" advTm="11531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608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08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08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608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60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60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60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0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60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0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0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60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60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60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60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60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60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60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60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60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8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489" y="273629"/>
            <a:ext cx="3395877" cy="542937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5988" b="1" dirty="0">
                <a:solidFill>
                  <a:schemeClr val="accent1">
                    <a:lumMod val="75000"/>
                  </a:schemeClr>
                </a:solidFill>
              </a:rPr>
              <a:t>Ярило</a:t>
            </a:r>
          </a:p>
        </p:txBody>
      </p:sp>
      <p:pic>
        <p:nvPicPr>
          <p:cNvPr id="47108" name="Picture 4" descr="Ярило_мал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84189" y="1077235"/>
            <a:ext cx="4137554" cy="5323566"/>
          </a:xfrm>
        </p:spPr>
      </p:pic>
      <p:sp>
        <p:nvSpPr>
          <p:cNvPr id="47110" name="AutoShape 6"/>
          <p:cNvSpPr>
            <a:spLocks noChangeArrowheads="1"/>
          </p:cNvSpPr>
          <p:nvPr/>
        </p:nvSpPr>
        <p:spPr bwMode="auto">
          <a:xfrm>
            <a:off x="6487722" y="1"/>
            <a:ext cx="3789037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33"/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7402217" y="1012427"/>
            <a:ext cx="2091100" cy="343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1633"/>
          </a:p>
        </p:txBody>
      </p:sp>
      <p:sp>
        <p:nvSpPr>
          <p:cNvPr id="47113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6487722" y="1077234"/>
            <a:ext cx="5029364" cy="5088053"/>
          </a:xfrm>
          <a:ln/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•"/>
            </a:pPr>
            <a:r>
              <a:rPr lang="ru-RU" altLang="ru-RU" sz="24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Ярило</a:t>
            </a:r>
            <a:r>
              <a:rPr lang="ru-RU" alt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— 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бог оживающей природы. Этот славянский мифологический персонаж связан с идеей плодородия и весенней мощи.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•"/>
            </a:pPr>
            <a:endParaRPr lang="ru-RU" alt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•"/>
            </a:pP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Иногда Ярила представал перед людьми весной мальчиком на молодом жеребце, летом — взрослым мужчиной на крепком коне, а осенью — стариком на старом коне. Люди знали: пройдёт зима, и Ярила вернётся.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499764"/>
      </p:ext>
    </p:extLst>
  </p:cSld>
  <p:clrMapOvr>
    <a:masterClrMapping/>
  </p:clrMapOvr>
  <p:transition advClick="0" advTm="5594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11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11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71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71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7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7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7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7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71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1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AutoShape 1"/>
          <p:cNvSpPr>
            <a:spLocks noChangeArrowheads="1"/>
          </p:cNvSpPr>
          <p:nvPr/>
        </p:nvSpPr>
        <p:spPr bwMode="auto">
          <a:xfrm>
            <a:off x="6618776" y="620706"/>
            <a:ext cx="3789038" cy="4441426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33"/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6618777" y="653830"/>
            <a:ext cx="4876538" cy="5551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46" tIns="40823" rIns="81646" bIns="40823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algn="just"/>
            <a:r>
              <a:rPr lang="de-DE" altLang="ru-RU" sz="3200" dirty="0">
                <a:solidFill>
                  <a:srgbClr val="4C1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de-DE" altLang="ru-RU" sz="3200" b="1" u="sng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Стрибог</a:t>
            </a:r>
            <a:r>
              <a:rPr lang="de-DE" alt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– </a:t>
            </a:r>
            <a:endParaRPr lang="ru-RU" altLang="ru-RU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/>
            <a:r>
              <a:rPr lang="de-DE" altLang="ru-RU" sz="3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бог</a:t>
            </a:r>
            <a:r>
              <a:rPr lang="de-DE" alt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3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ураганного</a:t>
            </a:r>
            <a:r>
              <a:rPr lang="de-DE" alt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3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ветра</a:t>
            </a:r>
            <a:r>
              <a:rPr lang="de-DE" alt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de-DE" altLang="ru-RU" sz="3200" b="1" dirty="0" err="1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вырывающего</a:t>
            </a:r>
            <a:r>
              <a:rPr lang="de-DE" altLang="ru-RU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3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деревья</a:t>
            </a:r>
            <a:r>
              <a:rPr lang="de-DE" alt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с </a:t>
            </a:r>
            <a:r>
              <a:rPr lang="de-DE" altLang="ru-RU" sz="3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корнем</a:t>
            </a:r>
            <a:r>
              <a:rPr lang="de-DE" alt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endParaRPr lang="ru-RU" altLang="ru-RU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/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</a:t>
            </a:r>
            <a:r>
              <a:rPr lang="de-DE" alt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3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Имя</a:t>
            </a:r>
            <a:r>
              <a:rPr lang="de-DE" alt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3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его</a:t>
            </a:r>
            <a:r>
              <a:rPr lang="de-DE" alt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3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означает</a:t>
            </a:r>
            <a:r>
              <a:rPr lang="de-DE" alt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«</a:t>
            </a:r>
            <a:r>
              <a:rPr lang="de-DE" altLang="ru-RU" sz="3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свистящий</a:t>
            </a:r>
            <a:r>
              <a:rPr lang="de-DE" alt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de-DE" altLang="ru-RU" sz="32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воющий</a:t>
            </a:r>
            <a:r>
              <a:rPr lang="de-DE" altLang="ru-RU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». </a:t>
            </a:r>
          </a:p>
          <a:p>
            <a:pPr algn="just">
              <a:lnSpc>
                <a:spcPct val="140000"/>
              </a:lnSpc>
            </a:pPr>
            <a:r>
              <a:rPr lang="de-DE" altLang="ru-RU" sz="3200" b="1" dirty="0">
                <a:solidFill>
                  <a:srgbClr val="4C1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</a:p>
        </p:txBody>
      </p:sp>
      <p:pic>
        <p:nvPicPr>
          <p:cNvPr id="16389" name="Picture 2" descr="Картинка 1 из 286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049" y="423405"/>
            <a:ext cx="4231164" cy="6087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27565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головок 2"/>
          <p:cNvPicPr>
            <a:picLocks noGrp="1" noChangeArrowheads="1"/>
          </p:cNvPicPr>
          <p:nvPr>
            <p:ph type="title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3521" y="328033"/>
            <a:ext cx="3647903" cy="1214370"/>
          </a:xfrm>
          <a:solidFill>
            <a:srgbClr val="008000"/>
          </a:solidFill>
          <a:ln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1719381" y="1785788"/>
            <a:ext cx="3657984" cy="4715055"/>
          </a:xfrm>
        </p:spPr>
        <p:txBody>
          <a:bodyPr vert="horz" lIns="91438" tIns="45719" rIns="91438" bIns="45719" rtlCol="0">
            <a:normAutofit fontScale="85000" lnSpcReduction="20000"/>
          </a:bodyPr>
          <a:lstStyle/>
          <a:p>
            <a:pPr marL="0" indent="0" defTabSz="829544"/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</a:rPr>
              <a:t>Олицетворение Матери Сырой Земли, а также дочь Перуна. </a:t>
            </a:r>
          </a:p>
          <a:p>
            <a:pPr marL="0" indent="0" defTabSz="829544"/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</a:rPr>
              <a:t>Она была посредницей между небом и землёй. </a:t>
            </a:r>
          </a:p>
          <a:p>
            <a:pPr marL="0" indent="0" defTabSz="829544"/>
            <a:r>
              <a:rPr lang="ru-RU" altLang="ru-RU" sz="3600" b="1" dirty="0">
                <a:solidFill>
                  <a:schemeClr val="accent1">
                    <a:lumMod val="50000"/>
                  </a:schemeClr>
                </a:solidFill>
              </a:rPr>
              <a:t>Считалась также богиней плодородия и покровительницей дождя.</a:t>
            </a:r>
          </a:p>
          <a:p>
            <a:pPr marL="0" indent="0" defTabSz="829544"/>
            <a:endParaRPr lang="ru-RU" altLang="ru-RU" sz="2540" dirty="0"/>
          </a:p>
        </p:txBody>
      </p:sp>
      <p:grpSp>
        <p:nvGrpSpPr>
          <p:cNvPr id="2" name="Group 12"/>
          <p:cNvGrpSpPr>
            <a:grpSpLocks noGrp="1"/>
          </p:cNvGrpSpPr>
          <p:nvPr/>
        </p:nvGrpSpPr>
        <p:grpSpPr bwMode="auto">
          <a:xfrm>
            <a:off x="5377365" y="-1535201"/>
            <a:ext cx="5508579" cy="8884293"/>
            <a:chOff x="2637" y="0"/>
            <a:chExt cx="3123" cy="4320"/>
          </a:xfrm>
        </p:grpSpPr>
        <p:pic>
          <p:nvPicPr>
            <p:cNvPr id="61445" name="Picture 4" descr="File0656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1CC00"/>
                </a:clrFrom>
                <a:clrTo>
                  <a:srgbClr val="01CC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7" y="0"/>
              <a:ext cx="312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46" name="Picture 6" descr="141007_thum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7" y="754"/>
              <a:ext cx="177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47" name="Picture 7" descr="141007_thum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4" y="754"/>
              <a:ext cx="182" cy="3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48" name="Picture 8" descr="141007_thumb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090" y="-438"/>
              <a:ext cx="335" cy="2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449" name="Picture 9" descr="141007_thumb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>
              <a:off x="4080" y="2548"/>
              <a:ext cx="186" cy="28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1904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AutoShape 1"/>
          <p:cNvSpPr>
            <a:spLocks noChangeArrowheads="1"/>
          </p:cNvSpPr>
          <p:nvPr/>
        </p:nvSpPr>
        <p:spPr bwMode="auto">
          <a:xfrm>
            <a:off x="6553969" y="620706"/>
            <a:ext cx="3525490" cy="5682837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33"/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683583" y="653830"/>
            <a:ext cx="4463388" cy="5551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1646" tIns="40823" rIns="81646" bIns="40823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algn="just"/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de-DE" altLang="ru-RU" sz="2903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Имя</a:t>
            </a: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3266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Лады</a:t>
            </a:r>
            <a:r>
              <a:rPr lang="de-DE" altLang="ru-RU" sz="3266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903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можно</a:t>
            </a: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903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найти</a:t>
            </a: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в </a:t>
            </a:r>
            <a:r>
              <a:rPr lang="de-DE" altLang="ru-RU" sz="2903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фольклоре</a:t>
            </a: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903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всех</a:t>
            </a: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903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славянских</a:t>
            </a: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903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народов</a:t>
            </a: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  <a:r>
              <a:rPr lang="ru-RU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</a:t>
            </a: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 </a:t>
            </a:r>
            <a:r>
              <a:rPr lang="de-DE" altLang="ru-RU" sz="2903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ней</a:t>
            </a: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903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слагали</a:t>
            </a: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903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песни</a:t>
            </a: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de-DE" altLang="ru-RU" sz="2903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славили</a:t>
            </a: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903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эту</a:t>
            </a: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903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светлую</a:t>
            </a: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903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богиню</a:t>
            </a: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de-DE" altLang="ru-RU" sz="2903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любви</a:t>
            </a: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и </a:t>
            </a:r>
            <a:r>
              <a:rPr lang="de-DE" altLang="ru-RU" sz="2903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веселья</a:t>
            </a: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de-DE" altLang="ru-RU" sz="2903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красоты</a:t>
            </a: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и </a:t>
            </a:r>
            <a:r>
              <a:rPr lang="de-DE" altLang="ru-RU" sz="2903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плодородия</a:t>
            </a: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algn="just">
              <a:lnSpc>
                <a:spcPct val="140000"/>
              </a:lnSpc>
            </a:pPr>
            <a:r>
              <a:rPr lang="de-DE" altLang="ru-RU" sz="2903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</a:p>
        </p:txBody>
      </p:sp>
      <p:pic>
        <p:nvPicPr>
          <p:cNvPr id="17412" name="Picture 4" descr="Рисунок1"/>
          <p:cNvPicPr>
            <a:picLocks noChangeAspect="1" noChangeArrowheads="1"/>
          </p:cNvPicPr>
          <p:nvPr/>
        </p:nvPicPr>
        <p:blipFill>
          <a:blip r:embed="rId3">
            <a:lum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189" y="162738"/>
            <a:ext cx="4488951" cy="640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95493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772885" y="276600"/>
            <a:ext cx="10515600" cy="1325563"/>
          </a:xfrm>
        </p:spPr>
        <p:txBody>
          <a:bodyPr/>
          <a:lstStyle/>
          <a:p>
            <a:r>
              <a:rPr lang="ru-RU" altLang="ru-RU" sz="3629" b="1" dirty="0">
                <a:solidFill>
                  <a:schemeClr val="accent1">
                    <a:lumMod val="50000"/>
                  </a:schemeClr>
                </a:solidFill>
              </a:rPr>
              <a:t>Второе ее имя </a:t>
            </a:r>
            <a:r>
              <a:rPr lang="ru-RU" altLang="ru-RU" sz="3629" b="1" u="sng" dirty="0">
                <a:solidFill>
                  <a:schemeClr val="accent1">
                    <a:lumMod val="50000"/>
                  </a:schemeClr>
                </a:solidFill>
              </a:rPr>
              <a:t>СЛАВА</a:t>
            </a:r>
            <a:r>
              <a:rPr lang="ru-RU" altLang="ru-RU" sz="3629" b="1" dirty="0">
                <a:solidFill>
                  <a:schemeClr val="accent1">
                    <a:lumMod val="50000"/>
                  </a:schemeClr>
                </a:solidFill>
              </a:rPr>
              <a:t>, от которого произошло название </a:t>
            </a:r>
            <a:r>
              <a:rPr lang="ru-RU" altLang="ru-RU" sz="3629" b="1" i="1" u="sng" dirty="0">
                <a:solidFill>
                  <a:schemeClr val="accent1">
                    <a:lumMod val="50000"/>
                  </a:schemeClr>
                </a:solidFill>
              </a:rPr>
              <a:t>славян</a:t>
            </a:r>
          </a:p>
        </p:txBody>
      </p:sp>
      <p:pic>
        <p:nvPicPr>
          <p:cNvPr id="52227" name="Picture 3" descr="славяне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18"/>
          <a:stretch>
            <a:fillRect/>
          </a:stretch>
        </p:blipFill>
        <p:spPr bwMode="auto">
          <a:xfrm>
            <a:off x="2569071" y="1690688"/>
            <a:ext cx="7238200" cy="468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28" name="Picture 4" descr="огонь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903" y="2276880"/>
            <a:ext cx="2302801" cy="230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4975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2111102" y="587582"/>
            <a:ext cx="7968357" cy="5682837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33"/>
          </a:p>
        </p:txBody>
      </p:sp>
      <p:pic>
        <p:nvPicPr>
          <p:cNvPr id="57347" name="Рисунок 5" descr="рамка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21" y="1"/>
            <a:ext cx="9144960" cy="685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8" name="Text Box 4"/>
          <p:cNvSpPr txBox="1">
            <a:spLocks noChangeArrowheads="1"/>
          </p:cNvSpPr>
          <p:nvPr/>
        </p:nvSpPr>
        <p:spPr bwMode="auto">
          <a:xfrm>
            <a:off x="4723537" y="2971033"/>
            <a:ext cx="3397317" cy="343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1633"/>
          </a:p>
        </p:txBody>
      </p:sp>
      <p:sp>
        <p:nvSpPr>
          <p:cNvPr id="61444" name="WordArt 4"/>
          <p:cNvSpPr>
            <a:spLocks noChangeArrowheads="1" noChangeShapeType="1" noTextEdit="1"/>
          </p:cNvSpPr>
          <p:nvPr/>
        </p:nvSpPr>
        <p:spPr bwMode="auto">
          <a:xfrm>
            <a:off x="2698684" y="2187591"/>
            <a:ext cx="6728386" cy="378903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266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chemeClr val="accent1">
                    <a:lumMod val="50000"/>
                  </a:schemeClr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Мелкие демоны</a:t>
            </a:r>
          </a:p>
          <a:p>
            <a:pPr algn="ctr"/>
            <a:r>
              <a:rPr lang="ru-RU" sz="3266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chemeClr val="accent1">
                    <a:lumMod val="50000"/>
                  </a:schemeClr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славянской мифологии </a:t>
            </a:r>
          </a:p>
        </p:txBody>
      </p:sp>
    </p:spTree>
    <p:extLst>
      <p:ext uri="{BB962C8B-B14F-4D97-AF65-F5344CB8AC3E}">
        <p14:creationId xmlns:p14="http://schemas.microsoft.com/office/powerpoint/2010/main" val="29307778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683582" y="273630"/>
            <a:ext cx="3524050" cy="1143480"/>
          </a:xfrm>
        </p:spPr>
        <p:txBody>
          <a:bodyPr vert="horz" lIns="91438" tIns="45719" rIns="91438" bIns="45719" rtlCol="0" anchor="ctr">
            <a:normAutofit/>
          </a:bodyPr>
          <a:lstStyle/>
          <a:p>
            <a:pPr algn="r" hangingPunct="1"/>
            <a:r>
              <a:rPr lang="ru-RU" altLang="ru-RU" sz="5443" b="1" dirty="0">
                <a:solidFill>
                  <a:schemeClr val="accent1">
                    <a:lumMod val="50000"/>
                  </a:schemeClr>
                </a:solidFill>
              </a:rPr>
              <a:t>Домовой</a:t>
            </a:r>
          </a:p>
        </p:txBody>
      </p:sp>
      <p:pic>
        <p:nvPicPr>
          <p:cNvPr id="23557" name="Рисунок 7" descr="домовой 2.jpg"/>
          <p:cNvPicPr>
            <a:picLocks noChangeAspect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6618776" y="1339341"/>
            <a:ext cx="4082829" cy="4897955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5542" name="Rectangle 6"/>
          <p:cNvSpPr>
            <a:spLocks noChangeArrowheads="1"/>
          </p:cNvSpPr>
          <p:nvPr/>
        </p:nvSpPr>
        <p:spPr bwMode="auto">
          <a:xfrm>
            <a:off x="1850435" y="358599"/>
            <a:ext cx="3984898" cy="607599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33"/>
          </a:p>
        </p:txBody>
      </p:sp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1915241" y="816567"/>
            <a:ext cx="3853845" cy="5785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hangingPunct="1">
              <a:lnSpc>
                <a:spcPct val="80000"/>
              </a:lnSpc>
              <a:spcBef>
                <a:spcPct val="20000"/>
              </a:spcBef>
              <a:buClrTx/>
              <a:buSzTx/>
              <a:buFontTx/>
              <a:buBlip>
                <a:blip r:embed="rId3"/>
              </a:buBlip>
            </a:pP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</a:rPr>
              <a:t>  Домовые </a:t>
            </a:r>
          </a:p>
          <a:p>
            <a:pPr algn="ctr" hangingPunct="1">
              <a:lnSpc>
                <a:spcPct val="8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</a:rPr>
              <a:t>живут в домах и дворах. </a:t>
            </a:r>
          </a:p>
          <a:p>
            <a:pPr hangingPunct="1">
              <a:lnSpc>
                <a:spcPct val="8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</a:rPr>
              <a:t>  </a:t>
            </a:r>
          </a:p>
          <a:p>
            <a:pPr algn="ctr" hangingPunct="1">
              <a:lnSpc>
                <a:spcPct val="8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ru-RU" altLang="ru-RU" sz="3200" b="1" dirty="0">
                <a:solidFill>
                  <a:schemeClr val="accent1">
                    <a:lumMod val="50000"/>
                  </a:schemeClr>
                </a:solidFill>
              </a:rPr>
              <a:t>Считалось, что если домовой полюбит хозяина, то кормит и холит его лошадей, обо всём заботится и у самого хозяина бороду заплетает в косы. </a:t>
            </a:r>
          </a:p>
          <a:p>
            <a:pPr>
              <a:spcBef>
                <a:spcPct val="50000"/>
              </a:spcBef>
            </a:pPr>
            <a:endParaRPr lang="ru-RU" altLang="ru-RU" sz="2903" b="1" dirty="0"/>
          </a:p>
        </p:txBody>
      </p:sp>
    </p:spTree>
    <p:extLst>
      <p:ext uri="{BB962C8B-B14F-4D97-AF65-F5344CB8AC3E}">
        <p14:creationId xmlns:p14="http://schemas.microsoft.com/office/powerpoint/2010/main" val="2583504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File0638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clrChange>
              <a:clrFrom>
                <a:srgbClr val="01CC00"/>
              </a:clrFrom>
              <a:clrTo>
                <a:srgbClr val="01CC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27660" y="162738"/>
            <a:ext cx="4622885" cy="6263217"/>
          </a:xfrm>
        </p:spPr>
      </p:pic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6096001" y="1"/>
            <a:ext cx="4180758" cy="706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992" b="1" dirty="0">
                <a:solidFill>
                  <a:schemeClr val="accent1">
                    <a:lumMod val="50000"/>
                  </a:schemeClr>
                </a:solidFill>
              </a:rPr>
              <a:t>БАБА   ЯГА</a:t>
            </a:r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6227054" y="554460"/>
            <a:ext cx="4441426" cy="6303541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33"/>
          </a:p>
        </p:txBody>
      </p:sp>
      <p:sp>
        <p:nvSpPr>
          <p:cNvPr id="5" name="Содержимое 4"/>
          <p:cNvSpPr>
            <a:spLocks/>
          </p:cNvSpPr>
          <p:nvPr/>
        </p:nvSpPr>
        <p:spPr bwMode="auto">
          <a:xfrm>
            <a:off x="5638033" y="685512"/>
            <a:ext cx="5030448" cy="588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8" tIns="45719" rIns="91438" bIns="45719"/>
          <a:lstStyle>
            <a:lvl1pPr marL="547688" indent="-411163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3pPr>
            <a:lvl4pPr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4pPr>
            <a:lvl5pPr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5pPr>
            <a:lvl6pPr marL="2514600" indent="-22860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6pPr>
            <a:lvl7pPr marL="2971800" indent="-22860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7pPr>
            <a:lvl8pPr marL="3429000" indent="-22860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8pPr>
            <a:lvl9pPr marL="3886200" indent="-22860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9pPr>
          </a:lstStyle>
          <a:p>
            <a:pPr algn="ctr" defTabSz="829544">
              <a:spcBef>
                <a:spcPct val="50000"/>
              </a:spcBef>
            </a:pPr>
            <a:r>
              <a:rPr lang="ru-RU" altLang="ru-RU" sz="2903" b="1" dirty="0">
                <a:solidFill>
                  <a:schemeClr val="accent1">
                    <a:lumMod val="50000"/>
                  </a:schemeClr>
                </a:solidFill>
              </a:rPr>
              <a:t>Баба-яга — очень злая   и старая колдунья, хотя изначально и являлась положительным божеством славян — хранительницей (</a:t>
            </a:r>
            <a:r>
              <a:rPr lang="ru-RU" altLang="ru-RU" sz="2903" b="1" dirty="0" err="1">
                <a:solidFill>
                  <a:schemeClr val="accent1">
                    <a:lumMod val="50000"/>
                  </a:schemeClr>
                </a:solidFill>
              </a:rPr>
              <a:t>берегиней</a:t>
            </a:r>
            <a:r>
              <a:rPr lang="ru-RU" altLang="ru-RU" sz="2903" b="1" dirty="0">
                <a:solidFill>
                  <a:schemeClr val="accent1">
                    <a:lumMod val="50000"/>
                  </a:schemeClr>
                </a:solidFill>
              </a:rPr>
              <a:t>) рода и традиций. </a:t>
            </a:r>
          </a:p>
          <a:p>
            <a:pPr algn="ctr" defTabSz="829544">
              <a:spcBef>
                <a:spcPct val="50000"/>
              </a:spcBef>
            </a:pPr>
            <a:r>
              <a:rPr lang="ru-RU" altLang="ru-RU" sz="2903" b="1" dirty="0">
                <a:solidFill>
                  <a:schemeClr val="accent1">
                    <a:lumMod val="50000"/>
                  </a:schemeClr>
                </a:solidFill>
              </a:rPr>
              <a:t>Постепенно ей стали придавать злые, демонические черты, уродливость внешнего вида и характера. </a:t>
            </a:r>
          </a:p>
          <a:p>
            <a:pPr defTabSz="829544">
              <a:spcBef>
                <a:spcPct val="50000"/>
              </a:spcBef>
            </a:pPr>
            <a:endParaRPr lang="ru-RU" altLang="ru-RU" sz="2903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7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</a:rPr>
              <a:t>Цели урока:</a:t>
            </a: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-продолжить изучение древней мифологии, познакомится с мифологией древних славян;</a:t>
            </a:r>
          </a:p>
          <a:p>
            <a:pPr>
              <a:buFontTx/>
              <a:buChar char="-"/>
            </a:pP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Рассмотреть образы славянских богов;</a:t>
            </a:r>
          </a:p>
          <a:p>
            <a:pPr>
              <a:buFontTx/>
              <a:buChar char="-"/>
            </a:pP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Изучить народный миф о Солнце.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2036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Заголовок 2"/>
          <p:cNvPicPr>
            <a:picLocks noGrp="1" noChangeArrowheads="1"/>
          </p:cNvPicPr>
          <p:nvPr>
            <p:ph type="title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67560" y="283029"/>
            <a:ext cx="4200921" cy="870857"/>
          </a:xfrm>
          <a:solidFill>
            <a:srgbClr val="008080"/>
          </a:solidFill>
        </p:spPr>
      </p:pic>
      <p:pic>
        <p:nvPicPr>
          <p:cNvPr id="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6438757" y="1339341"/>
            <a:ext cx="4229724" cy="4975723"/>
          </a:xfrm>
          <a:effectLst>
            <a:prstShdw prst="shdw13" dist="53882" dir="13500000">
              <a:schemeClr val="bg2">
                <a:alpha val="50000"/>
              </a:schemeClr>
            </a:prstShdw>
          </a:effectLst>
        </p:spPr>
      </p:pic>
      <p:sp>
        <p:nvSpPr>
          <p:cNvPr id="63493" name="AutoShape 5"/>
          <p:cNvSpPr>
            <a:spLocks noChangeArrowheads="1"/>
          </p:cNvSpPr>
          <p:nvPr/>
        </p:nvSpPr>
        <p:spPr bwMode="auto">
          <a:xfrm>
            <a:off x="1523521" y="1"/>
            <a:ext cx="4703534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33"/>
          </a:p>
        </p:txBody>
      </p:sp>
      <p:sp>
        <p:nvSpPr>
          <p:cNvPr id="26627" name="Содержимое 4"/>
          <p:cNvSpPr>
            <a:spLocks/>
          </p:cNvSpPr>
          <p:nvPr/>
        </p:nvSpPr>
        <p:spPr bwMode="auto">
          <a:xfrm>
            <a:off x="936171" y="674914"/>
            <a:ext cx="5355691" cy="5825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38" tIns="45719" rIns="91438" bIns="45719"/>
          <a:lstStyle>
            <a:lvl1pPr marL="547688" indent="-411163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3pPr>
            <a:lvl4pPr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4pPr>
            <a:lvl5pPr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5pPr>
            <a:lvl6pPr marL="2514600" indent="-22860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6pPr>
            <a:lvl7pPr marL="2971800" indent="-22860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7pPr>
            <a:lvl8pPr marL="3429000" indent="-22860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8pPr>
            <a:lvl9pPr marL="3886200" indent="-228600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9pPr>
          </a:lstStyle>
          <a:p>
            <a:pPr defTabSz="829544"/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В славянской мифологии злой дух, воплощение опасной и грозной водной стихии. </a:t>
            </a:r>
          </a:p>
          <a:p>
            <a:pPr defTabSz="829544"/>
            <a:r>
              <a:rPr lang="ru-RU" altLang="ru-RU" sz="28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Чаще всего он выступал в облике мужчины с чертами животного - лапы вместо рук, рога на голове, или безобразного старика, опутанного тиной с длинной бородой.</a:t>
            </a:r>
          </a:p>
          <a:p>
            <a:pPr marL="136525" indent="0" defTabSz="829544">
              <a:buNone/>
            </a:pPr>
            <a:endParaRPr lang="ru-RU" altLang="ru-RU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1295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520" y="1"/>
            <a:ext cx="4049705" cy="1208287"/>
          </a:xfrm>
        </p:spPr>
        <p:txBody>
          <a:bodyPr>
            <a:normAutofit fontScale="90000"/>
          </a:bodyPr>
          <a:lstStyle/>
          <a:p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Лешие, Русалки</a:t>
            </a:r>
          </a:p>
        </p:txBody>
      </p:sp>
      <p:pic>
        <p:nvPicPr>
          <p:cNvPr id="64516" name="Picture 4" descr="Лешие_мал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72830" y="1417319"/>
            <a:ext cx="4153550" cy="4880611"/>
          </a:xfrm>
        </p:spPr>
      </p:pic>
      <p:sp>
        <p:nvSpPr>
          <p:cNvPr id="64517" name="AutoShape 5"/>
          <p:cNvSpPr>
            <a:spLocks noChangeArrowheads="1"/>
          </p:cNvSpPr>
          <p:nvPr/>
        </p:nvSpPr>
        <p:spPr bwMode="auto">
          <a:xfrm>
            <a:off x="5964947" y="1"/>
            <a:ext cx="4703534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33"/>
          </a:p>
        </p:txBody>
      </p:sp>
      <p:sp>
        <p:nvSpPr>
          <p:cNvPr id="64519" name="Rectangle 7"/>
          <p:cNvSpPr>
            <a:spLocks noChangeArrowheads="1"/>
          </p:cNvSpPr>
          <p:nvPr/>
        </p:nvSpPr>
        <p:spPr bwMode="auto">
          <a:xfrm>
            <a:off x="6031194" y="423405"/>
            <a:ext cx="5029009" cy="6101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5604" rIns="0" bIns="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3pPr>
            <a:lvl4pPr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4pPr>
            <a:lvl5pPr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5pPr>
            <a:lvl6pPr marL="2514600" indent="-228600" defTabSz="449263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6pPr>
            <a:lvl7pPr marL="2971800" indent="-228600" defTabSz="449263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7pPr>
            <a:lvl8pPr marL="3429000" indent="-228600" defTabSz="449263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8pPr>
            <a:lvl9pPr marL="3886200" indent="-228600" defTabSz="449263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9pPr>
          </a:lstStyle>
          <a:p>
            <a:pPr>
              <a:lnSpc>
                <a:spcPct val="80000"/>
              </a:lnSpc>
            </a:pPr>
            <a:endParaRPr lang="ru-RU" altLang="ru-RU" sz="2400" b="1" i="1" u="sng" dirty="0" smtClean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lnSpc>
                <a:spcPct val="80000"/>
              </a:lnSpc>
            </a:pPr>
            <a:r>
              <a:rPr lang="ru-RU" altLang="ru-RU" sz="2400" b="1" i="1" u="sng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Лешие</a:t>
            </a:r>
            <a:r>
              <a:rPr lang="ru-RU" altLang="ru-RU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считались обитателями и хранителями лесов. </a:t>
            </a:r>
          </a:p>
          <a:p>
            <a:pPr>
              <a:lnSpc>
                <a:spcPct val="80000"/>
              </a:lnSpc>
            </a:pPr>
            <a:endParaRPr lang="ru-RU" altLang="ru-RU" sz="24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lnSpc>
                <a:spcPct val="80000"/>
              </a:lnSpc>
            </a:pPr>
            <a:r>
              <a:rPr lang="ru-RU" altLang="ru-RU" sz="2400" b="1" i="1" u="sng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Русалки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первоначально в славянской мифологии были </a:t>
            </a:r>
            <a:r>
              <a:rPr lang="ru-RU" altLang="ru-RU" sz="2400" b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берегинями</a:t>
            </a: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, помогавшими странствующим, плывущим, терпящим бедствие добраться до берега. </a:t>
            </a:r>
          </a:p>
          <a:p>
            <a:pPr>
              <a:lnSpc>
                <a:spcPct val="80000"/>
              </a:lnSpc>
            </a:pPr>
            <a:r>
              <a:rPr lang="ru-RU" alt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Позднее стали считать, что это утопленницы и что они особенно опасны для людей в русальную ночь перед Иваном Купалой.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7045260"/>
      </p:ext>
    </p:extLst>
  </p:cSld>
  <p:clrMapOvr>
    <a:masterClrMapping/>
  </p:clrMapOvr>
  <p:transition advClick="0" advTm="34344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45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45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45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  <p:bldP spid="6451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448800" y="6019800"/>
            <a:ext cx="1042988" cy="661988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1pPr>
            <a:lvl2pPr marL="742950" indent="-28575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2pPr>
            <a:lvl3pPr marL="11430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3pPr>
            <a:lvl4pPr marL="16002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4pPr>
            <a:lvl5pPr marL="20574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3581400" y="381001"/>
            <a:ext cx="605806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1pPr>
            <a:lvl2pPr marL="742950" indent="-28575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2pPr>
            <a:lvl3pPr marL="11430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3pPr>
            <a:lvl4pPr marL="16002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4pPr>
            <a:lvl5pPr marL="20574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4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Народный миф о Солнце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1905000" y="1514475"/>
            <a:ext cx="78486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1pPr>
            <a:lvl2pPr marL="742950" indent="-28575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2pPr>
            <a:lvl3pPr marL="11430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3pPr>
            <a:lvl4pPr marL="16002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4pPr>
            <a:lvl5pPr marL="20574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Что объясняет народный миф</a:t>
            </a:r>
          </a:p>
          <a:p>
            <a:pPr eaLnBrk="1" hangingPunct="1">
              <a:buFontTx/>
              <a:buNone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о Солнце?</a:t>
            </a:r>
          </a:p>
          <a:p>
            <a:pPr eaLnBrk="1" hangingPunct="1">
              <a:buFontTx/>
              <a:buNone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2. Как миф объясняет появление животных и растений?</a:t>
            </a:r>
          </a:p>
          <a:p>
            <a:pPr eaLnBrk="1" hangingPunct="1">
              <a:buFontTx/>
              <a:buNone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3. Как объясняется в мифе появление </a:t>
            </a:r>
          </a:p>
          <a:p>
            <a:pPr eaLnBrk="1" hangingPunct="1">
              <a:buFontTx/>
              <a:buNone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ума у человека?</a:t>
            </a:r>
          </a:p>
          <a:p>
            <a:pPr eaLnBrk="1" hangingPunct="1">
              <a:buFontTx/>
              <a:buNone/>
            </a:pPr>
            <a:r>
              <a:rPr lang="ru-RU" altLang="ru-RU" dirty="0">
                <a:solidFill>
                  <a:schemeClr val="accent1">
                    <a:lumMod val="50000"/>
                  </a:schemeClr>
                </a:solidFill>
              </a:rPr>
              <a:t>4. Как объясняется появление огня в мифе? Каково его значение в мифе?</a:t>
            </a:r>
          </a:p>
        </p:txBody>
      </p:sp>
    </p:spTree>
    <p:extLst>
      <p:ext uri="{BB962C8B-B14F-4D97-AF65-F5344CB8AC3E}">
        <p14:creationId xmlns:p14="http://schemas.microsoft.com/office/powerpoint/2010/main" val="240881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9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9" grpId="0" animBg="1"/>
      <p:bldP spid="36870" grpId="0" autoUpdateAnimBg="0"/>
      <p:bldP spid="36871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3581401" y="228601"/>
            <a:ext cx="43783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1pPr>
            <a:lvl2pPr marL="742950" indent="-28575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2pPr>
            <a:lvl3pPr marL="11430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3pPr>
            <a:lvl4pPr marL="16002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4pPr>
            <a:lvl5pPr marL="20574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dirty="0"/>
              <a:t>СЛОВАРНАЯ РАБОТА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1676401" y="1295401"/>
            <a:ext cx="901337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1pPr>
            <a:lvl2pPr marL="742950" indent="-28575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2pPr>
            <a:lvl3pPr marL="11430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3pPr>
            <a:lvl4pPr marL="16002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4pPr>
            <a:lvl5pPr marL="20574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Объясните значение слов:</a:t>
            </a:r>
          </a:p>
          <a:p>
            <a:pPr eaLnBrk="1" hangingPunct="1">
              <a:buFontTx/>
              <a:buAutoNum type="arabicParenR"/>
            </a:pP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Здравствовать -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быть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живым и здоровым, находиться в хорошем состоянии, благополучно существовать</a:t>
            </a:r>
            <a:r>
              <a:rPr lang="ru-RU" b="0" i="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. 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eaLnBrk="1" hangingPunct="1">
              <a:buFontTx/>
              <a:buAutoNum type="arabicParenR"/>
            </a:pP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Вещее </a:t>
            </a:r>
            <a:r>
              <a:rPr lang="ru-RU" altLang="ru-RU" sz="3200" dirty="0">
                <a:solidFill>
                  <a:schemeClr val="accent1">
                    <a:lumMod val="50000"/>
                  </a:schemeClr>
                </a:solidFill>
              </a:rPr>
              <a:t>(слово</a:t>
            </a: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) – 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</a:rPr>
              <a:t>слово, заключающее в себе понятие предвидения.</a:t>
            </a:r>
            <a:endParaRPr lang="ru-RU" altLang="ru-RU" dirty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Tx/>
              <a:buAutoNum type="arabicParenR"/>
            </a:pPr>
            <a:r>
              <a:rPr lang="ru-RU" altLang="ru-RU" sz="3200" dirty="0" smtClean="0">
                <a:solidFill>
                  <a:schemeClr val="accent1">
                    <a:lumMod val="50000"/>
                  </a:schemeClr>
                </a:solidFill>
              </a:rPr>
              <a:t>Тварь - </a:t>
            </a:r>
            <a:r>
              <a:rPr lang="ru-RU" altLang="ru-RU" dirty="0" smtClean="0">
                <a:solidFill>
                  <a:schemeClr val="accent1">
                    <a:lumMod val="50000"/>
                  </a:schemeClr>
                </a:solidFill>
              </a:rPr>
              <a:t>л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юбое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живое существо</a:t>
            </a:r>
            <a:r>
              <a:rPr lang="ru-RU" i="0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7892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372600" y="6019800"/>
            <a:ext cx="1042988" cy="661988"/>
          </a:xfrm>
          <a:prstGeom prst="actionButtonForwardNex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1pPr>
            <a:lvl2pPr marL="742950" indent="-28575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2pPr>
            <a:lvl3pPr marL="11430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3pPr>
            <a:lvl4pPr marL="16002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4pPr>
            <a:lvl5pPr marL="20574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25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8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autoUpdateAnimBg="0"/>
      <p:bldP spid="37891" grpId="0" autoUpdateAnimBg="0"/>
      <p:bldP spid="3789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/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Славянские праздники</a:t>
            </a:r>
          </a:p>
        </p:txBody>
      </p:sp>
      <p:pic>
        <p:nvPicPr>
          <p:cNvPr id="38915" name="Picture 3" descr="perun id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1447801"/>
            <a:ext cx="3146425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4975226" y="1524001"/>
            <a:ext cx="5692775" cy="444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1pPr>
            <a:lvl2pPr marL="742950" indent="-28575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2pPr>
            <a:lvl3pPr marL="11430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3pPr>
            <a:lvl4pPr marL="16002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4pPr>
            <a:lvl5pPr marL="20574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i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Во время славянских праздников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i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на открытом пространстве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i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устанавливался идол Перуна –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i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символ рода. Вокруг него водили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i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хоровод, заклиная бога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i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спуститься и посмотреть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i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праздник.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i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У подножия идола находился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i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жертвенный алтарь.</a:t>
            </a:r>
          </a:p>
          <a:p>
            <a:pPr eaLnBrk="1" hangingPunct="1"/>
            <a:endParaRPr lang="ru-RU" alt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96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autoUpdateAnimBg="0"/>
      <p:bldP spid="38916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4648200" y="228601"/>
            <a:ext cx="541398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1pPr>
            <a:lvl2pPr marL="742950" indent="-28575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2pPr>
            <a:lvl3pPr marL="11430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3pPr>
            <a:lvl4pPr marL="16002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4pPr>
            <a:lvl5pPr marL="20574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ru-RU" altLang="ru-RU" sz="3600" b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Праздник Ивана Купалы</a:t>
            </a:r>
          </a:p>
        </p:txBody>
      </p:sp>
      <p:pic>
        <p:nvPicPr>
          <p:cNvPr id="39939" name="Picture 3" descr="kos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81001"/>
            <a:ext cx="3048000" cy="467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 descr="Pryg kos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990600"/>
            <a:ext cx="33401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1905000" y="5257801"/>
            <a:ext cx="7620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1pPr>
            <a:lvl2pPr marL="742950" indent="-28575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2pPr>
            <a:lvl3pPr marL="11430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3pPr>
            <a:lvl4pPr marL="16002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4pPr>
            <a:lvl5pPr marL="2057400" indent="-228600" eaLnBrk="0" hangingPunct="0"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i="1">
                <a:solidFill>
                  <a:srgbClr val="006600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i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На праздник Ивана Купалы разводили большой костер. Ночью, во время игрищ, юноши и девушки прыгали через </a:t>
            </a:r>
            <a:r>
              <a:rPr lang="ru-RU" altLang="ru-RU" i="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</a:rPr>
              <a:t>него.</a:t>
            </a:r>
            <a:endParaRPr lang="ru-RU" altLang="ru-RU" i="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69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autoUpdateAnimBg="0"/>
      <p:bldP spid="39941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</a:rPr>
              <a:t>Задание для самостоятельной работы.</a:t>
            </a: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Прочитать народный миф о Солнце.</a:t>
            </a:r>
          </a:p>
          <a:p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Ответить на вопросы на стр. 10.</a:t>
            </a:r>
            <a:endParaRPr lang="ru-RU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360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а 11 из 309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8766" y="292245"/>
            <a:ext cx="4365625" cy="635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359236" y="561109"/>
            <a:ext cx="415636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2" pitchFamily="18" charset="2"/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На Русь письменность пришла из Византии лишь в 10 веке вместе с новой верой – христианством.</a:t>
            </a:r>
          </a:p>
          <a:p>
            <a:pPr>
              <a:buFont typeface="Wingdings 2" pitchFamily="18" charset="2"/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Старая, языческая вера  искоренялась, а с ней уходили и устные предания – мифы, которые записаны не были.</a:t>
            </a:r>
          </a:p>
        </p:txBody>
      </p:sp>
    </p:spTree>
    <p:extLst>
      <p:ext uri="{BB962C8B-B14F-4D97-AF65-F5344CB8AC3E}">
        <p14:creationId xmlns:p14="http://schemas.microsoft.com/office/powerpoint/2010/main" val="116878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а 10 из 309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3327" y="571500"/>
            <a:ext cx="3803073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985164" y="571500"/>
            <a:ext cx="430183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2" pitchFamily="18" charset="2"/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Следы славянской мифологии сохранились в отдельных преданиях, обрядах.</a:t>
            </a:r>
          </a:p>
          <a:p>
            <a:pPr>
              <a:buFont typeface="Wingdings 2" pitchFamily="18" charset="2"/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Народная память донесла до наших дней имена древних богов.</a:t>
            </a:r>
          </a:p>
          <a:p>
            <a:pPr>
              <a:buFont typeface="Wingdings 2" pitchFamily="18" charset="2"/>
              <a:buNone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Живы и некоторые древние обряды.</a:t>
            </a:r>
          </a:p>
        </p:txBody>
      </p:sp>
    </p:spTree>
    <p:extLst>
      <p:ext uri="{BB962C8B-B14F-4D97-AF65-F5344CB8AC3E}">
        <p14:creationId xmlns:p14="http://schemas.microsoft.com/office/powerpoint/2010/main" val="1442138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3520" y="297332"/>
            <a:ext cx="3526931" cy="323374"/>
          </a:xfrm>
        </p:spPr>
        <p:txBody>
          <a:bodyPr>
            <a:noAutofit/>
          </a:bodyPr>
          <a:lstStyle/>
          <a:p>
            <a:r>
              <a:rPr lang="ru-RU" altLang="ru-RU" sz="4000" b="1" dirty="0">
                <a:solidFill>
                  <a:schemeClr val="accent1">
                    <a:lumMod val="75000"/>
                  </a:schemeClr>
                </a:solidFill>
              </a:rPr>
              <a:t>Творение мира</a:t>
            </a:r>
          </a:p>
        </p:txBody>
      </p:sp>
      <p:graphicFrame>
        <p:nvGraphicFramePr>
          <p:cNvPr id="40964" name="Object 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1523521" y="1273094"/>
          <a:ext cx="3391557" cy="4320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PhotoHouse" r:id="rId4" imgW="1801143" imgH="2294857" progId="CorelPhotoHouse.Document">
                  <p:embed/>
                </p:oleObj>
              </mc:Choice>
              <mc:Fallback>
                <p:oleObj name="PhotoHouse" r:id="rId4" imgW="1801143" imgH="2294857" progId="CorelPhotoHouse.Document">
                  <p:embed/>
                  <p:pic>
                    <p:nvPicPr>
                      <p:cNvPr id="409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3521" y="1273094"/>
                        <a:ext cx="3391557" cy="43204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65" name="Рисунок 1" descr="РАМ10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713" y="297332"/>
            <a:ext cx="5034768" cy="629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5769086" y="489652"/>
            <a:ext cx="4311813" cy="610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25604" rIns="0" bIns="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2pPr>
            <a:lvl3pPr>
              <a:spcBef>
                <a:spcPct val="20000"/>
              </a:spcBef>
              <a:buChar char="•"/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3pPr>
            <a:lvl4pPr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4pPr>
            <a:lvl5pPr>
              <a:spcBef>
                <a:spcPct val="20000"/>
              </a:spcBef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5pPr>
            <a:lvl6pPr marL="2514600" indent="-228600" defTabSz="449263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6pPr>
            <a:lvl7pPr marL="2971800" indent="-228600" defTabSz="449263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7pPr>
            <a:lvl8pPr marL="3429000" indent="-228600" defTabSz="449263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8pPr>
            <a:lvl9pPr marL="3886200" indent="-228600" defTabSz="449263" fontAlgn="base" hangingPunct="0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</a:defRPr>
            </a:lvl9pPr>
          </a:lstStyle>
          <a:p>
            <a:pPr>
              <a:lnSpc>
                <a:spcPct val="80000"/>
              </a:lnSpc>
              <a:buFont typeface="Times New Roman" panose="02020603050405020304" pitchFamily="18" charset="0"/>
              <a:buNone/>
            </a:pPr>
            <a:r>
              <a:rPr lang="ru-RU" altLang="ru-RU" sz="2177" b="1" dirty="0"/>
              <a:t>       </a:t>
            </a:r>
            <a:endParaRPr lang="ru-RU" altLang="ru-RU" sz="2177" b="1" dirty="0" smtClean="0"/>
          </a:p>
          <a:p>
            <a:pPr>
              <a:lnSpc>
                <a:spcPct val="80000"/>
              </a:lnSpc>
              <a:buFont typeface="Times New Roman" panose="02020603050405020304" pitchFamily="18" charset="0"/>
              <a:buNone/>
            </a:pPr>
            <a:r>
              <a:rPr lang="ru-RU" altLang="ru-RU" sz="2177" b="1" dirty="0"/>
              <a:t> </a:t>
            </a:r>
            <a:r>
              <a:rPr lang="ru-RU" altLang="ru-RU" sz="2177" b="1" dirty="0" smtClean="0"/>
              <a:t>       Была </a:t>
            </a:r>
            <a:r>
              <a:rPr lang="ru-RU" altLang="ru-RU" sz="2177" b="1" dirty="0"/>
              <a:t>сначала везде  вода;</a:t>
            </a:r>
          </a:p>
          <a:p>
            <a:pPr algn="ctr">
              <a:lnSpc>
                <a:spcPct val="80000"/>
              </a:lnSpc>
            </a:pPr>
            <a:r>
              <a:rPr lang="ru-RU" altLang="ru-RU" sz="2177" b="1" dirty="0"/>
              <a:t> Бог и послал доставить земли со дна морского птицу.   Бог велит ей выплюнуть землю: «Да смотри, ничего не утаивай»; она так сделала  и стала везде ровная земля. Только немножко земли она во рту утаила. И начала у ней та земля во рту расти. Она и взмолилась богу: «Господи, ведь я земли-то утаила, не всю </a:t>
            </a:r>
            <a:r>
              <a:rPr lang="ru-RU" altLang="ru-RU" sz="2177" b="1" dirty="0" smtClean="0"/>
              <a:t>выплюнула</a:t>
            </a:r>
            <a:r>
              <a:rPr lang="ru-RU" altLang="ru-RU" sz="2177" b="1" dirty="0"/>
              <a:t>». — «Ну, ладно  делать нечего, </a:t>
            </a:r>
            <a:r>
              <a:rPr lang="ru-RU" altLang="ru-RU" sz="2177" b="1" dirty="0" smtClean="0"/>
              <a:t>выплевывай </a:t>
            </a:r>
            <a:r>
              <a:rPr lang="ru-RU" altLang="ru-RU" sz="2177" b="1" dirty="0"/>
              <a:t>остальную». </a:t>
            </a:r>
          </a:p>
          <a:p>
            <a:pPr algn="ctr">
              <a:lnSpc>
                <a:spcPct val="80000"/>
              </a:lnSpc>
            </a:pPr>
            <a:r>
              <a:rPr lang="ru-RU" altLang="ru-RU" sz="2177" b="1" dirty="0"/>
              <a:t>Она </a:t>
            </a:r>
            <a:r>
              <a:rPr lang="ru-RU" altLang="ru-RU" sz="2177" b="1" dirty="0" smtClean="0"/>
              <a:t>выплюнула</a:t>
            </a:r>
            <a:r>
              <a:rPr lang="ru-RU" altLang="ru-RU" sz="2177" b="1" dirty="0"/>
              <a:t>. И сделались от того горы по всей земле. 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01288617"/>
      </p:ext>
    </p:extLst>
  </p:cSld>
  <p:clrMapOvr>
    <a:masterClrMapping/>
  </p:clrMapOvr>
  <p:transition advClick="0" advTm="16093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09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9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09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9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09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09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  <p:bldP spid="4096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2111102" y="587582"/>
            <a:ext cx="7968357" cy="5682837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1633"/>
          </a:p>
        </p:txBody>
      </p:sp>
      <p:pic>
        <p:nvPicPr>
          <p:cNvPr id="55299" name="Рисунок 5" descr="рамка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2" y="440734"/>
            <a:ext cx="8252098" cy="6189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4723537" y="2971033"/>
            <a:ext cx="3397317" cy="343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altLang="ru-RU" sz="1633"/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3906971" y="2821082"/>
            <a:ext cx="5030448" cy="260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5443" b="1" dirty="0">
                <a:solidFill>
                  <a:schemeClr val="accent1">
                    <a:lumMod val="75000"/>
                  </a:schemeClr>
                </a:solidFill>
              </a:rPr>
              <a:t>Боги древних славянских мифов</a:t>
            </a:r>
          </a:p>
        </p:txBody>
      </p:sp>
    </p:spTree>
    <p:extLst>
      <p:ext uri="{BB962C8B-B14F-4D97-AF65-F5344CB8AC3E}">
        <p14:creationId xmlns:p14="http://schemas.microsoft.com/office/powerpoint/2010/main" val="12013109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6926" y="273629"/>
            <a:ext cx="2580705" cy="645188"/>
          </a:xfrm>
        </p:spPr>
        <p:txBody>
          <a:bodyPr>
            <a:noAutofit/>
          </a:bodyPr>
          <a:lstStyle/>
          <a:p>
            <a:pPr algn="ctr"/>
            <a:r>
              <a:rPr lang="ru-RU" altLang="ru-RU" sz="4800" b="1" dirty="0">
                <a:solidFill>
                  <a:schemeClr val="accent1">
                    <a:lumMod val="75000"/>
                  </a:schemeClr>
                </a:solidFill>
              </a:rPr>
              <a:t>РОД </a:t>
            </a: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7315200" y="1915401"/>
            <a:ext cx="3287486" cy="3023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38" tIns="45719" rIns="91438" bIns="45719">
            <a:spAutoFit/>
          </a:bodyPr>
          <a:lstStyle>
            <a:lvl1pPr defTabSz="495300"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 marL="819150" indent="-315913" defTabSz="495300"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 marL="1260475" indent="-252413" defTabSz="495300"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 marL="1763713" indent="-252413" defTabSz="495300"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 marL="2268538" indent="-252413" defTabSz="495300"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725738" indent="-252413" defTabSz="4953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3182938" indent="-252413" defTabSz="4953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640138" indent="-252413" defTabSz="4953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4097338" indent="-252413" defTabSz="4953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algn="ctr" hangingPunct="1">
              <a:lnSpc>
                <a:spcPct val="120000"/>
              </a:lnSpc>
              <a:buClrTx/>
              <a:buSzTx/>
              <a:buFontTx/>
              <a:buNone/>
            </a:pPr>
            <a:r>
              <a:rPr lang="ru-RU" altLang="ru-RU" sz="3175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творец вселенной, символизирует единство всего живого в мире</a:t>
            </a:r>
          </a:p>
        </p:txBody>
      </p:sp>
      <p:pic>
        <p:nvPicPr>
          <p:cNvPr id="12" name="Содержимое 11" descr="Род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1"/>
          <a:stretch>
            <a:fillRect/>
          </a:stretch>
        </p:blipFill>
        <p:spPr bwMode="auto">
          <a:xfrm>
            <a:off x="1589314" y="273629"/>
            <a:ext cx="4332515" cy="6214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34409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809383" y="357158"/>
            <a:ext cx="184727" cy="83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8" tIns="45719" rIns="91438" bIns="45719">
            <a:spAutoFit/>
          </a:bodyPr>
          <a:lstStyle>
            <a:lvl1pPr defTabSz="1008063"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 marL="819150" indent="-315913" defTabSz="1008063"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 marL="1260475" indent="-252413" defTabSz="1008063"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 marL="1763713" indent="-252413" defTabSz="1008063"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 marL="2268538" indent="-252413" defTabSz="1008063"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pPr algn="ctr" hangingPunct="1">
              <a:lnSpc>
                <a:spcPct val="100000"/>
              </a:lnSpc>
              <a:buClrTx/>
              <a:buSzTx/>
              <a:buFontTx/>
              <a:buNone/>
            </a:pPr>
            <a:endParaRPr lang="ru-RU" altLang="ru-RU" sz="4808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4294967295"/>
          </p:nvPr>
        </p:nvSpPr>
        <p:spPr>
          <a:xfrm>
            <a:off x="1045030" y="856891"/>
            <a:ext cx="4693814" cy="5571945"/>
          </a:xfrm>
        </p:spPr>
        <p:txBody>
          <a:bodyPr vert="horz" lIns="91438" tIns="45719" rIns="91438" bIns="45719" rtlCol="0">
            <a:normAutofit/>
          </a:bodyPr>
          <a:lstStyle/>
          <a:p>
            <a:pPr marL="0" indent="0" defTabSz="829544">
              <a:lnSpc>
                <a:spcPct val="83000"/>
              </a:lnSpc>
            </a:pP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</a:rPr>
              <a:t>Верховный владыка Вселенной, родоначальник богов.    </a:t>
            </a:r>
          </a:p>
          <a:p>
            <a:pPr marL="0" indent="0" defTabSz="829544">
              <a:lnSpc>
                <a:spcPct val="83000"/>
              </a:lnSpc>
            </a:pPr>
            <a:r>
              <a:rPr lang="ru-RU" altLang="ru-RU" b="1" dirty="0" err="1">
                <a:solidFill>
                  <a:schemeClr val="accent1">
                    <a:lumMod val="75000"/>
                  </a:schemeClr>
                </a:solidFill>
              </a:rPr>
              <a:t>Сварог</a:t>
            </a: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</a:rPr>
              <a:t> как олицетворение неба, то озарённого солнечными лучами, то покрытого тучами и блистающего молниями, признавался отцом солнца и огня. </a:t>
            </a:r>
          </a:p>
          <a:p>
            <a:pPr marL="0" indent="0" defTabSz="829544">
              <a:lnSpc>
                <a:spcPct val="83000"/>
              </a:lnSpc>
            </a:pP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</a:rPr>
              <a:t>Все остальные боги славянские – дети </a:t>
            </a:r>
            <a:r>
              <a:rPr lang="ru-RU" altLang="ru-RU" b="1" dirty="0" err="1">
                <a:solidFill>
                  <a:schemeClr val="accent1">
                    <a:lumMod val="75000"/>
                  </a:schemeClr>
                </a:solidFill>
              </a:rPr>
              <a:t>Сварога</a:t>
            </a: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</a:rPr>
              <a:t>, оттого зовутся они </a:t>
            </a:r>
            <a:r>
              <a:rPr lang="ru-RU" altLang="ru-RU" b="1" dirty="0" err="1">
                <a:solidFill>
                  <a:schemeClr val="accent1">
                    <a:lumMod val="75000"/>
                  </a:schemeClr>
                </a:solidFill>
              </a:rPr>
              <a:t>Сварожичи</a:t>
            </a: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0" indent="0" defTabSz="829544">
              <a:lnSpc>
                <a:spcPct val="83000"/>
              </a:lnSpc>
            </a:pPr>
            <a:endParaRPr lang="ru-RU" altLang="ru-RU" dirty="0"/>
          </a:p>
        </p:txBody>
      </p:sp>
      <p:pic>
        <p:nvPicPr>
          <p:cNvPr id="10" name="Picture 4" descr="File066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clrChange>
              <a:clrFrom>
                <a:srgbClr val="01CC00"/>
              </a:clrFrom>
              <a:clrTo>
                <a:srgbClr val="01CC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28943" y="-555897"/>
            <a:ext cx="4739537" cy="8858370"/>
          </a:xfrm>
        </p:spPr>
      </p:pic>
      <p:sp>
        <p:nvSpPr>
          <p:cNvPr id="60422" name="Rectangle 6"/>
          <p:cNvSpPr>
            <a:spLocks noChangeArrowheads="1"/>
          </p:cNvSpPr>
          <p:nvPr/>
        </p:nvSpPr>
        <p:spPr bwMode="auto">
          <a:xfrm>
            <a:off x="1980049" y="1"/>
            <a:ext cx="3332510" cy="816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algn="ctr"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1pPr>
            <a:lvl2pPr algn="ctr"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2pPr>
            <a:lvl3pPr algn="ctr"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3pPr>
            <a:lvl4pPr algn="ctr"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4pPr>
            <a:lvl5pPr algn="ctr"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5pPr>
            <a:lvl6pPr marL="2514600" indent="-228600" algn="ctr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6pPr>
            <a:lvl7pPr marL="2971800" indent="-228600" algn="ctr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7pPr>
            <a:lvl8pPr marL="3429000" indent="-228600" algn="ctr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8pPr>
            <a:lvl9pPr marL="3886200" indent="-228600" algn="ctr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Arial" panose="020B0604020202020204" pitchFamily="34" charset="0"/>
                <a:ea typeface="Arial Unicode MS" pitchFamily="34" charset="-128"/>
              </a:defRPr>
            </a:lvl9pPr>
          </a:lstStyle>
          <a:p>
            <a:r>
              <a:rPr lang="ru-RU" altLang="ru-RU" sz="5443" b="1" u="sng" dirty="0">
                <a:solidFill>
                  <a:schemeClr val="accent1">
                    <a:lumMod val="75000"/>
                  </a:schemeClr>
                </a:solidFill>
              </a:rPr>
              <a:t>СВАРОГ</a:t>
            </a:r>
            <a:r>
              <a:rPr lang="ru-RU" altLang="ru-RU" sz="5443" b="1" u="sng" dirty="0">
                <a:solidFill>
                  <a:srgbClr val="99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70630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5573226" y="273630"/>
            <a:ext cx="4634407" cy="672551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4355" b="1" dirty="0">
                <a:solidFill>
                  <a:srgbClr val="990000"/>
                </a:solidFill>
              </a:rPr>
              <a:t>          </a:t>
            </a:r>
            <a:r>
              <a:rPr lang="ru-RU" altLang="ru-RU" sz="4355" b="1" dirty="0">
                <a:solidFill>
                  <a:schemeClr val="accent1">
                    <a:lumMod val="75000"/>
                  </a:schemeClr>
                </a:solidFill>
              </a:rPr>
              <a:t>Перун</a:t>
            </a:r>
            <a:br>
              <a:rPr lang="ru-RU" altLang="ru-RU" sz="4355" b="1" dirty="0">
                <a:solidFill>
                  <a:schemeClr val="accent1">
                    <a:lumMod val="75000"/>
                  </a:schemeClr>
                </a:solidFill>
              </a:rPr>
            </a:br>
            <a:endParaRPr lang="ru-RU" altLang="ru-RU" sz="435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31194" y="685512"/>
            <a:ext cx="5616520" cy="591182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•"/>
            </a:pPr>
            <a:r>
              <a:rPr lang="ru-RU" altLang="ru-RU" b="1" i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Перун </a:t>
            </a: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— славянский бог грозы, бог грома и молнии.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•"/>
            </a:pP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Перуна  считали покровителем воинов.       А главный подвиг Перуна как раз и состоял в том, что он вернул Земле плодородие, вернул Солнце и дождь.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•"/>
            </a:pP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Перуну было посвящено животное — дикий тур. 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Times New Roman" panose="02020603050405020304" pitchFamily="18" charset="0"/>
              <a:buChar char="•"/>
            </a:pP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Было у Перуна и своё дерево — дуб, и любимый цветок — ирис, который распускается, когда гремят первые грозы.</a:t>
            </a:r>
          </a:p>
        </p:txBody>
      </p:sp>
      <p:pic>
        <p:nvPicPr>
          <p:cNvPr id="45060" name="Picture 4" descr="Перун_мал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3521" y="685512"/>
            <a:ext cx="4605604" cy="5684278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9174801"/>
      </p:ext>
    </p:extLst>
  </p:cSld>
  <p:clrMapOvr>
    <a:masterClrMapping/>
  </p:clrMapOvr>
  <p:transition advClick="0" advTm="15031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45059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3|1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9|1.5|1.8|4|1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1.3|2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5.4|1.1|1.3|1.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859</Words>
  <Application>Microsoft Office PowerPoint</Application>
  <PresentationFormat>Произвольный</PresentationFormat>
  <Paragraphs>112</Paragraphs>
  <Slides>26</Slides>
  <Notes>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Тема Office</vt:lpstr>
      <vt:lpstr>PhotoHouse</vt:lpstr>
      <vt:lpstr>Презентация PowerPoint</vt:lpstr>
      <vt:lpstr>Цели урока:</vt:lpstr>
      <vt:lpstr>Презентация PowerPoint</vt:lpstr>
      <vt:lpstr>Презентация PowerPoint</vt:lpstr>
      <vt:lpstr>Творение мира</vt:lpstr>
      <vt:lpstr>Презентация PowerPoint</vt:lpstr>
      <vt:lpstr>РОД </vt:lpstr>
      <vt:lpstr>Презентация PowerPoint</vt:lpstr>
      <vt:lpstr>          Перун </vt:lpstr>
      <vt:lpstr>Презентация PowerPoint</vt:lpstr>
      <vt:lpstr>Даждьбог</vt:lpstr>
      <vt:lpstr>Ярило</vt:lpstr>
      <vt:lpstr>Презентация PowerPoint</vt:lpstr>
      <vt:lpstr>Презентация PowerPoint</vt:lpstr>
      <vt:lpstr>Презентация PowerPoint</vt:lpstr>
      <vt:lpstr>Второе ее имя СЛАВА, от которого произошло название славян</vt:lpstr>
      <vt:lpstr>Презентация PowerPoint</vt:lpstr>
      <vt:lpstr>Домовой</vt:lpstr>
      <vt:lpstr>Презентация PowerPoint</vt:lpstr>
      <vt:lpstr>Презентация PowerPoint</vt:lpstr>
      <vt:lpstr>Лешие, Русалки</vt:lpstr>
      <vt:lpstr>Презентация PowerPoint</vt:lpstr>
      <vt:lpstr>Презентация PowerPoint</vt:lpstr>
      <vt:lpstr>Славянские праздники</vt:lpstr>
      <vt:lpstr>Презентация PowerPoint</vt:lpstr>
      <vt:lpstr>Задание для самостоятельной работы.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Acer</cp:lastModifiedBy>
  <cp:revision>10</cp:revision>
  <dcterms:created xsi:type="dcterms:W3CDTF">2020-09-11T02:02:50Z</dcterms:created>
  <dcterms:modified xsi:type="dcterms:W3CDTF">2020-09-11T05:21:42Z</dcterms:modified>
</cp:coreProperties>
</file>