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8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3" d="100"/>
          <a:sy n="83" d="100"/>
        </p:scale>
        <p:origin x="-2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2E969-5CD6-4BD8-89D4-DC4D56A82C67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6170C-258B-416D-830C-118034E1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9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23F741-4FF7-4107-95C0-EF89F07089FE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563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63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18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196DDF-FF6D-409F-A46E-87EAE946FFF8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3889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A6E205-DE6D-4CC5-8A61-2EAE4AC012D1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77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342CAA-B859-4115-B114-1A00FE2DAFD2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88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D6179E-0BA8-48B1-928F-48245B4E2C5C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313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3A02E4-1562-4530-8584-114D7824E2D7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90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DED5D5-F193-42D6-9F83-5A3CBA0DD0FE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583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27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9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6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12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8641" y="1604329"/>
            <a:ext cx="5391360" cy="45249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84321" y="1604329"/>
            <a:ext cx="5393279" cy="2193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84321" y="3935934"/>
            <a:ext cx="5393279" cy="219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EF1B2AEC-E928-4702-B4AC-6DFB790BD8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414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8641" y="1604329"/>
            <a:ext cx="5391360" cy="45249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79" cy="45249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64FA51D0-E8AA-44C2-9A32-B88795666C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523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423EA363-3BAD-4C24-8E8B-AE1DFF5316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714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2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3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5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4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0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4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B219-8C6A-40AC-B359-1F46E2640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87FEB-E272-4A90-9EF5-8F5457C2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3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.gallery.ukrhome.net/users/5509/images/medium/255c10aa6c765da1c6b951426fdca64c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ompuart.ru/Archive/CA/2005/1/8/3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blia.okis.ru/foto/biblia/2127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 smtClean="0">
                <a:solidFill>
                  <a:sysClr val="window" lastClr="FFFFFF"/>
                </a:solidFill>
              </a:rPr>
              <a:t>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238" y="3024899"/>
            <a:ext cx="4968551" cy="24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Мифы Древних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славян.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Народный миф о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Солнце.</a:t>
            </a:r>
            <a:endParaRPr lang="ru-RU" altLang="ru-RU" sz="4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2429701"/>
            <a:ext cx="3626576" cy="35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1523521" y="1"/>
            <a:ext cx="3984899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3520" y="653830"/>
            <a:ext cx="3918652" cy="55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/>
            <a:r>
              <a:rPr lang="de-DE" alt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Бог</a:t>
            </a:r>
            <a:r>
              <a:rPr lang="de-DE" alt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Велес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или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Волос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de-DE" alt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считался</a:t>
            </a:r>
            <a:r>
              <a:rPr lang="de-DE" alt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вторым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значению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Перуна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А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где-то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его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почитали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больше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Велес-Волос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мохнатый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волосатый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похожий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медведя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или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человека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одетого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медвежью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шкуру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нему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обращались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просьбой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охранить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свою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скотину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de-DE" altLang="ru-RU" sz="2400" b="1" dirty="0">
                <a:solidFill>
                  <a:srgbClr val="4C1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5" y="228307"/>
            <a:ext cx="4292415" cy="643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10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521" y="273630"/>
            <a:ext cx="3593178" cy="28083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43" b="1" dirty="0" err="1">
                <a:solidFill>
                  <a:schemeClr val="accent1">
                    <a:lumMod val="75000"/>
                  </a:schemeClr>
                </a:solidFill>
              </a:rPr>
              <a:t>Даждьбог</a:t>
            </a:r>
            <a:endParaRPr lang="ru-RU" altLang="ru-RU" sz="5443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084" name="Picture 4" descr="Даждебог_м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521" y="816567"/>
            <a:ext cx="4336296" cy="5736633"/>
          </a:xfrm>
        </p:spPr>
      </p:pic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031194" y="554459"/>
            <a:ext cx="4637287" cy="599874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618775" y="358598"/>
            <a:ext cx="2482821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633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769087" y="816567"/>
            <a:ext cx="4899394" cy="4988684"/>
          </a:xfrm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ru-RU" altLang="ru-RU" sz="254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ru-RU" alt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Древние славяне считали </a:t>
            </a:r>
            <a:r>
              <a:rPr lang="ru-RU" altLang="ru-RU" sz="33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Даждьбога</a:t>
            </a:r>
            <a:r>
              <a:rPr lang="ru-RU" alt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богом Солнца.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ru-RU" altLang="ru-RU" sz="33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ru-RU" altLang="ru-RU" sz="33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Даждьбог</a:t>
            </a:r>
            <a:r>
              <a:rPr lang="ru-RU" alt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значит «податель всех благ». </a:t>
            </a:r>
            <a:r>
              <a:rPr lang="ru-RU" altLang="ru-RU" sz="33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Даждьбог</a:t>
            </a:r>
            <a:r>
              <a:rPr lang="ru-RU" alt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ездит по небу в прекрасной колеснице, запряжённой четвёркой белых златогривых лошадей  с золотыми крыльями.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ru-RU" altLang="ru-RU" sz="33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ru-RU" alt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А солнечный свет исходит от огненного щита. Ночью он пересекает Океан на ладье, запряжённой лебедями.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ru-RU" altLang="ru-RU" sz="33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ru-RU" alt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Славяне верили, что бог Солнца поможет им.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572941"/>
      </p:ext>
    </p:extLst>
  </p:cSld>
  <p:clrMapOvr>
    <a:masterClrMapping/>
  </p:clrMapOvr>
  <p:transition advClick="0" advTm="11531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489" y="273629"/>
            <a:ext cx="3395877" cy="54293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988" b="1" dirty="0">
                <a:solidFill>
                  <a:schemeClr val="accent1">
                    <a:lumMod val="75000"/>
                  </a:schemeClr>
                </a:solidFill>
              </a:rPr>
              <a:t>Ярило</a:t>
            </a:r>
          </a:p>
        </p:txBody>
      </p:sp>
      <p:pic>
        <p:nvPicPr>
          <p:cNvPr id="47108" name="Picture 4" descr="Ярило_м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4189" y="1077235"/>
            <a:ext cx="4137554" cy="5323566"/>
          </a:xfrm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6487722" y="1"/>
            <a:ext cx="3789037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402217" y="1012427"/>
            <a:ext cx="2091100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633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487722" y="1077234"/>
            <a:ext cx="5029364" cy="5088053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ru-RU" alt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Ярило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—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бог оживающей природы. Этот славянский мифологический персонаж связан с идеей плодородия и весенней мощи.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Иногда Ярила представал перед людьми весной мальчиком на молодом жеребце, летом — взрослым мужчиной на крепком коне, а осенью — стариком на старом коне. Люди знали: пройдёт зима, и Ярила вернётся.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499764"/>
      </p:ext>
    </p:extLst>
  </p:cSld>
  <p:clrMapOvr>
    <a:masterClrMapping/>
  </p:clrMapOvr>
  <p:transition advClick="0" advTm="559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6618776" y="620706"/>
            <a:ext cx="3789038" cy="4441426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618777" y="653830"/>
            <a:ext cx="4876538" cy="55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/>
            <a:r>
              <a:rPr lang="de-DE" altLang="ru-RU" sz="3200" dirty="0">
                <a:solidFill>
                  <a:srgbClr val="4C1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altLang="ru-RU" sz="3200" b="1" u="sng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Стрибог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de-DE" alt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бог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ураганного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ветра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alt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вырывающего</a:t>
            </a:r>
            <a:r>
              <a:rPr lang="de-DE" alt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деревья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</a:t>
            </a:r>
            <a:r>
              <a:rPr lang="de-DE" alt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корнем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Имя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его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означает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de-DE" alt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свистящий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alt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воющий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». </a:t>
            </a:r>
          </a:p>
          <a:p>
            <a:pPr algn="just">
              <a:lnSpc>
                <a:spcPct val="140000"/>
              </a:lnSpc>
            </a:pPr>
            <a:r>
              <a:rPr lang="de-DE" altLang="ru-RU" sz="3200" b="1" dirty="0">
                <a:solidFill>
                  <a:srgbClr val="4C1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pic>
        <p:nvPicPr>
          <p:cNvPr id="16389" name="Picture 2" descr="Картинка 1 из 28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9" y="423405"/>
            <a:ext cx="4231164" cy="60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756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521" y="328033"/>
            <a:ext cx="3647903" cy="1214370"/>
          </a:xfrm>
          <a:solidFill>
            <a:srgbClr val="008000"/>
          </a:solidFill>
          <a:ln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719381" y="1785788"/>
            <a:ext cx="3657984" cy="4715055"/>
          </a:xfrm>
        </p:spPr>
        <p:txBody>
          <a:bodyPr vert="horz" lIns="91438" tIns="45719" rIns="91438" bIns="45719" rtlCol="0">
            <a:normAutofit fontScale="85000" lnSpcReduction="20000"/>
          </a:bodyPr>
          <a:lstStyle/>
          <a:p>
            <a:pPr marL="0" indent="0" defTabSz="829544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Олицетворение Матери Сырой Земли, а также дочь Перуна. </a:t>
            </a:r>
          </a:p>
          <a:p>
            <a:pPr marL="0" indent="0" defTabSz="829544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Она была посредницей между небом и землёй. </a:t>
            </a:r>
          </a:p>
          <a:p>
            <a:pPr marL="0" indent="0" defTabSz="829544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Считалась также богиней плодородия и покровительницей дождя.</a:t>
            </a:r>
          </a:p>
          <a:p>
            <a:pPr marL="0" indent="0" defTabSz="829544"/>
            <a:endParaRPr lang="ru-RU" altLang="ru-RU" sz="2540" dirty="0"/>
          </a:p>
        </p:txBody>
      </p:sp>
      <p:grpSp>
        <p:nvGrpSpPr>
          <p:cNvPr id="2" name="Group 12"/>
          <p:cNvGrpSpPr>
            <a:grpSpLocks noGrp="1"/>
          </p:cNvGrpSpPr>
          <p:nvPr/>
        </p:nvGrpSpPr>
        <p:grpSpPr bwMode="auto">
          <a:xfrm>
            <a:off x="5377365" y="-1535201"/>
            <a:ext cx="5508579" cy="8884293"/>
            <a:chOff x="2637" y="0"/>
            <a:chExt cx="3123" cy="4320"/>
          </a:xfrm>
        </p:grpSpPr>
        <p:pic>
          <p:nvPicPr>
            <p:cNvPr id="61445" name="Picture 4" descr="File065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1CC00"/>
                </a:clrFrom>
                <a:clrTo>
                  <a:srgbClr val="01CC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0"/>
              <a:ext cx="312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6" name="Picture 6" descr="141007_thum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" y="754"/>
              <a:ext cx="177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7" name="Picture 7" descr="141007_thum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754"/>
              <a:ext cx="182" cy="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8" name="Picture 8" descr="141007_thum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90" y="-438"/>
              <a:ext cx="335" cy="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9" name="Picture 9" descr="141007_thum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080" y="2548"/>
              <a:ext cx="186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90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6553969" y="620706"/>
            <a:ext cx="3525490" cy="56828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683583" y="653830"/>
            <a:ext cx="4463388" cy="55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just"/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Имя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3266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Лады</a:t>
            </a:r>
            <a:r>
              <a:rPr lang="de-DE" altLang="ru-RU" sz="3266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найти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фольклоре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всех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славянских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народов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ней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слагали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песни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славили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эту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светлую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богиню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любви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веселья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красоты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de-DE" altLang="ru-RU" sz="290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плодородия</a:t>
            </a: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de-DE" altLang="ru-RU" sz="290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pic>
        <p:nvPicPr>
          <p:cNvPr id="17412" name="Picture 4" descr="Рисунок1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89" y="162738"/>
            <a:ext cx="4488951" cy="640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4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2885" y="276600"/>
            <a:ext cx="10515600" cy="1325563"/>
          </a:xfrm>
        </p:spPr>
        <p:txBody>
          <a:bodyPr/>
          <a:lstStyle/>
          <a:p>
            <a:r>
              <a:rPr lang="ru-RU" altLang="ru-RU" sz="3629" b="1" dirty="0">
                <a:solidFill>
                  <a:schemeClr val="accent1">
                    <a:lumMod val="50000"/>
                  </a:schemeClr>
                </a:solidFill>
              </a:rPr>
              <a:t>Второе ее имя </a:t>
            </a:r>
            <a:r>
              <a:rPr lang="ru-RU" altLang="ru-RU" sz="3629" b="1" u="sng" dirty="0">
                <a:solidFill>
                  <a:schemeClr val="accent1">
                    <a:lumMod val="50000"/>
                  </a:schemeClr>
                </a:solidFill>
              </a:rPr>
              <a:t>СЛАВА</a:t>
            </a:r>
            <a:r>
              <a:rPr lang="ru-RU" altLang="ru-RU" sz="3629" b="1" dirty="0">
                <a:solidFill>
                  <a:schemeClr val="accent1">
                    <a:lumMod val="50000"/>
                  </a:schemeClr>
                </a:solidFill>
              </a:rPr>
              <a:t>, от которого произошло название </a:t>
            </a:r>
            <a:r>
              <a:rPr lang="ru-RU" altLang="ru-RU" sz="3629" b="1" i="1" u="sng" dirty="0">
                <a:solidFill>
                  <a:schemeClr val="accent1">
                    <a:lumMod val="50000"/>
                  </a:schemeClr>
                </a:solidFill>
              </a:rPr>
              <a:t>славян</a:t>
            </a:r>
          </a:p>
        </p:txBody>
      </p:sp>
      <p:pic>
        <p:nvPicPr>
          <p:cNvPr id="52227" name="Picture 3" descr="славяне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8"/>
          <a:stretch>
            <a:fillRect/>
          </a:stretch>
        </p:blipFill>
        <p:spPr bwMode="auto">
          <a:xfrm>
            <a:off x="2569071" y="1690688"/>
            <a:ext cx="7238200" cy="46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огонь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03" y="2276880"/>
            <a:ext cx="2302801" cy="23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7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2111102" y="587582"/>
            <a:ext cx="7968357" cy="56828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pic>
        <p:nvPicPr>
          <p:cNvPr id="57347" name="Рисунок 5" descr="рамка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1"/>
            <a:ext cx="9144960" cy="685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723537" y="2971033"/>
            <a:ext cx="3397317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633"/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2698684" y="2187591"/>
            <a:ext cx="6728386" cy="3789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66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Мелкие демоны</a:t>
            </a:r>
          </a:p>
          <a:p>
            <a:pPr algn="ctr"/>
            <a:r>
              <a:rPr lang="ru-RU" sz="3266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славянской мифологии </a:t>
            </a:r>
          </a:p>
        </p:txBody>
      </p:sp>
    </p:spTree>
    <p:extLst>
      <p:ext uri="{BB962C8B-B14F-4D97-AF65-F5344CB8AC3E}">
        <p14:creationId xmlns:p14="http://schemas.microsoft.com/office/powerpoint/2010/main" val="2930777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683582" y="273630"/>
            <a:ext cx="3524050" cy="1143480"/>
          </a:xfrm>
        </p:spPr>
        <p:txBody>
          <a:bodyPr vert="horz" lIns="91438" tIns="45719" rIns="91438" bIns="45719" rtlCol="0" anchor="ctr">
            <a:normAutofit/>
          </a:bodyPr>
          <a:lstStyle/>
          <a:p>
            <a:pPr algn="r" hangingPunct="1"/>
            <a:r>
              <a:rPr lang="ru-RU" altLang="ru-RU" sz="5443" b="1" dirty="0">
                <a:solidFill>
                  <a:schemeClr val="accent1">
                    <a:lumMod val="50000"/>
                  </a:schemeClr>
                </a:solidFill>
              </a:rPr>
              <a:t>Домовой</a:t>
            </a:r>
          </a:p>
        </p:txBody>
      </p:sp>
      <p:pic>
        <p:nvPicPr>
          <p:cNvPr id="23557" name="Рисунок 7" descr="домовой 2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618776" y="1339341"/>
            <a:ext cx="4082829" cy="489795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850435" y="358599"/>
            <a:ext cx="3984898" cy="6075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915241" y="816567"/>
            <a:ext cx="3853845" cy="578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Blip>
                <a:blip r:embed="rId3"/>
              </a:buBlip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</a:rPr>
              <a:t>  Домовые </a:t>
            </a:r>
          </a:p>
          <a:p>
            <a:pPr algn="ctr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</a:rPr>
              <a:t>живут в домах и дворах. </a:t>
            </a:r>
          </a:p>
          <a:p>
            <a:pPr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algn="ctr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</a:rPr>
              <a:t>Считалось, что если домовой полюбит хозяина, то кормит и холит его лошадей, обо всём заботится и у самого хозяина бороду заплетает в косы. </a:t>
            </a:r>
          </a:p>
          <a:p>
            <a:pPr>
              <a:spcBef>
                <a:spcPct val="50000"/>
              </a:spcBef>
            </a:pPr>
            <a:endParaRPr lang="ru-RU" altLang="ru-RU" sz="2903" b="1" dirty="0"/>
          </a:p>
        </p:txBody>
      </p:sp>
    </p:spTree>
    <p:extLst>
      <p:ext uri="{BB962C8B-B14F-4D97-AF65-F5344CB8AC3E}">
        <p14:creationId xmlns:p14="http://schemas.microsoft.com/office/powerpoint/2010/main" val="258350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ile063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01CC00"/>
              </a:clrFrom>
              <a:clrTo>
                <a:srgbClr val="01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660" y="162738"/>
            <a:ext cx="4622885" cy="6263217"/>
          </a:xfrm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096001" y="1"/>
            <a:ext cx="4180758" cy="70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992" b="1" dirty="0">
                <a:solidFill>
                  <a:schemeClr val="accent1">
                    <a:lumMod val="50000"/>
                  </a:schemeClr>
                </a:solidFill>
              </a:rPr>
              <a:t>БАБА   ЯГА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6227054" y="554460"/>
            <a:ext cx="4441426" cy="630354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5" name="Содержимое 4"/>
          <p:cNvSpPr>
            <a:spLocks/>
          </p:cNvSpPr>
          <p:nvPr/>
        </p:nvSpPr>
        <p:spPr bwMode="auto">
          <a:xfrm>
            <a:off x="5638033" y="685512"/>
            <a:ext cx="5030448" cy="58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>
            <a:lvl1pPr marL="547688" indent="-411163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defTabSz="829544">
              <a:spcBef>
                <a:spcPct val="50000"/>
              </a:spcBef>
            </a:pPr>
            <a:r>
              <a:rPr lang="ru-RU" altLang="ru-RU" sz="2903" b="1" dirty="0">
                <a:solidFill>
                  <a:schemeClr val="accent1">
                    <a:lumMod val="50000"/>
                  </a:schemeClr>
                </a:solidFill>
              </a:rPr>
              <a:t>Баба-яга — очень злая   и старая колдунья, хотя изначально и являлась положительным божеством славян — хранительницей (</a:t>
            </a:r>
            <a:r>
              <a:rPr lang="ru-RU" altLang="ru-RU" sz="2903" b="1" dirty="0" err="1">
                <a:solidFill>
                  <a:schemeClr val="accent1">
                    <a:lumMod val="50000"/>
                  </a:schemeClr>
                </a:solidFill>
              </a:rPr>
              <a:t>берегиней</a:t>
            </a:r>
            <a:r>
              <a:rPr lang="ru-RU" altLang="ru-RU" sz="2903" b="1" dirty="0">
                <a:solidFill>
                  <a:schemeClr val="accent1">
                    <a:lumMod val="50000"/>
                  </a:schemeClr>
                </a:solidFill>
              </a:rPr>
              <a:t>) рода и традиций. </a:t>
            </a:r>
          </a:p>
          <a:p>
            <a:pPr algn="ctr" defTabSz="829544">
              <a:spcBef>
                <a:spcPct val="50000"/>
              </a:spcBef>
            </a:pPr>
            <a:r>
              <a:rPr lang="ru-RU" altLang="ru-RU" sz="2903" b="1" dirty="0">
                <a:solidFill>
                  <a:schemeClr val="accent1">
                    <a:lumMod val="50000"/>
                  </a:schemeClr>
                </a:solidFill>
              </a:rPr>
              <a:t>Постепенно ей стали придавать злые, демонические черты, уродливость внешнего вида и характера. </a:t>
            </a:r>
          </a:p>
          <a:p>
            <a:pPr defTabSz="829544">
              <a:spcBef>
                <a:spcPct val="50000"/>
              </a:spcBef>
            </a:pPr>
            <a:endParaRPr lang="ru-RU" altLang="ru-RU" sz="2903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Цели урока: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-продолжить изучение древней мифологии, познакомится с мифологией древних славян;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Рассмотреть образы славянских богов;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Изучить народный миф о Солнце.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0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560" y="283029"/>
            <a:ext cx="4200921" cy="870857"/>
          </a:xfrm>
          <a:solidFill>
            <a:srgbClr val="008080"/>
          </a:solidFill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38757" y="1339341"/>
            <a:ext cx="4229724" cy="4975723"/>
          </a:xfrm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1523521" y="1"/>
            <a:ext cx="4703534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26627" name="Содержимое 4"/>
          <p:cNvSpPr>
            <a:spLocks/>
          </p:cNvSpPr>
          <p:nvPr/>
        </p:nvSpPr>
        <p:spPr bwMode="auto">
          <a:xfrm>
            <a:off x="936171" y="674914"/>
            <a:ext cx="5355691" cy="582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>
            <a:lvl1pPr marL="547688" indent="-411163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defTabSz="829544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славянской мифологии злой дух, воплощение опасной и грозной водной стихии. </a:t>
            </a:r>
          </a:p>
          <a:p>
            <a:pPr defTabSz="829544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Чаще всего он выступал в облике мужчины с чертами животного - лапы вместо рук, рога на голове, или безобразного старика, опутанного тиной с длинной бородой.</a:t>
            </a:r>
          </a:p>
          <a:p>
            <a:pPr marL="136525" indent="0" defTabSz="829544">
              <a:buNone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9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520" y="1"/>
            <a:ext cx="4049705" cy="1208287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Лешие, Русалки</a:t>
            </a:r>
          </a:p>
        </p:txBody>
      </p:sp>
      <p:pic>
        <p:nvPicPr>
          <p:cNvPr id="64516" name="Picture 4" descr="Лешие_м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830" y="1417319"/>
            <a:ext cx="4153550" cy="4880611"/>
          </a:xfrm>
        </p:spPr>
      </p:pic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5964947" y="1"/>
            <a:ext cx="4703534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6031194" y="423405"/>
            <a:ext cx="5029009" cy="610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604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400" b="1" i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alt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Лешие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считались обитателями и хранителями лесов. </a:t>
            </a:r>
          </a:p>
          <a:p>
            <a:pPr>
              <a:lnSpc>
                <a:spcPct val="80000"/>
              </a:lnSpc>
            </a:pP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altLang="ru-RU" sz="2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Русалки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первоначально в славянской мифологии были 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берегинями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помогавшими странствующим, плывущим, терпящим бедствие добраться до берега.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Позднее стали считать, что это утопленницы и что они особенно опасны для людей в русальную ночь перед Иваном Купалой.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045260"/>
      </p:ext>
    </p:extLst>
  </p:cSld>
  <p:clrMapOvr>
    <a:masterClrMapping/>
  </p:clrMapOvr>
  <p:transition advClick="0" advTm="3434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4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448800" y="6019800"/>
            <a:ext cx="1042988" cy="661988"/>
          </a:xfrm>
          <a:prstGeom prst="actionButtonForwardNex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581400" y="381001"/>
            <a:ext cx="60580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Народный миф о Солнце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905000" y="1514475"/>
            <a:ext cx="7848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Что объясняет народный миф</a:t>
            </a:r>
          </a:p>
          <a:p>
            <a:pPr eaLnBrk="1" hangingPunct="1">
              <a:buFontTx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о Солнце?</a:t>
            </a:r>
          </a:p>
          <a:p>
            <a:pPr eaLnBrk="1" hangingPunct="1">
              <a:buFontTx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2. Как миф объясняет появление животных и растений?</a:t>
            </a:r>
          </a:p>
          <a:p>
            <a:pPr eaLnBrk="1" hangingPunct="1">
              <a:buFontTx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3. Как объясняется в мифе появление </a:t>
            </a:r>
          </a:p>
          <a:p>
            <a:pPr eaLnBrk="1" hangingPunct="1">
              <a:buFontTx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ума у человека?</a:t>
            </a:r>
          </a:p>
          <a:p>
            <a:pPr eaLnBrk="1" hangingPunct="1">
              <a:buFontTx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4. Как объясняется появление огня в мифе? Каково его значение в мифе?</a:t>
            </a:r>
          </a:p>
        </p:txBody>
      </p:sp>
    </p:spTree>
    <p:extLst>
      <p:ext uri="{BB962C8B-B14F-4D97-AF65-F5344CB8AC3E}">
        <p14:creationId xmlns:p14="http://schemas.microsoft.com/office/powerpoint/2010/main" val="24088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utoUpdateAnimBg="0"/>
      <p:bldP spid="3687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581401" y="228601"/>
            <a:ext cx="437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dirty="0"/>
              <a:t>СЛОВАРНАЯ РАБОТА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676401" y="1295401"/>
            <a:ext cx="901337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Объясните значение слов:</a:t>
            </a:r>
          </a:p>
          <a:p>
            <a:pPr eaLnBrk="1" hangingPunct="1">
              <a:buFontTx/>
              <a:buAutoNum type="arabicParenR"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Здравствовать 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быть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живым и здоровым, находиться в хорошем состоянии, благополучно существовать</a:t>
            </a: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 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buFontTx/>
              <a:buAutoNum type="arabicParenR"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Вещее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(слово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) –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слово, заключающее в себе понятие предвидения.</a:t>
            </a: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AutoNum type="arabicParenR"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Тварь -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юбое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живое существо</a:t>
            </a:r>
            <a:r>
              <a:rPr lang="ru-RU" i="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8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372600" y="6019800"/>
            <a:ext cx="1042988" cy="661988"/>
          </a:xfrm>
          <a:prstGeom prst="actionButtonForwardNex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2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Славянские праздники</a:t>
            </a:r>
          </a:p>
        </p:txBody>
      </p:sp>
      <p:pic>
        <p:nvPicPr>
          <p:cNvPr id="38915" name="Picture 3" descr="perun id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447801"/>
            <a:ext cx="31464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975226" y="1524001"/>
            <a:ext cx="56927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Во время славянских праздников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на открытом пространстве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устанавливался идол Перуна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символ рода. Вокруг него водили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хоровод, заклиная бога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спуститься и посмотреть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праздник.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У подножия идола находился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жертвенный алтарь.</a:t>
            </a:r>
          </a:p>
          <a:p>
            <a:pPr eaLnBrk="1" hangingPunct="1"/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648200" y="228601"/>
            <a:ext cx="54139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36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 Ивана Купалы</a:t>
            </a:r>
          </a:p>
        </p:txBody>
      </p:sp>
      <p:pic>
        <p:nvPicPr>
          <p:cNvPr id="39939" name="Picture 3" descr="k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1"/>
            <a:ext cx="30480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Pryg k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3340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905000" y="5257801"/>
            <a:ext cx="7620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i="1">
                <a:solidFill>
                  <a:srgbClr val="006600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На праздник Ивана Купалы разводили большой костер. Ночью, во время игрищ, юноши и девушки прыгали через </a:t>
            </a:r>
            <a:r>
              <a:rPr lang="ru-RU" altLang="ru-RU" i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него.</a:t>
            </a:r>
            <a:endParaRPr lang="ru-RU" altLang="ru-RU" i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4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Задание для самостоятельной работы.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Прочитать народный миф о Солнце.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Ответить на вопросы на стр. 10.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6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1 из 3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766" y="292245"/>
            <a:ext cx="43656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59236" y="561109"/>
            <a:ext cx="41563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На Русь письменность пришла из Византии лишь в 10 веке вместе с новой верой – христианством.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Старая, языческая вера  искоренялась, а с ней уходили и устные предания – мифы, которые записаны не были.</a:t>
            </a:r>
          </a:p>
        </p:txBody>
      </p:sp>
    </p:spTree>
    <p:extLst>
      <p:ext uri="{BB962C8B-B14F-4D97-AF65-F5344CB8AC3E}">
        <p14:creationId xmlns:p14="http://schemas.microsoft.com/office/powerpoint/2010/main" val="11687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0 из 3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327" y="571500"/>
            <a:ext cx="380307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85164" y="571500"/>
            <a:ext cx="43018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Следы славянской мифологии сохранились в отдельных преданиях, обрядах.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Народная память донесла до наших дней имена древних богов.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Живы и некоторые древние обряды.</a:t>
            </a:r>
          </a:p>
        </p:txBody>
      </p:sp>
    </p:spTree>
    <p:extLst>
      <p:ext uri="{BB962C8B-B14F-4D97-AF65-F5344CB8AC3E}">
        <p14:creationId xmlns:p14="http://schemas.microsoft.com/office/powerpoint/2010/main" val="144213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520" y="297332"/>
            <a:ext cx="3526931" cy="323374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Творение мира</a:t>
            </a:r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23521" y="1273094"/>
          <a:ext cx="3391557" cy="432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House" r:id="rId4" imgW="1801143" imgH="2294857" progId="CorelPhotoHouse.Document">
                  <p:embed/>
                </p:oleObj>
              </mc:Choice>
              <mc:Fallback>
                <p:oleObj name="PhotoHouse" r:id="rId4" imgW="1801143" imgH="2294857" progId="CorelPhotoHouse.Document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521" y="1273094"/>
                        <a:ext cx="3391557" cy="4320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5" name="Рисунок 1" descr="РАМ1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13" y="297332"/>
            <a:ext cx="5034768" cy="62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769086" y="489652"/>
            <a:ext cx="4311813" cy="61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604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ru-RU" altLang="ru-RU" sz="2177" b="1" dirty="0"/>
              <a:t>       </a:t>
            </a:r>
            <a:endParaRPr lang="ru-RU" altLang="ru-RU" sz="2177" b="1" dirty="0" smtClean="0"/>
          </a:p>
          <a:p>
            <a:pPr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ru-RU" altLang="ru-RU" sz="2177" b="1" dirty="0"/>
              <a:t> </a:t>
            </a:r>
            <a:r>
              <a:rPr lang="ru-RU" altLang="ru-RU" sz="2177" b="1" dirty="0" smtClean="0"/>
              <a:t>       Была </a:t>
            </a:r>
            <a:r>
              <a:rPr lang="ru-RU" altLang="ru-RU" sz="2177" b="1" dirty="0"/>
              <a:t>сначала везде  вода;</a:t>
            </a:r>
          </a:p>
          <a:p>
            <a:pPr algn="ctr">
              <a:lnSpc>
                <a:spcPct val="80000"/>
              </a:lnSpc>
            </a:pPr>
            <a:r>
              <a:rPr lang="ru-RU" altLang="ru-RU" sz="2177" b="1" dirty="0"/>
              <a:t> Бог и послал доставить земли со дна морского птицу.   Бог велит ей выплюнуть землю: «Да смотри, ничего не утаивай»; она так сделала  и стала везде ровная земля. Только немножко земли она во рту утаила. И начала у ней та земля во рту расти. Она и взмолилась богу: «Господи, ведь я земли-то утаила, не всю </a:t>
            </a:r>
            <a:r>
              <a:rPr lang="ru-RU" altLang="ru-RU" sz="2177" b="1" dirty="0" smtClean="0"/>
              <a:t>выплюнула</a:t>
            </a:r>
            <a:r>
              <a:rPr lang="ru-RU" altLang="ru-RU" sz="2177" b="1" dirty="0"/>
              <a:t>». — «Ну, ладно  делать нечего, </a:t>
            </a:r>
            <a:r>
              <a:rPr lang="ru-RU" altLang="ru-RU" sz="2177" b="1" dirty="0" smtClean="0"/>
              <a:t>выплевывай </a:t>
            </a:r>
            <a:r>
              <a:rPr lang="ru-RU" altLang="ru-RU" sz="2177" b="1" dirty="0"/>
              <a:t>остальную». </a:t>
            </a:r>
          </a:p>
          <a:p>
            <a:pPr algn="ctr">
              <a:lnSpc>
                <a:spcPct val="80000"/>
              </a:lnSpc>
            </a:pPr>
            <a:r>
              <a:rPr lang="ru-RU" altLang="ru-RU" sz="2177" b="1" dirty="0"/>
              <a:t>Она </a:t>
            </a:r>
            <a:r>
              <a:rPr lang="ru-RU" altLang="ru-RU" sz="2177" b="1" dirty="0" smtClean="0"/>
              <a:t>выплюнула</a:t>
            </a:r>
            <a:r>
              <a:rPr lang="ru-RU" altLang="ru-RU" sz="2177" b="1" dirty="0"/>
              <a:t>. И сделались от того горы по всей земле.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1288617"/>
      </p:ext>
    </p:extLst>
  </p:cSld>
  <p:clrMapOvr>
    <a:masterClrMapping/>
  </p:clrMapOvr>
  <p:transition advClick="0" advTm="16093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2111102" y="587582"/>
            <a:ext cx="7968357" cy="56828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pic>
        <p:nvPicPr>
          <p:cNvPr id="55299" name="Рисунок 5" descr="рамка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2" y="440734"/>
            <a:ext cx="8252098" cy="618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723537" y="2971033"/>
            <a:ext cx="3397317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633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906971" y="2821082"/>
            <a:ext cx="5030448" cy="26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5443" b="1" dirty="0">
                <a:solidFill>
                  <a:schemeClr val="accent1">
                    <a:lumMod val="75000"/>
                  </a:schemeClr>
                </a:solidFill>
              </a:rPr>
              <a:t>Боги древних славянских мифов</a:t>
            </a:r>
          </a:p>
        </p:txBody>
      </p:sp>
    </p:spTree>
    <p:extLst>
      <p:ext uri="{BB962C8B-B14F-4D97-AF65-F5344CB8AC3E}">
        <p14:creationId xmlns:p14="http://schemas.microsoft.com/office/powerpoint/2010/main" val="1201310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6926" y="273629"/>
            <a:ext cx="2580705" cy="645188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>
                <a:solidFill>
                  <a:schemeClr val="accent1">
                    <a:lumMod val="75000"/>
                  </a:schemeClr>
                </a:solidFill>
              </a:rPr>
              <a:t>РОД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315200" y="1915401"/>
            <a:ext cx="3287486" cy="302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819150" indent="-3159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260475" indent="-2524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763713" indent="-2524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268538" indent="-2524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7257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31829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6401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40973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ru-RU" altLang="ru-RU" sz="3175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творец вселенной, символизирует единство всего живого в мире</a:t>
            </a:r>
          </a:p>
        </p:txBody>
      </p:sp>
      <p:pic>
        <p:nvPicPr>
          <p:cNvPr id="12" name="Содержимое 11" descr="Род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1"/>
          <a:stretch>
            <a:fillRect/>
          </a:stretch>
        </p:blipFill>
        <p:spPr bwMode="auto">
          <a:xfrm>
            <a:off x="1589314" y="273629"/>
            <a:ext cx="4332515" cy="621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40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09383" y="357158"/>
            <a:ext cx="184727" cy="8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819150" indent="-3159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260475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763713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268538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endParaRPr lang="ru-RU" altLang="ru-RU" sz="4808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045030" y="856891"/>
            <a:ext cx="4693814" cy="5571945"/>
          </a:xfrm>
        </p:spPr>
        <p:txBody>
          <a:bodyPr vert="horz" lIns="91438" tIns="45719" rIns="91438" bIns="45719" rtlCol="0">
            <a:normAutofit/>
          </a:bodyPr>
          <a:lstStyle/>
          <a:p>
            <a:pPr marL="0" indent="0" defTabSz="829544">
              <a:lnSpc>
                <a:spcPct val="83000"/>
              </a:lnSpc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Верховный владыка Вселенной, родоначальник богов.    </a:t>
            </a:r>
          </a:p>
          <a:p>
            <a:pPr marL="0" indent="0" defTabSz="829544">
              <a:lnSpc>
                <a:spcPct val="83000"/>
              </a:lnSpc>
            </a:pP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</a:rPr>
              <a:t>Сварог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 как олицетворение неба, то озарённого солнечными лучами, то покрытого тучами и блистающего молниями, признавался отцом солнца и огня. </a:t>
            </a:r>
          </a:p>
          <a:p>
            <a:pPr marL="0" indent="0" defTabSz="829544">
              <a:lnSpc>
                <a:spcPct val="83000"/>
              </a:lnSpc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Все остальные боги славянские – дети </a:t>
            </a: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</a:rPr>
              <a:t>Сварога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, оттого зовутся они </a:t>
            </a: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</a:rPr>
              <a:t>Сварожичи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defTabSz="829544">
              <a:lnSpc>
                <a:spcPct val="83000"/>
              </a:lnSpc>
            </a:pPr>
            <a:endParaRPr lang="ru-RU" altLang="ru-RU" dirty="0"/>
          </a:p>
        </p:txBody>
      </p:sp>
      <p:pic>
        <p:nvPicPr>
          <p:cNvPr id="10" name="Picture 4" descr="File066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01CC00"/>
              </a:clrFrom>
              <a:clrTo>
                <a:srgbClr val="01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8943" y="-555897"/>
            <a:ext cx="4739537" cy="8858370"/>
          </a:xfrm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980049" y="1"/>
            <a:ext cx="3332510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algn="ctr"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algn="ctr"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algn="ctr"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algn="ctr"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ru-RU" altLang="ru-RU" sz="5443" b="1" u="sng" dirty="0">
                <a:solidFill>
                  <a:schemeClr val="accent1">
                    <a:lumMod val="75000"/>
                  </a:schemeClr>
                </a:solidFill>
              </a:rPr>
              <a:t>СВАРОГ</a:t>
            </a:r>
            <a:r>
              <a:rPr lang="ru-RU" altLang="ru-RU" sz="5443" b="1" u="sng" dirty="0">
                <a:solidFill>
                  <a:srgbClr val="99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6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3226" y="273630"/>
            <a:ext cx="4634407" cy="67255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355" b="1" dirty="0">
                <a:solidFill>
                  <a:srgbClr val="990000"/>
                </a:solidFill>
              </a:rPr>
              <a:t>          </a:t>
            </a:r>
            <a:r>
              <a:rPr lang="ru-RU" altLang="ru-RU" sz="4355" b="1" dirty="0">
                <a:solidFill>
                  <a:schemeClr val="accent1">
                    <a:lumMod val="75000"/>
                  </a:schemeClr>
                </a:solidFill>
              </a:rPr>
              <a:t>Перун</a:t>
            </a:r>
            <a:br>
              <a:rPr lang="ru-RU" altLang="ru-RU" sz="4355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altLang="ru-RU" sz="435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31194" y="685512"/>
            <a:ext cx="5616520" cy="5911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ru-RU" altLang="ru-RU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Перун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— славянский бог грозы, бог грома и молнии.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Перуна  считали покровителем воинов.       А главный подвиг Перуна как раз и состоял в том, что он вернул Земле плодородие, вернул Солнце и дождь.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Перуну было посвящено животное — дикий тур.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Было у Перуна и своё дерево — дуб, и любимый цветок — ирис, который распускается, когда гремят первые грозы.</a:t>
            </a:r>
          </a:p>
        </p:txBody>
      </p:sp>
      <p:pic>
        <p:nvPicPr>
          <p:cNvPr id="45060" name="Picture 4" descr="Перун_м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521" y="685512"/>
            <a:ext cx="4605604" cy="568427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174801"/>
      </p:ext>
    </p:extLst>
  </p:cSld>
  <p:clrMapOvr>
    <a:masterClrMapping/>
  </p:clrMapOvr>
  <p:transition advClick="0" advTm="15031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1.5|1.8|4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4|1.1|1.3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859</Words>
  <Application>Microsoft Office PowerPoint</Application>
  <PresentationFormat>Произвольный</PresentationFormat>
  <Paragraphs>112</Paragraphs>
  <Slides>26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PhotoHouse</vt:lpstr>
      <vt:lpstr>Презентация PowerPoint</vt:lpstr>
      <vt:lpstr>Цели урока:</vt:lpstr>
      <vt:lpstr>Презентация PowerPoint</vt:lpstr>
      <vt:lpstr>Презентация PowerPoint</vt:lpstr>
      <vt:lpstr>Творение мира</vt:lpstr>
      <vt:lpstr>Презентация PowerPoint</vt:lpstr>
      <vt:lpstr>РОД </vt:lpstr>
      <vt:lpstr>Презентация PowerPoint</vt:lpstr>
      <vt:lpstr>          Перун </vt:lpstr>
      <vt:lpstr>Презентация PowerPoint</vt:lpstr>
      <vt:lpstr>Даждьбог</vt:lpstr>
      <vt:lpstr>Ярило</vt:lpstr>
      <vt:lpstr>Презентация PowerPoint</vt:lpstr>
      <vt:lpstr>Презентация PowerPoint</vt:lpstr>
      <vt:lpstr>Презентация PowerPoint</vt:lpstr>
      <vt:lpstr>Второе ее имя СЛАВА, от которого произошло название славян</vt:lpstr>
      <vt:lpstr>Презентация PowerPoint</vt:lpstr>
      <vt:lpstr>Домовой</vt:lpstr>
      <vt:lpstr>Презентация PowerPoint</vt:lpstr>
      <vt:lpstr>Презентация PowerPoint</vt:lpstr>
      <vt:lpstr>Лешие, Русалки</vt:lpstr>
      <vt:lpstr>Презентация PowerPoint</vt:lpstr>
      <vt:lpstr>Презентация PowerPoint</vt:lpstr>
      <vt:lpstr>Славянские праздники</vt:lpstr>
      <vt:lpstr>Презентация PowerPoint</vt:lpstr>
      <vt:lpstr>Задание для самостоятельной работы.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Acer</cp:lastModifiedBy>
  <cp:revision>10</cp:revision>
  <dcterms:created xsi:type="dcterms:W3CDTF">2020-09-11T02:02:50Z</dcterms:created>
  <dcterms:modified xsi:type="dcterms:W3CDTF">2020-09-11T05:21:42Z</dcterms:modified>
</cp:coreProperties>
</file>