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407" r:id="rId3"/>
    <p:sldId id="1408" r:id="rId4"/>
    <p:sldId id="1409" r:id="rId5"/>
    <p:sldId id="1410" r:id="rId6"/>
    <p:sldId id="1411" r:id="rId7"/>
    <p:sldId id="1412" r:id="rId8"/>
    <p:sldId id="1413" r:id="rId9"/>
    <p:sldId id="1414" r:id="rId10"/>
    <p:sldId id="1415" r:id="rId11"/>
    <p:sldId id="1416" r:id="rId12"/>
    <p:sldId id="1417" r:id="rId13"/>
    <p:sldId id="1418" r:id="rId14"/>
    <p:sldId id="1419" r:id="rId15"/>
    <p:sldId id="1420" r:id="rId16"/>
    <p:sldId id="1421" r:id="rId17"/>
    <p:sldId id="1422" r:id="rId18"/>
    <p:sldId id="1423" r:id="rId19"/>
    <p:sldId id="1424" r:id="rId20"/>
    <p:sldId id="1425" r:id="rId21"/>
    <p:sldId id="1426" r:id="rId22"/>
    <p:sldId id="1427" r:id="rId23"/>
    <p:sldId id="1428" r:id="rId24"/>
    <p:sldId id="1429" r:id="rId25"/>
    <p:sldId id="1397" r:id="rId26"/>
    <p:sldId id="1399" r:id="rId27"/>
    <p:sldId id="1400" r:id="rId28"/>
    <p:sldId id="1401" r:id="rId29"/>
    <p:sldId id="1402" r:id="rId30"/>
    <p:sldId id="1405" r:id="rId31"/>
    <p:sldId id="1406" r:id="rId32"/>
    <p:sldId id="1430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396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16472E-4202-41D6-9A93-D11D5DB552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3225308"/>
      </p:ext>
    </p:extLst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1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7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238" y="3024899"/>
            <a:ext cx="4968551" cy="304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Мифы Древней </a:t>
            </a:r>
          </a:p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Греции.</a:t>
            </a:r>
          </a:p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Миф о Прометее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5400" b="1" dirty="0" err="1" smtClean="0">
                <a:solidFill>
                  <a:schemeClr val="accent1">
                    <a:lumMod val="75000"/>
                  </a:schemeClr>
                </a:solidFill>
              </a:rPr>
              <a:t>Керинейская</a:t>
            </a:r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 лань принадлежала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 Артемиде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 Ипполите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 Аполлону</a:t>
            </a:r>
          </a:p>
        </p:txBody>
      </p:sp>
    </p:spTree>
    <p:extLst>
      <p:ext uri="{BB962C8B-B14F-4D97-AF65-F5344CB8AC3E}">
        <p14:creationId xmlns:p14="http://schemas.microsoft.com/office/powerpoint/2010/main" val="19543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Гесперидам принадлежали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  пояс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  змея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  золотые яблоки</a:t>
            </a:r>
          </a:p>
        </p:txBody>
      </p:sp>
    </p:spTree>
    <p:extLst>
      <p:ext uri="{BB962C8B-B14F-4D97-AF65-F5344CB8AC3E}">
        <p14:creationId xmlns:p14="http://schemas.microsoft.com/office/powerpoint/2010/main" val="34510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20140" y="214314"/>
            <a:ext cx="10055543" cy="1462087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Сколько голов было у Гидры?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595563" y="2214563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12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7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9</a:t>
            </a:r>
          </a:p>
        </p:txBody>
      </p:sp>
    </p:spTree>
    <p:extLst>
      <p:ext uri="{BB962C8B-B14F-4D97-AF65-F5344CB8AC3E}">
        <p14:creationId xmlns:p14="http://schemas.microsoft.com/office/powerpoint/2010/main" val="397476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188720" y="1000125"/>
            <a:ext cx="10355580" cy="146208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Чем кормил </a:t>
            </a:r>
            <a:r>
              <a:rPr lang="ru-RU" altLang="ru-RU" sz="5400" b="1" dirty="0" err="1" smtClean="0">
                <a:solidFill>
                  <a:schemeClr val="accent1">
                    <a:lumMod val="75000"/>
                  </a:schemeClr>
                </a:solidFill>
              </a:rPr>
              <a:t>Диомед</a:t>
            </a:r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 своих  коней? </a:t>
            </a:r>
            <a:b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altLang="ru-RU" sz="54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01040" y="2099945"/>
            <a:ext cx="10515600" cy="4351338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овощами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пшеном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человеческим мясом</a:t>
            </a:r>
          </a:p>
        </p:txBody>
      </p:sp>
    </p:spTree>
    <p:extLst>
      <p:ext uri="{BB962C8B-B14F-4D97-AF65-F5344CB8AC3E}">
        <p14:creationId xmlns:p14="http://schemas.microsoft.com/office/powerpoint/2010/main" val="44360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Проверьте себя!</a:t>
            </a:r>
          </a:p>
        </p:txBody>
      </p:sp>
      <p:sp>
        <p:nvSpPr>
          <p:cNvPr id="20483" name="Содержимое 3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9311640" cy="5032376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1 - А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2 - 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3 - В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4 - А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5 - 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6 - А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7 - Б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3600" dirty="0" smtClean="0">
                <a:solidFill>
                  <a:schemeClr val="accent1">
                    <a:lumMod val="75000"/>
                  </a:schemeClr>
                </a:solidFill>
              </a:rPr>
              <a:t>8 - В</a:t>
            </a:r>
          </a:p>
        </p:txBody>
      </p:sp>
      <p:sp>
        <p:nvSpPr>
          <p:cNvPr id="20484" name="Содержимое 4"/>
          <p:cNvSpPr>
            <a:spLocks noGrp="1"/>
          </p:cNvSpPr>
          <p:nvPr>
            <p:ph sz="half" idx="2"/>
          </p:nvPr>
        </p:nvSpPr>
        <p:spPr>
          <a:xfrm>
            <a:off x="5257800" y="1825625"/>
            <a:ext cx="4114800" cy="4351338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4400" dirty="0" smtClean="0">
                <a:solidFill>
                  <a:schemeClr val="accent1">
                    <a:lumMod val="75000"/>
                  </a:schemeClr>
                </a:solidFill>
              </a:rPr>
              <a:t>9 - </a:t>
            </a:r>
            <a:r>
              <a:rPr lang="ru-RU" altLang="ru-RU" sz="4400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endParaRPr lang="ru-RU" altLang="ru-RU" sz="4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4400" dirty="0" smtClean="0">
                <a:solidFill>
                  <a:schemeClr val="accent1">
                    <a:lumMod val="75000"/>
                  </a:schemeClr>
                </a:solidFill>
              </a:rPr>
              <a:t>10 - В</a:t>
            </a:r>
          </a:p>
        </p:txBody>
      </p:sp>
    </p:spTree>
    <p:extLst>
      <p:ext uri="{BB962C8B-B14F-4D97-AF65-F5344CB8AC3E}">
        <p14:creationId xmlns:p14="http://schemas.microsoft.com/office/powerpoint/2010/main" val="318790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00FF"/>
                </a:solidFill>
              </a:rPr>
              <a:t>Миф о Прометее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03388" y="1600201"/>
            <a:ext cx="4316412" cy="45259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Прометей – титан, восставший против Зевса.  </a:t>
            </a:r>
          </a:p>
          <a:p>
            <a:pPr eaLnBrk="1" hangingPunct="1"/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Дар Прометея – предвидение будущего. Знает тайну о том, когда и кто свергнет Зевса с престола</a:t>
            </a:r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7901638" y="1825625"/>
            <a:ext cx="3452161" cy="43513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i="1" dirty="0" smtClean="0"/>
              <a:t>    </a:t>
            </a:r>
          </a:p>
          <a:p>
            <a:pPr eaLnBrk="1" hangingPunct="1">
              <a:buFontTx/>
              <a:buNone/>
            </a:pPr>
            <a:endParaRPr lang="ru-RU" altLang="ru-RU" i="1" dirty="0" smtClean="0"/>
          </a:p>
          <a:p>
            <a:pPr eaLnBrk="1" hangingPunct="1">
              <a:buFontTx/>
              <a:buNone/>
            </a:pPr>
            <a:endParaRPr lang="ru-RU" altLang="ru-RU" i="1" dirty="0" smtClean="0"/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9912351" y="6237288"/>
            <a:ext cx="504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400"/>
          </a:p>
        </p:txBody>
      </p:sp>
      <p:pic>
        <p:nvPicPr>
          <p:cNvPr id="1026" name="Picture 2" descr="https://avatars.mds.yandex.net/get-pdb/1549628/f0ce02d5-fe92-4503-8260-0aa440c6d69f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1403350"/>
            <a:ext cx="4495798" cy="488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54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332657"/>
            <a:ext cx="4824536" cy="38596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188720" y="836713"/>
            <a:ext cx="4835272" cy="13254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u="sng" dirty="0">
                <a:solidFill>
                  <a:schemeClr val="accent1">
                    <a:lumMod val="75000"/>
                  </a:schemeClr>
                </a:solidFill>
              </a:rPr>
              <a:t>Ми</a:t>
            </a:r>
            <a:r>
              <a:rPr lang="uk-UA" sz="4000" b="1" u="sng" dirty="0">
                <a:solidFill>
                  <a:schemeClr val="accent1">
                    <a:lumMod val="75000"/>
                  </a:schemeClr>
                </a:solidFill>
              </a:rPr>
              <a:t>ф о Прометее – </a:t>
            </a:r>
          </a:p>
          <a:p>
            <a:endParaRPr lang="uk-UA" sz="40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6023994" y="4221088"/>
            <a:ext cx="4464495" cy="2232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	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это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прославление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величия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его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подвига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его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 сил</a:t>
            </a: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</a:rPr>
              <a:t>ы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 воли и </a:t>
            </a:r>
            <a:r>
              <a:rPr lang="uk-UA" sz="3600" b="1" dirty="0" err="1">
                <a:solidFill>
                  <a:schemeClr val="accent1">
                    <a:lumMod val="75000"/>
                  </a:schemeClr>
                </a:solidFill>
              </a:rPr>
              <a:t>гуманности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07568" y="1772816"/>
            <a:ext cx="3531246" cy="468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385195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MyDok\1 Нурьяна\1 для школы\1 Презентации по МХК\2 Античность Европы\Мифология Древней Греции\Прометей\История Прометея. Римский саркофа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6066" y="2458801"/>
            <a:ext cx="4811074" cy="2497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948940" y="5072075"/>
            <a:ext cx="36471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История подвигов Прометея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Римский саркофаг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4320" y="357166"/>
            <a:ext cx="63217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Зевс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замыслил погубить людей потому, что они ничем не отличались от такой же другой вечно рождающейся и вечно умирающей природной материи. </a:t>
            </a:r>
          </a:p>
          <a:p>
            <a:pPr algn="just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Но вмешательство Прометея изменило все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планы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Зевса. Ему надлежало спасти созданных им людей от уничтожения, сделать их более разумными.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53322" y="2857497"/>
            <a:ext cx="30718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 </a:t>
            </a:r>
          </a:p>
        </p:txBody>
      </p:sp>
      <p:pic>
        <p:nvPicPr>
          <p:cNvPr id="7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34790" y="166674"/>
            <a:ext cx="604614" cy="119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21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Dok\1 Нурьяна\1 для школы\1 Презентации по МХК\2 Античность Европы\Мифология Древней Греции\Прометей\Christian Griepenkerl. Спящие Зевс и Ганимед. Прометей, крадущий огонь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2050" y="1142985"/>
            <a:ext cx="8197355" cy="4152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595802" y="5429265"/>
            <a:ext cx="300039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Спящие Зевс и Ганимед.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Прометей, крадущий огонь</a:t>
            </a:r>
          </a:p>
        </p:txBody>
      </p:sp>
      <p:pic>
        <p:nvPicPr>
          <p:cNvPr id="3074" name="Picture 2" descr="D:\MyDok\My picture\Фоны, шаблоны\Gif\Звезда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074" y="3071810"/>
            <a:ext cx="466726" cy="4667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1581" y="273586"/>
            <a:ext cx="10721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Прометей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похитил ОГОНЬ с божественного Олимпа</a:t>
            </a:r>
          </a:p>
        </p:txBody>
      </p:sp>
      <p:pic>
        <p:nvPicPr>
          <p:cNvPr id="2050" name="Picture 2" descr="D:\MyDok\My picture\Фоны, шаблоны\Gif\молния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8546" y="1285860"/>
            <a:ext cx="1553636" cy="977272"/>
          </a:xfrm>
          <a:prstGeom prst="rect">
            <a:avLst/>
          </a:prstGeom>
          <a:noFill/>
        </p:spPr>
      </p:pic>
      <p:pic>
        <p:nvPicPr>
          <p:cNvPr id="7" name="Picture 2" descr="D:\MyDok\My picture\Фоны, шаблоны\Gif\молния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24694" y="1285860"/>
            <a:ext cx="1571636" cy="977272"/>
          </a:xfrm>
          <a:prstGeom prst="rect">
            <a:avLst/>
          </a:prstGeom>
          <a:noFill/>
        </p:spPr>
      </p:pic>
      <p:pic>
        <p:nvPicPr>
          <p:cNvPr id="8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39338" y="5595962"/>
            <a:ext cx="604614" cy="119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340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MyDok\1 Нурьяна\1 для школы\1 Презентации по МХК\2 Античность Европы\Мифология Древней Греции\Прометей\Прометей похищающий огонь у бог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285728"/>
            <a:ext cx="2714644" cy="3878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5" descr="D:\MyDok\1 Нурьяна\1 для школы\1 Презентации по МХК\2 Античность Европы\Мифология Древней Греции\Прометей\Прометей укравший огон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8744" y="1322288"/>
            <a:ext cx="2571768" cy="421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D:\MyDok\1 Нурьяна\1 для школы\1 Презентации по МХК\2 Античность Европы\Мифология Древней Греции\Прометей\Prometey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7456" y="1857365"/>
            <a:ext cx="1840036" cy="4510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095472" y="4286256"/>
            <a:ext cx="25003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 другой версии – Прометей похитил священный огонь из горна своего друга Гефеста.</a:t>
            </a:r>
          </a:p>
        </p:txBody>
      </p:sp>
      <p:pic>
        <p:nvPicPr>
          <p:cNvPr id="1026" name="Picture 2" descr="D:\MyDok\My picture\Фоны, шаблоны\Gif\Пламя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53850">
            <a:off x="3024167" y="1428736"/>
            <a:ext cx="895341" cy="731854"/>
          </a:xfrm>
          <a:prstGeom prst="rect">
            <a:avLst/>
          </a:prstGeom>
          <a:noFill/>
        </p:spPr>
      </p:pic>
      <p:pic>
        <p:nvPicPr>
          <p:cNvPr id="1027" name="Picture 3" descr="D:\MyDok\My picture\Фоны, шаблоны\Gif\Про дающий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57036">
            <a:off x="8935133" y="1868064"/>
            <a:ext cx="267428" cy="463541"/>
          </a:xfrm>
          <a:prstGeom prst="rect">
            <a:avLst/>
          </a:prstGeom>
          <a:noFill/>
        </p:spPr>
      </p:pic>
      <p:pic>
        <p:nvPicPr>
          <p:cNvPr id="8" name="Picture 3" descr="D:\MyDok\My picture\Фоны, шаблоны\Gif\Про дающий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782060">
            <a:off x="6916714" y="3596815"/>
            <a:ext cx="267428" cy="463541"/>
          </a:xfrm>
          <a:prstGeom prst="rect">
            <a:avLst/>
          </a:prstGeom>
          <a:noFill/>
        </p:spPr>
      </p:pic>
      <p:pic>
        <p:nvPicPr>
          <p:cNvPr id="9" name="Picture 3" descr="D:\MyDok\My picture\Фоны, шаблоны\Gif\Про дающий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534845">
            <a:off x="4465781" y="2383795"/>
            <a:ext cx="154006" cy="266943"/>
          </a:xfrm>
          <a:prstGeom prst="rect">
            <a:avLst/>
          </a:prstGeom>
          <a:noFill/>
        </p:spPr>
      </p:pic>
      <p:pic>
        <p:nvPicPr>
          <p:cNvPr id="10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3902" y="5538301"/>
            <a:ext cx="604614" cy="119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499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по подвигам Геракла;</a:t>
            </a:r>
          </a:p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изучение мифов Древней Греции, познакомиться с мифом о Прометее;</a:t>
            </a:r>
          </a:p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образ Прометея в других видах искусства.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6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MyDok\1 Нурьяна\1 для школы\1 Презентации по МХК\2 Античность Европы\Мифология Древней Греции\Прометей\Генрих Фюгер, Прометей, 1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4720" y="280532"/>
            <a:ext cx="4617720" cy="4200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881308" y="4937761"/>
            <a:ext cx="5896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Генрих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Фюгер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Прометей приносит человечеству огонь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1817 г.</a:t>
            </a:r>
          </a:p>
        </p:txBody>
      </p:sp>
      <p:pic>
        <p:nvPicPr>
          <p:cNvPr id="2050" name="Picture 2" descr="D:\MyDok\My picture\Фоны, шаблоны\Gif\Звезда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663" y="357150"/>
            <a:ext cx="428645" cy="428645"/>
          </a:xfrm>
          <a:prstGeom prst="rect">
            <a:avLst/>
          </a:prstGeom>
          <a:noFill/>
        </p:spPr>
      </p:pic>
      <p:pic>
        <p:nvPicPr>
          <p:cNvPr id="8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36043" y="5457603"/>
            <a:ext cx="604614" cy="119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16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MyDok\1 Нурьяна\1 для школы\1 Презентации по МХК\2 Античность Европы\Мифология Древней Греции\Прометей\Прометей дающий божественный огонь людя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8414" y="251394"/>
            <a:ext cx="4071966" cy="5997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200900" y="1404917"/>
            <a:ext cx="44119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Прометей наделил дремотных и слабых людей искрой разума, научил людей искусствам, ремеслам и науке. Он научил их счету, чтению и письму, познакомил с металлами, научил добывать их и обрабатывать; Прометей впряг коня в колесницу, смирил дикого быка, что бы люди могли пользоваться его силой и пахать на нем; научил строить дома и корабли, носить одежды, лечить болезни.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Единственное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, что он не передал людям - это способности предвидеть судьбу. </a:t>
            </a:r>
          </a:p>
        </p:txBody>
      </p:sp>
      <p:pic>
        <p:nvPicPr>
          <p:cNvPr id="1026" name="Picture 2" descr="D:\MyDok\My picture\Фоны, шаблоны\Gif\Про дающий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1621" y="3071810"/>
            <a:ext cx="346197" cy="600074"/>
          </a:xfrm>
          <a:prstGeom prst="rect">
            <a:avLst/>
          </a:prstGeom>
          <a:noFill/>
        </p:spPr>
      </p:pic>
      <p:pic>
        <p:nvPicPr>
          <p:cNvPr id="5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39338" y="214291"/>
            <a:ext cx="604614" cy="1190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795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yDok\1 Нурьяна\1 для школы\1 Презентации по МХК\2 Античность Европы\Мифология Древней Греции\Прометей\Ван Бабурен, Прометей, приковываемый Гефест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0208" y="280498"/>
            <a:ext cx="5010173" cy="5291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66910" y="5643579"/>
            <a:ext cx="4143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Ван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Бабурен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Прометей, приковываемый Гефестом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53256" y="285729"/>
            <a:ext cx="43634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Разгневанный Зевс неминуемо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наслал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кару на непокорного Прометея и на людей. Поскольку за Прометеем числился первый (или, по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Геосиду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второй) обман - похищение огня, то Зевс покарал Прометея, предписав Гефесту приковать его к скалам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цепями с помощью Власти и Силы,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Зевсовых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прислужников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480" y="5468617"/>
            <a:ext cx="604614" cy="1190625"/>
          </a:xfrm>
          <a:prstGeom prst="rect">
            <a:avLst/>
          </a:prstGeom>
          <a:noFill/>
        </p:spPr>
      </p:pic>
      <p:pic>
        <p:nvPicPr>
          <p:cNvPr id="8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16678" y="5099285"/>
            <a:ext cx="604614" cy="1190625"/>
          </a:xfrm>
          <a:prstGeom prst="rect">
            <a:avLst/>
          </a:prstGeom>
          <a:noFill/>
        </p:spPr>
      </p:pic>
      <p:pic>
        <p:nvPicPr>
          <p:cNvPr id="4098" name="Picture 2" descr="D:\MyDok\My picture\Фоны, шаблоны\Gif\молния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2926" y="1714489"/>
            <a:ext cx="1581150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860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MyDok\1 Нурьяна\1 для школы\1 Презентации по МХК\2 Античность Европы\Мифология Древней Греции\Прометей\Питер Пауль Рубенс. Прометей прикованный.1611-12 гг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388074"/>
            <a:ext cx="3943350" cy="4326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95538" y="5783065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Питер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Пауль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Рубенс </a:t>
            </a: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Прометей прикованный</a:t>
            </a: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1611-12 гг.</a:t>
            </a:r>
          </a:p>
        </p:txBody>
      </p:sp>
      <p:pic>
        <p:nvPicPr>
          <p:cNvPr id="6" name="Picture 3" descr="D:\MyDok\1 Нурьяна\1 для школы\1 Презентации по МХК\2 Античность Европы\Мифология Древней Греции\Прометей\Якоб Иорданс Прометей прикованый.1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18" y="1388074"/>
            <a:ext cx="4138624" cy="4394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167438" y="6072207"/>
            <a:ext cx="4067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Якоб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Иорданс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 Прометей прикованный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1640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70132" y="191136"/>
            <a:ext cx="79407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Тело великого титана было истерзано, но не сломлен его гордый дух.</a:t>
            </a:r>
          </a:p>
        </p:txBody>
      </p:sp>
      <p:pic>
        <p:nvPicPr>
          <p:cNvPr id="9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1158" y="71415"/>
            <a:ext cx="488974" cy="962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108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MyDok\1 Нурьяна\1 для школы\1 Презентации по МХК\2 Античность Европы\Мифология Древней Греции\Прометей\Кристиан Грипенкерл. Прометей, освобождаемый Геракл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1" y="2424400"/>
            <a:ext cx="5532120" cy="336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29000" y="5857893"/>
            <a:ext cx="5532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Кристиан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Грипенкерл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Прометей, освобождаемый Гераклом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2960" y="46002"/>
            <a:ext cx="94164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Прометей дождался своего освобождения, хотя опять по воле Зевса. Титан, обладая даром предвидения, знал, что царство Зевса не вечно. Он знал тайну о будущей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судьбе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и гибели Зевса. Поэтому Зевс позволил освободить Прометея своему сыну, герою Гераклу. Геракл убил орла стрелой из лука, освободил закованного титана и убедил Зевса унять свой гнев. </a:t>
            </a:r>
          </a:p>
        </p:txBody>
      </p:sp>
      <p:pic>
        <p:nvPicPr>
          <p:cNvPr id="5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20" y="5680808"/>
            <a:ext cx="488974" cy="962903"/>
          </a:xfrm>
          <a:prstGeom prst="rect">
            <a:avLst/>
          </a:prstGeom>
          <a:noFill/>
        </p:spPr>
      </p:pic>
      <p:pic>
        <p:nvPicPr>
          <p:cNvPr id="6" name="Picture 2" descr="D:\MyDok\My picture\Фоны, шаблоны\Gif\Факел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871122" y="5715017"/>
            <a:ext cx="511158" cy="962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504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1005840" y="188913"/>
            <a:ext cx="996696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600" b="1" dirty="0">
                <a:solidFill>
                  <a:srgbClr val="0000FF"/>
                </a:solidFill>
              </a:rPr>
              <a:t>Изображения Прометея на предметах искусства в Древней Греции</a:t>
            </a:r>
            <a:br>
              <a:rPr lang="ru-RU" altLang="ru-RU" sz="3600" b="1" dirty="0">
                <a:solidFill>
                  <a:srgbClr val="0000FF"/>
                </a:solidFill>
              </a:rPr>
            </a:br>
            <a:endParaRPr lang="ru-RU" altLang="ru-RU" sz="3600" b="1" dirty="0">
              <a:solidFill>
                <a:srgbClr val="0000FF"/>
              </a:solidFill>
            </a:endParaRPr>
          </a:p>
        </p:txBody>
      </p:sp>
      <p:pic>
        <p:nvPicPr>
          <p:cNvPr id="8195" name="Picture 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2492376"/>
            <a:ext cx="4038600" cy="3535363"/>
          </a:xfrm>
          <a:noFill/>
        </p:spPr>
      </p:pic>
      <p:pic>
        <p:nvPicPr>
          <p:cNvPr id="8196" name="Picture 10" descr="саркофаг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0899" y="2420939"/>
            <a:ext cx="3646488" cy="2185987"/>
          </a:xfrm>
          <a:noFill/>
        </p:spPr>
      </p:pic>
      <p:pic>
        <p:nvPicPr>
          <p:cNvPr id="8197" name="Picture 11" descr="тарелка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08888" y="5300663"/>
            <a:ext cx="1727200" cy="1270000"/>
          </a:xfrm>
          <a:noFill/>
        </p:spPr>
      </p:pic>
      <p:sp>
        <p:nvSpPr>
          <p:cNvPr id="8198" name="Text Box 13"/>
          <p:cNvSpPr txBox="1">
            <a:spLocks noChangeArrowheads="1"/>
          </p:cNvSpPr>
          <p:nvPr/>
        </p:nvSpPr>
        <p:spPr bwMode="auto">
          <a:xfrm>
            <a:off x="6203950" y="1223080"/>
            <a:ext cx="46434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Рельеф саркофага, хранящийся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 в Капитолийском музее Рима</a:t>
            </a:r>
          </a:p>
        </p:txBody>
      </p:sp>
      <p:sp>
        <p:nvSpPr>
          <p:cNvPr id="8199" name="Text Box 14"/>
          <p:cNvSpPr txBox="1">
            <a:spLocks noChangeArrowheads="1"/>
          </p:cNvSpPr>
          <p:nvPr/>
        </p:nvSpPr>
        <p:spPr bwMode="auto">
          <a:xfrm>
            <a:off x="6383338" y="4652963"/>
            <a:ext cx="4284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Изображение на амфоре</a:t>
            </a:r>
          </a:p>
        </p:txBody>
      </p:sp>
      <p:sp>
        <p:nvSpPr>
          <p:cNvPr id="8200" name="Text Box 15"/>
          <p:cNvSpPr txBox="1">
            <a:spLocks noChangeArrowheads="1"/>
          </p:cNvSpPr>
          <p:nvPr/>
        </p:nvSpPr>
        <p:spPr bwMode="auto">
          <a:xfrm>
            <a:off x="1919289" y="1628776"/>
            <a:ext cx="4105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Остатки мраморного изваяния</a:t>
            </a:r>
          </a:p>
        </p:txBody>
      </p:sp>
      <p:sp>
        <p:nvSpPr>
          <p:cNvPr id="8201" name="Text Box 16"/>
          <p:cNvSpPr txBox="1">
            <a:spLocks noChangeArrowheads="1"/>
          </p:cNvSpPr>
          <p:nvPr/>
        </p:nvSpPr>
        <p:spPr bwMode="auto">
          <a:xfrm>
            <a:off x="10199689" y="6453188"/>
            <a:ext cx="217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400"/>
          </a:p>
        </p:txBody>
      </p:sp>
      <p:sp>
        <p:nvSpPr>
          <p:cNvPr id="8202" name="Text Box 17"/>
          <p:cNvSpPr txBox="1">
            <a:spLocks noChangeArrowheads="1"/>
          </p:cNvSpPr>
          <p:nvPr/>
        </p:nvSpPr>
        <p:spPr bwMode="auto">
          <a:xfrm>
            <a:off x="10056813" y="6092825"/>
            <a:ext cx="3603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2808921715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7" y="144463"/>
            <a:ext cx="6096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1097281" y="549276"/>
            <a:ext cx="298259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dirty="0">
                <a:solidFill>
                  <a:srgbClr val="0000FF"/>
                </a:solidFill>
              </a:rPr>
              <a:t>  </a:t>
            </a:r>
            <a:r>
              <a:rPr lang="ru-RU" altLang="ru-RU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Рубенс.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Прометей</a:t>
            </a: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10272714" y="6237288"/>
            <a:ext cx="395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1400"/>
              <a:t>8</a:t>
            </a:r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145829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0000FF"/>
                </a:solidFill>
              </a:rPr>
              <a:t>Миф о Прометее изложен по трагедии Эсхила «Прикованный Прометей»</a:t>
            </a:r>
          </a:p>
        </p:txBody>
      </p:sp>
      <p:pic>
        <p:nvPicPr>
          <p:cNvPr id="11267" name="Picture 14" descr="Картинка 8 из 3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989138"/>
            <a:ext cx="2819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6" descr="Картинка 71 из 3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2133600"/>
            <a:ext cx="223837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34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800" b="1" dirty="0">
                <a:solidFill>
                  <a:schemeClr val="accent1">
                    <a:lumMod val="75000"/>
                  </a:schemeClr>
                </a:solidFill>
              </a:rPr>
              <a:t>Наказание Прометея</a:t>
            </a:r>
          </a:p>
        </p:txBody>
      </p:sp>
      <p:pic>
        <p:nvPicPr>
          <p:cNvPr id="13315" name="Picture 8" descr="скал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8" y="2349500"/>
            <a:ext cx="3960812" cy="3024188"/>
          </a:xfrm>
          <a:noFill/>
        </p:spPr>
      </p:pic>
      <p:pic>
        <p:nvPicPr>
          <p:cNvPr id="13316" name="Picture 9" descr="наска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557338"/>
            <a:ext cx="287972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50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800" b="1" dirty="0">
                <a:solidFill>
                  <a:srgbClr val="0000FF"/>
                </a:solidFill>
              </a:rPr>
              <a:t>Страдания Прометея</a:t>
            </a:r>
          </a:p>
        </p:txBody>
      </p:sp>
      <p:pic>
        <p:nvPicPr>
          <p:cNvPr id="14339" name="Picture 8" descr="нимф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884364"/>
            <a:ext cx="4038600" cy="3957637"/>
          </a:xfrm>
          <a:noFill/>
        </p:spPr>
      </p:pic>
      <p:pic>
        <p:nvPicPr>
          <p:cNvPr id="14340" name="Picture 10" descr="Картинка 15 из 1026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070" y="1555751"/>
            <a:ext cx="32194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91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95564" y="785814"/>
            <a:ext cx="7793037" cy="6762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6000" b="1" dirty="0">
                <a:solidFill>
                  <a:schemeClr val="accent1">
                    <a:lumMod val="75000"/>
                  </a:schemeClr>
                </a:solidFill>
              </a:rPr>
              <a:t>Контрольный тест 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881189" y="1805940"/>
            <a:ext cx="8429625" cy="3108960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6600" b="1" dirty="0">
                <a:solidFill>
                  <a:schemeClr val="accent1">
                    <a:lumMod val="75000"/>
                  </a:schemeClr>
                </a:solidFill>
              </a:rPr>
              <a:t>Мифы </a:t>
            </a:r>
          </a:p>
          <a:p>
            <a:pPr marL="0" indent="0" algn="ctr">
              <a:buNone/>
            </a:pPr>
            <a:r>
              <a:rPr lang="ru-RU" altLang="ru-RU" sz="6600" b="1" dirty="0">
                <a:solidFill>
                  <a:schemeClr val="accent1">
                    <a:lumMod val="75000"/>
                  </a:schemeClr>
                </a:solidFill>
              </a:rPr>
              <a:t>о подвигах Геракла</a:t>
            </a:r>
          </a:p>
        </p:txBody>
      </p:sp>
    </p:spTree>
    <p:extLst>
      <p:ext uri="{BB962C8B-B14F-4D97-AF65-F5344CB8AC3E}">
        <p14:creationId xmlns:p14="http://schemas.microsoft.com/office/powerpoint/2010/main" val="397671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916113"/>
            <a:ext cx="1944687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3500438"/>
            <a:ext cx="27352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08275"/>
            <a:ext cx="17272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937260" y="1"/>
            <a:ext cx="973074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</a:rPr>
              <a:t>Гесиод – первый древнегреческий поэт.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 b="1" dirty="0">
                <a:solidFill>
                  <a:srgbClr val="0000FF"/>
                </a:solidFill>
              </a:rPr>
              <a:t> Автор поэмы «Труды и дни».</a:t>
            </a:r>
            <a:endParaRPr lang="en-US" altLang="ru-RU" sz="2800" b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800" b="1" dirty="0">
                <a:solidFill>
                  <a:srgbClr val="0000FF"/>
                </a:solidFill>
              </a:rPr>
              <a:t>                     </a:t>
            </a:r>
            <a:r>
              <a:rPr lang="ru-RU" altLang="ru-RU" sz="2800" b="1" dirty="0">
                <a:solidFill>
                  <a:srgbClr val="0000FF"/>
                </a:solidFill>
              </a:rPr>
              <a:t>Миф о Прометее</a:t>
            </a:r>
          </a:p>
        </p:txBody>
      </p:sp>
    </p:spTree>
    <p:extLst>
      <p:ext uri="{BB962C8B-B14F-4D97-AF65-F5344CB8AC3E}">
        <p14:creationId xmlns:p14="http://schemas.microsoft.com/office/powerpoint/2010/main" val="215804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800" b="1" dirty="0">
                <a:solidFill>
                  <a:schemeClr val="accent1">
                    <a:lumMod val="75000"/>
                  </a:schemeClr>
                </a:solidFill>
              </a:rPr>
              <a:t>Что сделал Прометей для людей?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1628776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/>
              <a:t>       </a:t>
            </a:r>
            <a:r>
              <a:rPr lang="ru-RU" altLang="ru-RU" b="1" dirty="0" err="1" smtClean="0">
                <a:solidFill>
                  <a:srgbClr val="0000FF"/>
                </a:solidFill>
              </a:rPr>
              <a:t>Эсхилл</a:t>
            </a:r>
            <a:endParaRPr lang="ru-RU" altLang="ru-RU" b="1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0000FF"/>
                </a:solidFill>
              </a:rPr>
              <a:t>Дал огонь.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0000FF"/>
                </a:solidFill>
              </a:rPr>
              <a:t>Дал знания, научил чтению и письму, познакомил с искусством.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0000FF"/>
                </a:solidFill>
              </a:rPr>
              <a:t>Научил земледелию, добыче металлов.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0000FF"/>
                </a:solidFill>
              </a:rPr>
              <a:t>Приручил для них животных.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400" b="1" dirty="0">
                <a:solidFill>
                  <a:srgbClr val="0000FF"/>
                </a:solidFill>
              </a:rPr>
              <a:t>Обучил навыкам мореплавания</a:t>
            </a:r>
            <a:r>
              <a:rPr lang="ru-RU" altLang="ru-RU" sz="2400" b="1" dirty="0"/>
              <a:t>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400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endParaRPr lang="ru-RU" altLang="ru-RU" sz="2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dirty="0"/>
          </a:p>
        </p:txBody>
      </p:sp>
      <p:sp>
        <p:nvSpPr>
          <p:cNvPr id="1946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/>
              <a:t>       </a:t>
            </a:r>
            <a:r>
              <a:rPr lang="ru-RU" altLang="ru-RU" b="1" dirty="0" smtClean="0">
                <a:solidFill>
                  <a:srgbClr val="0000FF"/>
                </a:solidFill>
              </a:rPr>
              <a:t>Гесиод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sz="2400" dirty="0">
                <a:solidFill>
                  <a:srgbClr val="0000FF"/>
                </a:solidFill>
              </a:rPr>
              <a:t> </a:t>
            </a:r>
            <a:r>
              <a:rPr lang="ru-RU" altLang="ru-RU" sz="2400" b="1" dirty="0">
                <a:solidFill>
                  <a:srgbClr val="0000FF"/>
                </a:solidFill>
              </a:rPr>
              <a:t>Дал огонь.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ru-RU" altLang="ru-RU" b="1" dirty="0">
                <a:solidFill>
                  <a:srgbClr val="0000FF"/>
                </a:solidFill>
              </a:rPr>
              <a:t>Лишил</a:t>
            </a:r>
            <a:r>
              <a:rPr lang="ru-RU" altLang="ru-RU" sz="2400" b="1" dirty="0">
                <a:solidFill>
                  <a:srgbClr val="0000FF"/>
                </a:solidFill>
              </a:rPr>
              <a:t> их дара предвидения</a:t>
            </a:r>
          </a:p>
        </p:txBody>
      </p:sp>
    </p:spTree>
    <p:extLst>
      <p:ext uri="{BB962C8B-B14F-4D97-AF65-F5344CB8AC3E}">
        <p14:creationId xmlns:p14="http://schemas.microsoft.com/office/powerpoint/2010/main" val="304331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Задание.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17220" y="1825625"/>
            <a:ext cx="10736580" cy="435133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Прочитать миф о Прометее.</a:t>
            </a:r>
          </a:p>
          <a:p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Нарисовать иллюстрацию к понравившемуся эпизоду.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6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Все подвиги Геракл совершил на службе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4400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ru-RU" altLang="ru-RU" sz="6000" dirty="0">
                <a:solidFill>
                  <a:schemeClr val="accent1">
                    <a:lumMod val="75000"/>
                  </a:schemeClr>
                </a:solidFill>
              </a:rPr>
              <a:t>) у   Зевса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6000" dirty="0">
                <a:solidFill>
                  <a:schemeClr val="accent1">
                    <a:lumMod val="75000"/>
                  </a:schemeClr>
                </a:solidFill>
              </a:rPr>
              <a:t>Б) у </a:t>
            </a:r>
            <a:r>
              <a:rPr lang="ru-RU" altLang="ru-RU" sz="6000" dirty="0" err="1">
                <a:solidFill>
                  <a:schemeClr val="accent1">
                    <a:lumMod val="75000"/>
                  </a:schemeClr>
                </a:solidFill>
              </a:rPr>
              <a:t>Эврисфея</a:t>
            </a:r>
            <a:endParaRPr lang="ru-RU" altLang="ru-RU" sz="6000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6000" dirty="0">
                <a:solidFill>
                  <a:schemeClr val="accent1">
                    <a:lumMod val="75000"/>
                  </a:schemeClr>
                </a:solidFill>
              </a:rPr>
              <a:t>В) у </a:t>
            </a:r>
            <a:r>
              <a:rPr lang="ru-RU" altLang="ru-RU" sz="6000" dirty="0" err="1">
                <a:solidFill>
                  <a:schemeClr val="accent1">
                    <a:lumMod val="75000"/>
                  </a:schemeClr>
                </a:solidFill>
              </a:rPr>
              <a:t>Алкмены</a:t>
            </a:r>
            <a:endParaRPr lang="ru-RU" altLang="ru-RU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85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80320" cy="1325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800" b="1" dirty="0" smtClean="0">
                <a:solidFill>
                  <a:schemeClr val="accent1">
                    <a:lumMod val="75000"/>
                  </a:schemeClr>
                </a:solidFill>
              </a:rPr>
              <a:t>Служба Геракла  у </a:t>
            </a:r>
            <a:r>
              <a:rPr lang="ru-RU" altLang="ru-RU" sz="4800" b="1" dirty="0" err="1" smtClean="0">
                <a:solidFill>
                  <a:schemeClr val="accent1">
                    <a:lumMod val="75000"/>
                  </a:schemeClr>
                </a:solidFill>
              </a:rPr>
              <a:t>Эврисфея</a:t>
            </a:r>
            <a:r>
              <a:rPr lang="ru-RU" altLang="ru-RU" sz="4800" b="1" dirty="0" smtClean="0">
                <a:solidFill>
                  <a:schemeClr val="accent1">
                    <a:lumMod val="75000"/>
                  </a:schemeClr>
                </a:solidFill>
              </a:rPr>
              <a:t> была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tabLst>
                <a:tab pos="633413" algn="l"/>
              </a:tabLst>
            </a:pPr>
            <a:r>
              <a:rPr lang="ru-RU" altLang="ru-RU" sz="4800" dirty="0">
                <a:solidFill>
                  <a:schemeClr val="accent1">
                    <a:lumMod val="75000"/>
                  </a:schemeClr>
                </a:solidFill>
              </a:rPr>
              <a:t>А) желанием самого Геракла</a:t>
            </a:r>
          </a:p>
          <a:p>
            <a:pPr>
              <a:buNone/>
              <a:tabLst>
                <a:tab pos="633413" algn="l"/>
              </a:tabLst>
            </a:pPr>
            <a:r>
              <a:rPr lang="ru-RU" altLang="ru-RU" sz="4800" dirty="0">
                <a:solidFill>
                  <a:schemeClr val="accent1">
                    <a:lumMod val="75000"/>
                  </a:schemeClr>
                </a:solidFill>
              </a:rPr>
              <a:t>Б) проклятьем Геры</a:t>
            </a:r>
          </a:p>
          <a:p>
            <a:pPr>
              <a:buNone/>
              <a:tabLst>
                <a:tab pos="633413" algn="l"/>
              </a:tabLst>
            </a:pPr>
            <a:r>
              <a:rPr lang="ru-RU" altLang="ru-RU" sz="4800" dirty="0">
                <a:solidFill>
                  <a:schemeClr val="accent1">
                    <a:lumMod val="75000"/>
                  </a:schemeClr>
                </a:solidFill>
              </a:rPr>
              <a:t>В) требованием </a:t>
            </a:r>
            <a:r>
              <a:rPr lang="ru-RU" altLang="ru-RU" sz="4800" dirty="0" err="1">
                <a:solidFill>
                  <a:schemeClr val="accent1">
                    <a:lumMod val="75000"/>
                  </a:schemeClr>
                </a:solidFill>
              </a:rPr>
              <a:t>Эврисфея</a:t>
            </a:r>
            <a:r>
              <a:rPr lang="ru-RU" altLang="ru-RU" sz="4800" dirty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9883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Количество подвигов, совершённых Гераклом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  13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  15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  12</a:t>
            </a:r>
          </a:p>
        </p:txBody>
      </p:sp>
    </p:spTree>
    <p:extLst>
      <p:ext uri="{BB962C8B-B14F-4D97-AF65-F5344CB8AC3E}">
        <p14:creationId xmlns:p14="http://schemas.microsoft.com/office/powerpoint/2010/main" val="36539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</a:rPr>
              <a:t>Последний подвиг Геракла -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9876" y="2357438"/>
            <a:ext cx="7572375" cy="41148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яблоки Гесперид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победа над гидрой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путешествие  в царство мёртвых</a:t>
            </a:r>
          </a:p>
        </p:txBody>
      </p:sp>
    </p:spTree>
    <p:extLst>
      <p:ext uri="{BB962C8B-B14F-4D97-AF65-F5344CB8AC3E}">
        <p14:creationId xmlns:p14="http://schemas.microsoft.com/office/powerpoint/2010/main" val="283281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5400" b="1" dirty="0">
                <a:solidFill>
                  <a:schemeClr val="accent1">
                    <a:lumMod val="75000"/>
                  </a:schemeClr>
                </a:solidFill>
              </a:rPr>
              <a:t>Цель одиннадцатого подвига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928813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поимка вепря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поимка </a:t>
            </a:r>
            <a:r>
              <a:rPr lang="ru-RU" altLang="ru-RU" sz="5400" dirty="0" err="1">
                <a:solidFill>
                  <a:schemeClr val="accent1">
                    <a:lumMod val="75000"/>
                  </a:schemeClr>
                </a:solidFill>
              </a:rPr>
              <a:t>Кербера</a:t>
            </a:r>
            <a:endParaRPr lang="ru-RU" altLang="ru-RU" sz="5400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укрощение </a:t>
            </a:r>
            <a:r>
              <a:rPr lang="ru-RU" altLang="ru-RU" sz="5400" dirty="0" err="1">
                <a:solidFill>
                  <a:schemeClr val="accent1">
                    <a:lumMod val="75000"/>
                  </a:schemeClr>
                </a:solidFill>
              </a:rPr>
              <a:t>Таната</a:t>
            </a:r>
            <a:endParaRPr lang="ru-RU" alt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98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altLang="ru-RU" sz="5400" b="1" dirty="0" err="1" smtClean="0">
                <a:solidFill>
                  <a:schemeClr val="accent1">
                    <a:lumMod val="75000"/>
                  </a:schemeClr>
                </a:solidFill>
              </a:rPr>
              <a:t>Эриманфский</a:t>
            </a:r>
            <a:r>
              <a:rPr lang="ru-RU" altLang="ru-RU" sz="5400" b="1" dirty="0" smtClean="0">
                <a:solidFill>
                  <a:schemeClr val="accent1">
                    <a:lumMod val="75000"/>
                  </a:schemeClr>
                </a:solidFill>
              </a:rPr>
              <a:t> вепрь опустошал поля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А) </a:t>
            </a:r>
            <a:r>
              <a:rPr lang="ru-RU" altLang="ru-RU" sz="5400" dirty="0" err="1">
                <a:solidFill>
                  <a:schemeClr val="accent1">
                    <a:lumMod val="75000"/>
                  </a:schemeClr>
                </a:solidFill>
              </a:rPr>
              <a:t>Арголиды</a:t>
            </a:r>
            <a:endParaRPr lang="ru-RU" altLang="ru-RU" sz="5400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Б) Микен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5400" dirty="0">
                <a:solidFill>
                  <a:schemeClr val="accent1">
                    <a:lumMod val="75000"/>
                  </a:schemeClr>
                </a:solidFill>
              </a:rPr>
              <a:t>В) Аркадии</a:t>
            </a:r>
          </a:p>
        </p:txBody>
      </p:sp>
    </p:spTree>
    <p:extLst>
      <p:ext uri="{BB962C8B-B14F-4D97-AF65-F5344CB8AC3E}">
        <p14:creationId xmlns:p14="http://schemas.microsoft.com/office/powerpoint/2010/main" val="5602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717</Words>
  <Application>Microsoft Office PowerPoint</Application>
  <PresentationFormat>Произвольный</PresentationFormat>
  <Paragraphs>125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Цели урока:</vt:lpstr>
      <vt:lpstr>Контрольный тест </vt:lpstr>
      <vt:lpstr>Все подвиги Геракл совершил на службе </vt:lpstr>
      <vt:lpstr>Служба Геракла  у Эврисфея была</vt:lpstr>
      <vt:lpstr>Количество подвигов, совершённых Гераклом</vt:lpstr>
      <vt:lpstr>Последний подвиг Геракла -</vt:lpstr>
      <vt:lpstr>Цель одиннадцатого подвига </vt:lpstr>
      <vt:lpstr>Эриманфский вепрь опустошал поля</vt:lpstr>
      <vt:lpstr>Керинейская лань принадлежала</vt:lpstr>
      <vt:lpstr>Гесперидам принадлежали</vt:lpstr>
      <vt:lpstr>Сколько голов было у Гидры?</vt:lpstr>
      <vt:lpstr>Чем кормил Диомед своих  коней?  </vt:lpstr>
      <vt:lpstr>Проверьте себя!</vt:lpstr>
      <vt:lpstr>Миф о Прометее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Изображения Прометея на предметах искусства в Древней Греции </vt:lpstr>
      <vt:lpstr>Презентация PowerPoint</vt:lpstr>
      <vt:lpstr>Миф о Прометее изложен по трагедии Эсхила «Прикованный Прометей»</vt:lpstr>
      <vt:lpstr>Наказание Прометея</vt:lpstr>
      <vt:lpstr>Страдания Прометея</vt:lpstr>
      <vt:lpstr>Презентация PowerPoint</vt:lpstr>
      <vt:lpstr>Что сделал Прометей для людей?</vt:lpstr>
      <vt:lpstr>Задание.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Acer</cp:lastModifiedBy>
  <cp:revision>13</cp:revision>
  <dcterms:created xsi:type="dcterms:W3CDTF">2020-08-20T14:06:43Z</dcterms:created>
  <dcterms:modified xsi:type="dcterms:W3CDTF">2020-09-09T07:00:05Z</dcterms:modified>
</cp:coreProperties>
</file>