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407" r:id="rId3"/>
    <p:sldId id="1408" r:id="rId4"/>
    <p:sldId id="1409" r:id="rId5"/>
    <p:sldId id="1410" r:id="rId6"/>
    <p:sldId id="1411" r:id="rId7"/>
    <p:sldId id="1412" r:id="rId8"/>
    <p:sldId id="1413" r:id="rId9"/>
    <p:sldId id="1414" r:id="rId10"/>
    <p:sldId id="1415" r:id="rId11"/>
    <p:sldId id="1416" r:id="rId12"/>
    <p:sldId id="1417" r:id="rId13"/>
    <p:sldId id="1418" r:id="rId14"/>
    <p:sldId id="1419" r:id="rId15"/>
    <p:sldId id="1420" r:id="rId16"/>
    <p:sldId id="1421" r:id="rId17"/>
    <p:sldId id="1422" r:id="rId18"/>
    <p:sldId id="1423" r:id="rId19"/>
    <p:sldId id="1424" r:id="rId20"/>
    <p:sldId id="1425" r:id="rId21"/>
    <p:sldId id="1426" r:id="rId22"/>
    <p:sldId id="1427" r:id="rId23"/>
    <p:sldId id="1428" r:id="rId24"/>
    <p:sldId id="1429" r:id="rId25"/>
    <p:sldId id="1397" r:id="rId26"/>
    <p:sldId id="1399" r:id="rId27"/>
    <p:sldId id="1400" r:id="rId28"/>
    <p:sldId id="1401" r:id="rId29"/>
    <p:sldId id="1402" r:id="rId30"/>
    <p:sldId id="1405" r:id="rId31"/>
    <p:sldId id="1406" r:id="rId32"/>
    <p:sldId id="1430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6472E-4202-41D6-9A93-D11D5DB552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225308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 smtClean="0">
                <a:solidFill>
                  <a:sysClr val="window" lastClr="FFFFFF"/>
                </a:solidFill>
              </a:rPr>
              <a:t>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238" y="3024899"/>
            <a:ext cx="4968551" cy="30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Мифы Древней </a:t>
            </a:r>
          </a:p>
          <a:p>
            <a:pPr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Греции.</a:t>
            </a:r>
          </a:p>
          <a:p>
            <a:pPr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Миф о Прометее</a:t>
            </a:r>
            <a:endParaRPr lang="ru-RU" altLang="ru-RU" sz="4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2429701"/>
            <a:ext cx="3626576" cy="35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5400" b="1" dirty="0" err="1" smtClean="0">
                <a:solidFill>
                  <a:schemeClr val="accent1">
                    <a:lumMod val="75000"/>
                  </a:schemeClr>
                </a:solidFill>
              </a:rPr>
              <a:t>Керинейская</a:t>
            </a: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лань принадлежала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А)  Артемиде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Б)  Ипполите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В)  Аполлону</a:t>
            </a:r>
          </a:p>
        </p:txBody>
      </p:sp>
    </p:spTree>
    <p:extLst>
      <p:ext uri="{BB962C8B-B14F-4D97-AF65-F5344CB8AC3E}">
        <p14:creationId xmlns:p14="http://schemas.microsoft.com/office/powerpoint/2010/main" val="19543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Гесперидам принадлежали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А)   пояс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Б)   змея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В)   золотые яблоки</a:t>
            </a:r>
          </a:p>
        </p:txBody>
      </p:sp>
    </p:spTree>
    <p:extLst>
      <p:ext uri="{BB962C8B-B14F-4D97-AF65-F5344CB8AC3E}">
        <p14:creationId xmlns:p14="http://schemas.microsoft.com/office/powerpoint/2010/main" val="3451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20140" y="214314"/>
            <a:ext cx="10055543" cy="146208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Сколько голов было у Гидры?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95563" y="2214563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А) 12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Б) 7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В) 9</a:t>
            </a:r>
          </a:p>
        </p:txBody>
      </p:sp>
    </p:spTree>
    <p:extLst>
      <p:ext uri="{BB962C8B-B14F-4D97-AF65-F5344CB8AC3E}">
        <p14:creationId xmlns:p14="http://schemas.microsoft.com/office/powerpoint/2010/main" val="39747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188720" y="1000125"/>
            <a:ext cx="10355580" cy="146208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Чем кормил </a:t>
            </a:r>
            <a:r>
              <a:rPr lang="ru-RU" altLang="ru-RU" sz="5400" b="1" dirty="0" err="1" smtClean="0">
                <a:solidFill>
                  <a:schemeClr val="accent1">
                    <a:lumMod val="75000"/>
                  </a:schemeClr>
                </a:solidFill>
              </a:rPr>
              <a:t>Диомед</a:t>
            </a: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своих  коней? </a:t>
            </a:r>
            <a:b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alt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01040" y="2099945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А) овощами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Б) пшеном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В) человеческим мясом</a:t>
            </a:r>
          </a:p>
        </p:txBody>
      </p:sp>
    </p:spTree>
    <p:extLst>
      <p:ext uri="{BB962C8B-B14F-4D97-AF65-F5344CB8AC3E}">
        <p14:creationId xmlns:p14="http://schemas.microsoft.com/office/powerpoint/2010/main" val="4436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Проверьте себя!</a:t>
            </a:r>
          </a:p>
        </p:txBody>
      </p:sp>
      <p:sp>
        <p:nvSpPr>
          <p:cNvPr id="20483" name="Содержимое 3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9311640" cy="5032376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</a:rPr>
              <a:t>1 - 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</a:rPr>
              <a:t>2 - Б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</a:rPr>
              <a:t>3 - В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</a:rPr>
              <a:t>4 - 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</a:rPr>
              <a:t>5 - Б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</a:rPr>
              <a:t>6 - 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</a:rPr>
              <a:t>7 - Б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</a:rPr>
              <a:t>8 - В</a:t>
            </a:r>
          </a:p>
        </p:txBody>
      </p:sp>
      <p:sp>
        <p:nvSpPr>
          <p:cNvPr id="20484" name="Содержимое 4"/>
          <p:cNvSpPr>
            <a:spLocks noGrp="1"/>
          </p:cNvSpPr>
          <p:nvPr>
            <p:ph sz="half" idx="2"/>
          </p:nvPr>
        </p:nvSpPr>
        <p:spPr>
          <a:xfrm>
            <a:off x="5257800" y="1825625"/>
            <a:ext cx="41148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4400" dirty="0" smtClean="0">
                <a:solidFill>
                  <a:schemeClr val="accent1">
                    <a:lumMod val="75000"/>
                  </a:schemeClr>
                </a:solidFill>
              </a:rPr>
              <a:t>9 - </a:t>
            </a:r>
            <a:r>
              <a:rPr lang="ru-RU" altLang="ru-RU" sz="44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altLang="ru-RU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4400" dirty="0" smtClean="0">
                <a:solidFill>
                  <a:schemeClr val="accent1">
                    <a:lumMod val="75000"/>
                  </a:schemeClr>
                </a:solidFill>
              </a:rPr>
              <a:t>10 - В</a:t>
            </a:r>
          </a:p>
        </p:txBody>
      </p:sp>
    </p:spTree>
    <p:extLst>
      <p:ext uri="{BB962C8B-B14F-4D97-AF65-F5344CB8AC3E}">
        <p14:creationId xmlns:p14="http://schemas.microsoft.com/office/powerpoint/2010/main" val="31879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00FF"/>
                </a:solidFill>
              </a:rPr>
              <a:t>Миф о Прометее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1600201"/>
            <a:ext cx="431641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Прометей – титан, восставший против Зевса.  </a:t>
            </a:r>
          </a:p>
          <a:p>
            <a:pPr eaLnBrk="1" hangingPunct="1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Дар Прометея – предвидение будущего. Знает тайну о том, когда и кто свергнет Зевса с престола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901638" y="1825625"/>
            <a:ext cx="3452161" cy="435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i="1" dirty="0" smtClean="0"/>
              <a:t>    </a:t>
            </a:r>
          </a:p>
          <a:p>
            <a:pPr eaLnBrk="1" hangingPunct="1">
              <a:buFontTx/>
              <a:buNone/>
            </a:pPr>
            <a:endParaRPr lang="ru-RU" altLang="ru-RU" i="1" dirty="0" smtClean="0"/>
          </a:p>
          <a:p>
            <a:pPr eaLnBrk="1" hangingPunct="1">
              <a:buFontTx/>
              <a:buNone/>
            </a:pPr>
            <a:endParaRPr lang="ru-RU" altLang="ru-RU" i="1" dirty="0" smtClean="0"/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9912351" y="62372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/>
          </a:p>
        </p:txBody>
      </p:sp>
      <p:pic>
        <p:nvPicPr>
          <p:cNvPr id="1026" name="Picture 2" descr="https://avatars.mds.yandex.net/get-pdb/1549628/f0ce02d5-fe92-4503-8260-0aa440c6d69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403350"/>
            <a:ext cx="4495798" cy="48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332657"/>
            <a:ext cx="4824536" cy="3859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188720" y="836713"/>
            <a:ext cx="4835272" cy="1325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</a:rPr>
              <a:t>Ми</a:t>
            </a:r>
            <a:r>
              <a:rPr lang="uk-UA" sz="4000" b="1" u="sng" dirty="0">
                <a:solidFill>
                  <a:schemeClr val="accent1">
                    <a:lumMod val="75000"/>
                  </a:schemeClr>
                </a:solidFill>
              </a:rPr>
              <a:t>ф о Прометее – </a:t>
            </a:r>
          </a:p>
          <a:p>
            <a:endParaRPr lang="uk-UA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023994" y="4221088"/>
            <a:ext cx="4464495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</a:rPr>
              <a:t>это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</a:rPr>
              <a:t>прославление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</a:rPr>
              <a:t>величия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</a:rPr>
              <a:t>его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</a:rPr>
              <a:t>подвига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</a:rPr>
              <a:t>его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 сил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ы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 воли и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</a:rPr>
              <a:t>гуманности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07568" y="1772816"/>
            <a:ext cx="3531246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38519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Dok\1 Нурьяна\1 для школы\1 Презентации по МХК\2 Античность Европы\Мифология Древней Греции\Прометей\История Прометея. Римский саркоф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6" y="2458801"/>
            <a:ext cx="4811074" cy="249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48940" y="5072075"/>
            <a:ext cx="3647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История подвигов Прометея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Римский саркофаг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357166"/>
            <a:ext cx="63217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Зевс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замыслил погубить людей потому, что они ничем не отличались от такой же другой вечно рождающейся и вечно умирающей природной материи. </a:t>
            </a:r>
          </a:p>
          <a:p>
            <a:pPr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Но вмешательство Прометея изменило все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планы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Зевса. Ему надлежало спасти созданных им людей от уничтожения, сделать их более разумными.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53322" y="2857497"/>
            <a:ext cx="3071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</a:t>
            </a:r>
          </a:p>
        </p:txBody>
      </p:sp>
      <p:pic>
        <p:nvPicPr>
          <p:cNvPr id="7" name="Picture 2" descr="D:\MyDok\My picture\Фоны, шаблоны\Gif\Фак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4790" y="166674"/>
            <a:ext cx="604614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18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Dok\1 Нурьяна\1 для школы\1 Презентации по МХК\2 Античность Европы\Мифология Древней Греции\Прометей\Christian Griepenkerl. Спящие Зевс и Ганимед. Прометей, крадущий огон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050" y="1142985"/>
            <a:ext cx="8197355" cy="415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95802" y="5429265"/>
            <a:ext cx="30003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Спящие Зевс и Ганимед.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Прометей, крадущий огонь</a:t>
            </a:r>
          </a:p>
        </p:txBody>
      </p:sp>
      <p:pic>
        <p:nvPicPr>
          <p:cNvPr id="3074" name="Picture 2" descr="D:\MyDok\My picture\Фоны, шаблоны\Gif\Звезда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074" y="3071810"/>
            <a:ext cx="466726" cy="466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1581" y="273586"/>
            <a:ext cx="10721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Прометей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похитил ОГОНЬ с божественного Олимпа</a:t>
            </a:r>
          </a:p>
        </p:txBody>
      </p:sp>
      <p:pic>
        <p:nvPicPr>
          <p:cNvPr id="2050" name="Picture 2" descr="D:\MyDok\My picture\Фоны, шаблоны\Gif\молния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8546" y="1285860"/>
            <a:ext cx="1553636" cy="977272"/>
          </a:xfrm>
          <a:prstGeom prst="rect">
            <a:avLst/>
          </a:prstGeom>
          <a:noFill/>
        </p:spPr>
      </p:pic>
      <p:pic>
        <p:nvPicPr>
          <p:cNvPr id="7" name="Picture 2" descr="D:\MyDok\My picture\Фоны, шаблоны\Gif\молния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24694" y="1285860"/>
            <a:ext cx="1571636" cy="977272"/>
          </a:xfrm>
          <a:prstGeom prst="rect">
            <a:avLst/>
          </a:prstGeom>
          <a:noFill/>
        </p:spPr>
      </p:pic>
      <p:pic>
        <p:nvPicPr>
          <p:cNvPr id="8" name="Picture 2" descr="D:\MyDok\My picture\Фоны, шаблоны\Gif\Факел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9338" y="5595962"/>
            <a:ext cx="604614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4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MyDok\1 Нурьяна\1 для школы\1 Презентации по МХК\2 Античность Европы\Мифология Древней Греции\Прометей\Прометей похищающий огонь у бог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285728"/>
            <a:ext cx="2714644" cy="387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D:\MyDok\1 Нурьяна\1 для школы\1 Презентации по МХК\2 Античность Европы\Мифология Древней Греции\Прометей\Прометей укравший ого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44" y="1322288"/>
            <a:ext cx="2571768" cy="421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:\MyDok\1 Нурьяна\1 для школы\1 Презентации по МХК\2 Античность Европы\Мифология Древней Греции\Прометей\Promete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7456" y="1857365"/>
            <a:ext cx="1840036" cy="4510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95472" y="4286256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другой версии – Прометей похитил священный огонь из горна своего друга Гефеста.</a:t>
            </a:r>
          </a:p>
        </p:txBody>
      </p:sp>
      <p:pic>
        <p:nvPicPr>
          <p:cNvPr id="1026" name="Picture 2" descr="D:\MyDok\My picture\Фоны, шаблоны\Gif\Пламя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3850">
            <a:off x="3024167" y="1428736"/>
            <a:ext cx="895341" cy="731854"/>
          </a:xfrm>
          <a:prstGeom prst="rect">
            <a:avLst/>
          </a:prstGeom>
          <a:noFill/>
        </p:spPr>
      </p:pic>
      <p:pic>
        <p:nvPicPr>
          <p:cNvPr id="1027" name="Picture 3" descr="D:\MyDok\My picture\Фоны, шаблоны\Gif\Про дающий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7036">
            <a:off x="8935133" y="1868064"/>
            <a:ext cx="267428" cy="463541"/>
          </a:xfrm>
          <a:prstGeom prst="rect">
            <a:avLst/>
          </a:prstGeom>
          <a:noFill/>
        </p:spPr>
      </p:pic>
      <p:pic>
        <p:nvPicPr>
          <p:cNvPr id="8" name="Picture 3" descr="D:\MyDok\My picture\Фоны, шаблоны\Gif\Про дающий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82060">
            <a:off x="6916714" y="3596815"/>
            <a:ext cx="267428" cy="463541"/>
          </a:xfrm>
          <a:prstGeom prst="rect">
            <a:avLst/>
          </a:prstGeom>
          <a:noFill/>
        </p:spPr>
      </p:pic>
      <p:pic>
        <p:nvPicPr>
          <p:cNvPr id="9" name="Picture 3" descr="D:\MyDok\My picture\Фоны, шаблоны\Gif\Про дающий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4845">
            <a:off x="4465781" y="2383795"/>
            <a:ext cx="154006" cy="266943"/>
          </a:xfrm>
          <a:prstGeom prst="rect">
            <a:avLst/>
          </a:prstGeom>
          <a:noFill/>
        </p:spPr>
      </p:pic>
      <p:pic>
        <p:nvPicPr>
          <p:cNvPr id="10" name="Picture 2" descr="D:\MyDok\My picture\Фоны, шаблоны\Gif\Факел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3902" y="5538301"/>
            <a:ext cx="604614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49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по подвигам Геракла;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изучение мифов Древней Греции, познакомиться с мифом о Прометее;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образ Прометея в других видах искусства.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yDok\1 Нурьяна\1 для школы\1 Презентации по МХК\2 Античность Европы\Мифология Древней Греции\Прометей\Генрих Фюгер, Прометей, 1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720" y="280532"/>
            <a:ext cx="4617720" cy="420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81308" y="4937761"/>
            <a:ext cx="5896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Генрих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Фюгер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Прометей приносит человечеству огонь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1817 г.</a:t>
            </a:r>
          </a:p>
        </p:txBody>
      </p:sp>
      <p:pic>
        <p:nvPicPr>
          <p:cNvPr id="2050" name="Picture 2" descr="D:\MyDok\My picture\Фоны, шаблоны\Gif\Звезда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663" y="357150"/>
            <a:ext cx="428645" cy="428645"/>
          </a:xfrm>
          <a:prstGeom prst="rect">
            <a:avLst/>
          </a:prstGeom>
          <a:noFill/>
        </p:spPr>
      </p:pic>
      <p:pic>
        <p:nvPicPr>
          <p:cNvPr id="8" name="Picture 2" descr="D:\MyDok\My picture\Фоны, шаблоны\Gif\Факе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6043" y="5457603"/>
            <a:ext cx="604614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MyDok\1 Нурьяна\1 для школы\1 Презентации по МХК\2 Античность Европы\Мифология Древней Греции\Прометей\Прометей дающий божественный огонь людя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14" y="251394"/>
            <a:ext cx="4071966" cy="599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200900" y="1404917"/>
            <a:ext cx="4411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Прометей наделил дремотных и слабых людей искрой разума, научил людей искусствам, ремеслам и науке. Он научил их счету, чтению и письму, познакомил с металлами, научил добывать их и обрабатывать; Прометей впряг коня в колесницу, смирил дикого быка, что бы люди могли пользоваться его силой и пахать на нем; научил строить дома и корабли, носить одежды, лечить болезни.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Единственное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что он не передал людям - это способности предвидеть судьбу. </a:t>
            </a:r>
          </a:p>
        </p:txBody>
      </p:sp>
      <p:pic>
        <p:nvPicPr>
          <p:cNvPr id="1026" name="Picture 2" descr="D:\MyDok\My picture\Фоны, шаблоны\Gif\Про дающий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1" y="3071810"/>
            <a:ext cx="346197" cy="600074"/>
          </a:xfrm>
          <a:prstGeom prst="rect">
            <a:avLst/>
          </a:prstGeom>
          <a:noFill/>
        </p:spPr>
      </p:pic>
      <p:pic>
        <p:nvPicPr>
          <p:cNvPr id="5" name="Picture 2" descr="D:\MyDok\My picture\Фоны, шаблоны\Gif\Факе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9338" y="214291"/>
            <a:ext cx="604614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9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Dok\1 Нурьяна\1 для школы\1 Презентации по МХК\2 Античность Европы\Мифология Древней Греции\Прометей\Ван Бабурен, Прометей, приковываемый Гефест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08" y="280498"/>
            <a:ext cx="5010173" cy="529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66910" y="5643579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Ван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Бабурен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Прометей, приковываемый Гефестом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3256" y="285729"/>
            <a:ext cx="43634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Разгневанный Зевс неминуемо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наслал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кару на непокорного Прометея и на людей. Поскольку за Прометеем числился первый (или, по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Геосиду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второй) обман - похищение огня, то Зевс покарал Прометея, предписав Гефесту приковать его к скалам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Кавказа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цепями с помощью Власти и Силы,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Зевсовых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прислужников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2" descr="D:\MyDok\My picture\Фоны, шаблоны\Gif\Фак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480" y="5468617"/>
            <a:ext cx="604614" cy="1190625"/>
          </a:xfrm>
          <a:prstGeom prst="rect">
            <a:avLst/>
          </a:prstGeom>
          <a:noFill/>
        </p:spPr>
      </p:pic>
      <p:pic>
        <p:nvPicPr>
          <p:cNvPr id="8" name="Picture 2" descr="D:\MyDok\My picture\Фоны, шаблоны\Gif\Фак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6678" y="5099285"/>
            <a:ext cx="604614" cy="1190625"/>
          </a:xfrm>
          <a:prstGeom prst="rect">
            <a:avLst/>
          </a:prstGeom>
          <a:noFill/>
        </p:spPr>
      </p:pic>
      <p:pic>
        <p:nvPicPr>
          <p:cNvPr id="4098" name="Picture 2" descr="D:\MyDok\My picture\Фоны, шаблоны\Gif\молния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926" y="1714489"/>
            <a:ext cx="1581150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6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yDok\1 Нурьяна\1 для школы\1 Презентации по МХК\2 Античность Европы\Мифология Древней Греции\Прометей\Питер Пауль Рубенс. Прометей прикованный.1611-12 г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388074"/>
            <a:ext cx="3943350" cy="432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95538" y="5783065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Питер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Пауль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Рубенс 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Прометей прикованный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1611-12 гг.</a:t>
            </a:r>
          </a:p>
        </p:txBody>
      </p:sp>
      <p:pic>
        <p:nvPicPr>
          <p:cNvPr id="6" name="Picture 3" descr="D:\MyDok\1 Нурьяна\1 для школы\1 Презентации по МХК\2 Античность Европы\Мифология Древней Греции\Прометей\Якоб Иорданс Прометей прикованый.1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18" y="1388074"/>
            <a:ext cx="4138624" cy="439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167438" y="6072207"/>
            <a:ext cx="4067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Якоб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Иорданс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 Прометей прикованный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1640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70132" y="191136"/>
            <a:ext cx="7940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Тело великого титана было истерзано, но не сломлен его гордый дух.</a:t>
            </a:r>
          </a:p>
        </p:txBody>
      </p:sp>
      <p:pic>
        <p:nvPicPr>
          <p:cNvPr id="9" name="Picture 2" descr="D:\MyDok\My picture\Фоны, шаблоны\Gif\Факе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58" y="71415"/>
            <a:ext cx="488974" cy="962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0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yDok\1 Нурьяна\1 для школы\1 Презентации по МХК\2 Античность Европы\Мифология Древней Греции\Прометей\Кристиан Грипенкерл. Прометей, освобождаемый Герак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1" y="2424400"/>
            <a:ext cx="5532120" cy="336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29000" y="5857893"/>
            <a:ext cx="553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Кристиан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Грипенкерл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Прометей, освобождаемый Гераклом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2960" y="46002"/>
            <a:ext cx="9416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Прометей дождался своего освобождения, хотя опять по воле Зевса. Титан, обладая даром предвидения, знал, что царство Зевса не вечно. Он знал тайну о будущей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судьбе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 гибели Зевса. Поэтому Зевс позволил освободить Прометея своему сыну, герою Гераклу. Геракл убил орла стрелой из лука, освободил закованного титана и убедил Зевса унять свой гнев. </a:t>
            </a:r>
          </a:p>
        </p:txBody>
      </p:sp>
      <p:pic>
        <p:nvPicPr>
          <p:cNvPr id="5" name="Picture 2" descr="D:\MyDok\My picture\Фоны, шаблоны\Gif\Фак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20" y="5680808"/>
            <a:ext cx="488974" cy="962903"/>
          </a:xfrm>
          <a:prstGeom prst="rect">
            <a:avLst/>
          </a:prstGeom>
          <a:noFill/>
        </p:spPr>
      </p:pic>
      <p:pic>
        <p:nvPicPr>
          <p:cNvPr id="6" name="Picture 2" descr="D:\MyDok\My picture\Фоны, шаблоны\Gif\Фак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871122" y="5715017"/>
            <a:ext cx="511158" cy="962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50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005840" y="188913"/>
            <a:ext cx="996696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dirty="0">
                <a:solidFill>
                  <a:srgbClr val="0000FF"/>
                </a:solidFill>
              </a:rPr>
              <a:t>Изображения Прометея на предметах искусства в Древней Греции</a:t>
            </a:r>
            <a:br>
              <a:rPr lang="ru-RU" altLang="ru-RU" sz="3600" b="1" dirty="0">
                <a:solidFill>
                  <a:srgbClr val="0000FF"/>
                </a:solidFill>
              </a:rPr>
            </a:br>
            <a:endParaRPr lang="ru-RU" altLang="ru-RU" sz="3600" b="1" dirty="0">
              <a:solidFill>
                <a:srgbClr val="0000FF"/>
              </a:solidFill>
            </a:endParaRPr>
          </a:p>
        </p:txBody>
      </p:sp>
      <p:pic>
        <p:nvPicPr>
          <p:cNvPr id="819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492376"/>
            <a:ext cx="4038600" cy="3535363"/>
          </a:xfrm>
          <a:noFill/>
        </p:spPr>
      </p:pic>
      <p:pic>
        <p:nvPicPr>
          <p:cNvPr id="8196" name="Picture 10" descr="саркофаг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899" y="2420939"/>
            <a:ext cx="3646488" cy="2185987"/>
          </a:xfrm>
          <a:noFill/>
        </p:spPr>
      </p:pic>
      <p:pic>
        <p:nvPicPr>
          <p:cNvPr id="8197" name="Picture 11" descr="тарел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888" y="5300663"/>
            <a:ext cx="1727200" cy="1270000"/>
          </a:xfrm>
          <a:noFill/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6203950" y="1223080"/>
            <a:ext cx="4643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Рельеф саркофага, хранящийся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 в Капитолийском музее Рима</a:t>
            </a: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6383338" y="4652963"/>
            <a:ext cx="4284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Изображение на амфоре</a:t>
            </a:r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1919289" y="1628776"/>
            <a:ext cx="4105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Остатки мраморного изваяния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10199689" y="6453188"/>
            <a:ext cx="217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/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10056813" y="6092825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80892171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7" y="144463"/>
            <a:ext cx="6096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097281" y="549276"/>
            <a:ext cx="29825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00FF"/>
                </a:solidFill>
              </a:rPr>
              <a:t>  </a:t>
            </a:r>
            <a:r>
              <a:rPr lang="ru-RU" altLang="ru-RU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Рубенс.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Прометей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0272714" y="6237288"/>
            <a:ext cx="395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400"/>
              <a:t>8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4582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0000FF"/>
                </a:solidFill>
              </a:rPr>
              <a:t>Миф о Прометее изложен по трагедии Эсхила «Прикованный Прометей»</a:t>
            </a:r>
          </a:p>
        </p:txBody>
      </p:sp>
      <p:pic>
        <p:nvPicPr>
          <p:cNvPr id="11267" name="Picture 14" descr="Картинка 8 из 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989138"/>
            <a:ext cx="2819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6" descr="Картинка 71 из 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2133600"/>
            <a:ext cx="22383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800" b="1" dirty="0">
                <a:solidFill>
                  <a:schemeClr val="accent1">
                    <a:lumMod val="75000"/>
                  </a:schemeClr>
                </a:solidFill>
              </a:rPr>
              <a:t>Наказание Прометея</a:t>
            </a:r>
          </a:p>
        </p:txBody>
      </p:sp>
      <p:pic>
        <p:nvPicPr>
          <p:cNvPr id="13315" name="Picture 8" descr="скал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2349500"/>
            <a:ext cx="3960812" cy="3024188"/>
          </a:xfrm>
          <a:noFill/>
        </p:spPr>
      </p:pic>
      <p:pic>
        <p:nvPicPr>
          <p:cNvPr id="13316" name="Picture 9" descr="наска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557338"/>
            <a:ext cx="28797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5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800" b="1" dirty="0">
                <a:solidFill>
                  <a:srgbClr val="0000FF"/>
                </a:solidFill>
              </a:rPr>
              <a:t>Страдания Прометея</a:t>
            </a:r>
          </a:p>
        </p:txBody>
      </p:sp>
      <p:pic>
        <p:nvPicPr>
          <p:cNvPr id="14339" name="Picture 8" descr="нимф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84364"/>
            <a:ext cx="4038600" cy="3957637"/>
          </a:xfrm>
          <a:noFill/>
        </p:spPr>
      </p:pic>
      <p:pic>
        <p:nvPicPr>
          <p:cNvPr id="14340" name="Picture 10" descr="Картинка 15 из 1026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70" y="1555751"/>
            <a:ext cx="3219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95564" y="785814"/>
            <a:ext cx="7793037" cy="676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 dirty="0">
                <a:solidFill>
                  <a:schemeClr val="accent1">
                    <a:lumMod val="75000"/>
                  </a:schemeClr>
                </a:solidFill>
              </a:rPr>
              <a:t>Контрольный тест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881189" y="1805940"/>
            <a:ext cx="8429625" cy="310896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6600" b="1" dirty="0">
                <a:solidFill>
                  <a:schemeClr val="accent1">
                    <a:lumMod val="75000"/>
                  </a:schemeClr>
                </a:solidFill>
              </a:rPr>
              <a:t>Мифы </a:t>
            </a:r>
          </a:p>
          <a:p>
            <a:pPr marL="0" indent="0" algn="ctr">
              <a:buNone/>
            </a:pPr>
            <a:r>
              <a:rPr lang="ru-RU" altLang="ru-RU" sz="6600" b="1" dirty="0">
                <a:solidFill>
                  <a:schemeClr val="accent1">
                    <a:lumMod val="75000"/>
                  </a:schemeClr>
                </a:solidFill>
              </a:rPr>
              <a:t>о подвигах Геракла</a:t>
            </a:r>
          </a:p>
        </p:txBody>
      </p:sp>
    </p:spTree>
    <p:extLst>
      <p:ext uri="{BB962C8B-B14F-4D97-AF65-F5344CB8AC3E}">
        <p14:creationId xmlns:p14="http://schemas.microsoft.com/office/powerpoint/2010/main" val="39767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916113"/>
            <a:ext cx="19446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500438"/>
            <a:ext cx="27352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08275"/>
            <a:ext cx="1727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937260" y="1"/>
            <a:ext cx="973074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</a:rPr>
              <a:t>Гесиод – первый древнегреческий поэт.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</a:rPr>
              <a:t> Автор поэмы «Труды и дни».</a:t>
            </a:r>
            <a:endParaRPr lang="en-US" altLang="ru-RU" sz="2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 dirty="0">
                <a:solidFill>
                  <a:srgbClr val="0000FF"/>
                </a:solidFill>
              </a:rPr>
              <a:t>                     </a:t>
            </a:r>
            <a:r>
              <a:rPr lang="ru-RU" altLang="ru-RU" sz="2800" b="1" dirty="0">
                <a:solidFill>
                  <a:srgbClr val="0000FF"/>
                </a:solidFill>
              </a:rPr>
              <a:t>Миф о Прометее</a:t>
            </a:r>
          </a:p>
        </p:txBody>
      </p:sp>
    </p:spTree>
    <p:extLst>
      <p:ext uri="{BB962C8B-B14F-4D97-AF65-F5344CB8AC3E}">
        <p14:creationId xmlns:p14="http://schemas.microsoft.com/office/powerpoint/2010/main" val="21580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800" b="1" dirty="0">
                <a:solidFill>
                  <a:schemeClr val="accent1">
                    <a:lumMod val="75000"/>
                  </a:schemeClr>
                </a:solidFill>
              </a:rPr>
              <a:t>Что сделал Прометей для людей?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628776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/>
              <a:t>       </a:t>
            </a:r>
            <a:r>
              <a:rPr lang="ru-RU" altLang="ru-RU" b="1" dirty="0" err="1" smtClean="0">
                <a:solidFill>
                  <a:srgbClr val="0000FF"/>
                </a:solidFill>
              </a:rPr>
              <a:t>Эсхилл</a:t>
            </a:r>
            <a:endParaRPr lang="ru-RU" altLang="ru-RU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0000FF"/>
                </a:solidFill>
              </a:rPr>
              <a:t>Дал огонь.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0000FF"/>
                </a:solidFill>
              </a:rPr>
              <a:t>Дал знания, научил чтению и письму, познакомил с искусством.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0000FF"/>
                </a:solidFill>
              </a:rPr>
              <a:t>Научил земледелию, добыче металлов.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0000FF"/>
                </a:solidFill>
              </a:rPr>
              <a:t>Приручил для них животных.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0000FF"/>
                </a:solidFill>
              </a:rPr>
              <a:t>Обучил навыкам мореплавания</a:t>
            </a:r>
            <a:r>
              <a:rPr lang="ru-RU" altLang="ru-RU" sz="24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ru-RU" altLang="ru-RU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ru-RU" altLang="ru-RU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dirty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/>
              <a:t>       </a:t>
            </a:r>
            <a:r>
              <a:rPr lang="ru-RU" altLang="ru-RU" b="1" dirty="0" smtClean="0">
                <a:solidFill>
                  <a:srgbClr val="0000FF"/>
                </a:solidFill>
              </a:rPr>
              <a:t>Гесиод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dirty="0">
                <a:solidFill>
                  <a:srgbClr val="0000FF"/>
                </a:solidFill>
              </a:rPr>
              <a:t> </a:t>
            </a:r>
            <a:r>
              <a:rPr lang="ru-RU" altLang="ru-RU" sz="2400" b="1" dirty="0">
                <a:solidFill>
                  <a:srgbClr val="0000FF"/>
                </a:solidFill>
              </a:rPr>
              <a:t>Дал огонь.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b="1" dirty="0">
                <a:solidFill>
                  <a:srgbClr val="0000FF"/>
                </a:solidFill>
              </a:rPr>
              <a:t>Лишил</a:t>
            </a:r>
            <a:r>
              <a:rPr lang="ru-RU" altLang="ru-RU" sz="2400" b="1" dirty="0">
                <a:solidFill>
                  <a:srgbClr val="0000FF"/>
                </a:solidFill>
              </a:rPr>
              <a:t> их дара предвидения</a:t>
            </a:r>
          </a:p>
        </p:txBody>
      </p:sp>
    </p:spTree>
    <p:extLst>
      <p:ext uri="{BB962C8B-B14F-4D97-AF65-F5344CB8AC3E}">
        <p14:creationId xmlns:p14="http://schemas.microsoft.com/office/powerpoint/2010/main" val="30433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Задание.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7220" y="1825625"/>
            <a:ext cx="10736580" cy="435133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Прочитать миф о Прометее.</a:t>
            </a:r>
          </a:p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Нарисовать иллюстрацию к понравившемуся эпизоду.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Все подвиги Геракл совершил на службе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44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altLang="ru-RU" sz="6000" dirty="0">
                <a:solidFill>
                  <a:schemeClr val="accent1">
                    <a:lumMod val="75000"/>
                  </a:schemeClr>
                </a:solidFill>
              </a:rPr>
              <a:t>) у   Зевса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6000" dirty="0">
                <a:solidFill>
                  <a:schemeClr val="accent1">
                    <a:lumMod val="75000"/>
                  </a:schemeClr>
                </a:solidFill>
              </a:rPr>
              <a:t>Б) у </a:t>
            </a:r>
            <a:r>
              <a:rPr lang="ru-RU" altLang="ru-RU" sz="6000" dirty="0" err="1">
                <a:solidFill>
                  <a:schemeClr val="accent1">
                    <a:lumMod val="75000"/>
                  </a:schemeClr>
                </a:solidFill>
              </a:rPr>
              <a:t>Эврисфея</a:t>
            </a:r>
            <a:endParaRPr lang="ru-RU" altLang="ru-RU" sz="6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6000" dirty="0">
                <a:solidFill>
                  <a:schemeClr val="accent1">
                    <a:lumMod val="75000"/>
                  </a:schemeClr>
                </a:solidFill>
              </a:rPr>
              <a:t>В) у </a:t>
            </a:r>
            <a:r>
              <a:rPr lang="ru-RU" altLang="ru-RU" sz="6000" dirty="0" err="1">
                <a:solidFill>
                  <a:schemeClr val="accent1">
                    <a:lumMod val="75000"/>
                  </a:schemeClr>
                </a:solidFill>
              </a:rPr>
              <a:t>Алкмены</a:t>
            </a:r>
            <a:endParaRPr lang="ru-RU" alt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032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Служба Геракла  у </a:t>
            </a:r>
            <a:r>
              <a:rPr lang="ru-RU" altLang="ru-RU" sz="4800" b="1" dirty="0" err="1" smtClean="0">
                <a:solidFill>
                  <a:schemeClr val="accent1">
                    <a:lumMod val="75000"/>
                  </a:schemeClr>
                </a:solidFill>
              </a:rPr>
              <a:t>Эврисфея</a:t>
            </a:r>
            <a:r>
              <a:rPr lang="ru-RU" alt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была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633413" algn="l"/>
              </a:tabLst>
            </a:pPr>
            <a:r>
              <a:rPr lang="ru-RU" altLang="ru-RU" sz="4800" dirty="0">
                <a:solidFill>
                  <a:schemeClr val="accent1">
                    <a:lumMod val="75000"/>
                  </a:schemeClr>
                </a:solidFill>
              </a:rPr>
              <a:t>А) желанием самого Геракла</a:t>
            </a:r>
          </a:p>
          <a:p>
            <a:pPr>
              <a:buNone/>
              <a:tabLst>
                <a:tab pos="633413" algn="l"/>
              </a:tabLst>
            </a:pPr>
            <a:r>
              <a:rPr lang="ru-RU" altLang="ru-RU" sz="4800" dirty="0">
                <a:solidFill>
                  <a:schemeClr val="accent1">
                    <a:lumMod val="75000"/>
                  </a:schemeClr>
                </a:solidFill>
              </a:rPr>
              <a:t>Б) проклятьем Геры</a:t>
            </a:r>
          </a:p>
          <a:p>
            <a:pPr>
              <a:buNone/>
              <a:tabLst>
                <a:tab pos="633413" algn="l"/>
              </a:tabLst>
            </a:pPr>
            <a:r>
              <a:rPr lang="ru-RU" altLang="ru-RU" sz="4800" dirty="0">
                <a:solidFill>
                  <a:schemeClr val="accent1">
                    <a:lumMod val="75000"/>
                  </a:schemeClr>
                </a:solidFill>
              </a:rPr>
              <a:t>В) требованием </a:t>
            </a:r>
            <a:r>
              <a:rPr lang="ru-RU" altLang="ru-RU" sz="4800" dirty="0" err="1">
                <a:solidFill>
                  <a:schemeClr val="accent1">
                    <a:lumMod val="75000"/>
                  </a:schemeClr>
                </a:solidFill>
              </a:rPr>
              <a:t>Эврисфея</a:t>
            </a:r>
            <a:r>
              <a:rPr lang="ru-RU" altLang="ru-RU" sz="48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988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Количество подвигов, совершённых Гераклом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А)   13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Б)   15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В)   12</a:t>
            </a:r>
          </a:p>
        </p:txBody>
      </p:sp>
    </p:spTree>
    <p:extLst>
      <p:ext uri="{BB962C8B-B14F-4D97-AF65-F5344CB8AC3E}">
        <p14:creationId xmlns:p14="http://schemas.microsoft.com/office/powerpoint/2010/main" val="36539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Последний подвиг Геракла -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76" y="2357438"/>
            <a:ext cx="7572375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А) яблоки Гесперид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Б) победа над гидрой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В) путешествие  в царство мёртвых</a:t>
            </a:r>
          </a:p>
        </p:txBody>
      </p:sp>
    </p:spTree>
    <p:extLst>
      <p:ext uri="{BB962C8B-B14F-4D97-AF65-F5344CB8AC3E}">
        <p14:creationId xmlns:p14="http://schemas.microsoft.com/office/powerpoint/2010/main" val="28328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5400" b="1" dirty="0">
                <a:solidFill>
                  <a:schemeClr val="accent1">
                    <a:lumMod val="75000"/>
                  </a:schemeClr>
                </a:solidFill>
              </a:rPr>
              <a:t>Цель одиннадцатого подвига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28813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А) поимка вепря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Б) поимка </a:t>
            </a:r>
            <a:r>
              <a:rPr lang="ru-RU" altLang="ru-RU" sz="5400" dirty="0" err="1">
                <a:solidFill>
                  <a:schemeClr val="accent1">
                    <a:lumMod val="75000"/>
                  </a:schemeClr>
                </a:solidFill>
              </a:rPr>
              <a:t>Кербера</a:t>
            </a:r>
            <a:endParaRPr lang="ru-RU" altLang="ru-RU" sz="5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В) укрощение </a:t>
            </a:r>
            <a:r>
              <a:rPr lang="ru-RU" altLang="ru-RU" sz="5400" dirty="0" err="1">
                <a:solidFill>
                  <a:schemeClr val="accent1">
                    <a:lumMod val="75000"/>
                  </a:schemeClr>
                </a:solidFill>
              </a:rPr>
              <a:t>Таната</a:t>
            </a:r>
            <a:endParaRPr lang="ru-RU" alt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5400" b="1" dirty="0" err="1" smtClean="0">
                <a:solidFill>
                  <a:schemeClr val="accent1">
                    <a:lumMod val="75000"/>
                  </a:schemeClr>
                </a:solidFill>
              </a:rPr>
              <a:t>Эриманфский</a:t>
            </a: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вепрь опустошал поля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А) </a:t>
            </a:r>
            <a:r>
              <a:rPr lang="ru-RU" altLang="ru-RU" sz="5400" dirty="0" err="1">
                <a:solidFill>
                  <a:schemeClr val="accent1">
                    <a:lumMod val="75000"/>
                  </a:schemeClr>
                </a:solidFill>
              </a:rPr>
              <a:t>Арголиды</a:t>
            </a:r>
            <a:endParaRPr lang="ru-RU" altLang="ru-RU" sz="5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Б) Микен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</a:rPr>
              <a:t>В) Аркадии</a:t>
            </a:r>
          </a:p>
        </p:txBody>
      </p:sp>
    </p:spTree>
    <p:extLst>
      <p:ext uri="{BB962C8B-B14F-4D97-AF65-F5344CB8AC3E}">
        <p14:creationId xmlns:p14="http://schemas.microsoft.com/office/powerpoint/2010/main" val="5602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717</Words>
  <Application>Microsoft Office PowerPoint</Application>
  <PresentationFormat>Произвольный</PresentationFormat>
  <Paragraphs>125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Цели урока:</vt:lpstr>
      <vt:lpstr>Контрольный тест </vt:lpstr>
      <vt:lpstr>Все подвиги Геракл совершил на службе </vt:lpstr>
      <vt:lpstr>Служба Геракла  у Эврисфея была</vt:lpstr>
      <vt:lpstr>Количество подвигов, совершённых Гераклом</vt:lpstr>
      <vt:lpstr>Последний подвиг Геракла -</vt:lpstr>
      <vt:lpstr>Цель одиннадцатого подвига </vt:lpstr>
      <vt:lpstr>Эриманфский вепрь опустошал поля</vt:lpstr>
      <vt:lpstr>Керинейская лань принадлежала</vt:lpstr>
      <vt:lpstr>Гесперидам принадлежали</vt:lpstr>
      <vt:lpstr>Сколько голов было у Гидры?</vt:lpstr>
      <vt:lpstr>Чем кормил Диомед своих  коней?  </vt:lpstr>
      <vt:lpstr>Проверьте себя!</vt:lpstr>
      <vt:lpstr>Миф о Прометее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Изображения Прометея на предметах искусства в Древней Греции </vt:lpstr>
      <vt:lpstr>Презентация PowerPoint</vt:lpstr>
      <vt:lpstr>Миф о Прометее изложен по трагедии Эсхила «Прикованный Прометей»</vt:lpstr>
      <vt:lpstr>Наказание Прометея</vt:lpstr>
      <vt:lpstr>Страдания Прометея</vt:lpstr>
      <vt:lpstr>Презентация PowerPoint</vt:lpstr>
      <vt:lpstr>Что сделал Прометей для людей?</vt:lpstr>
      <vt:lpstr>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Acer</cp:lastModifiedBy>
  <cp:revision>13</cp:revision>
  <dcterms:created xsi:type="dcterms:W3CDTF">2020-08-20T14:06:43Z</dcterms:created>
  <dcterms:modified xsi:type="dcterms:W3CDTF">2020-09-09T07:00:05Z</dcterms:modified>
</cp:coreProperties>
</file>