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sldIdLst>
    <p:sldId id="1456" r:id="rId2"/>
    <p:sldId id="1397" r:id="rId3"/>
    <p:sldId id="1399" r:id="rId4"/>
    <p:sldId id="1459" r:id="rId5"/>
    <p:sldId id="1402" r:id="rId6"/>
    <p:sldId id="1408" r:id="rId7"/>
    <p:sldId id="1410" r:id="rId8"/>
    <p:sldId id="1422" r:id="rId9"/>
    <p:sldId id="1460" r:id="rId10"/>
    <p:sldId id="1425" r:id="rId11"/>
    <p:sldId id="1461" r:id="rId12"/>
    <p:sldId id="1462" r:id="rId13"/>
    <p:sldId id="1463" r:id="rId14"/>
    <p:sldId id="1464" r:id="rId15"/>
    <p:sldId id="1465" r:id="rId16"/>
    <p:sldId id="1466" r:id="rId17"/>
    <p:sldId id="1467" r:id="rId18"/>
    <p:sldId id="1468" r:id="rId19"/>
    <p:sldId id="1469" r:id="rId20"/>
    <p:sldId id="1473" r:id="rId21"/>
    <p:sldId id="1474" r:id="rId22"/>
    <p:sldId id="1471" r:id="rId23"/>
    <p:sldId id="1472" r:id="rId24"/>
    <p:sldId id="1458" r:id="rId25"/>
  </p:sldIdLst>
  <p:sldSz cx="5759450" cy="3240088"/>
  <p:notesSz cx="6858000" cy="9144000"/>
  <p:defaultTextStyle>
    <a:defPPr>
      <a:defRPr lang="ru-RU"/>
    </a:defPPr>
    <a:lvl1pPr marL="0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64108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080135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296162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12189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28216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 userDrawn="1">
          <p15:clr>
            <a:srgbClr val="A4A3A4"/>
          </p15:clr>
        </p15:guide>
        <p15:guide id="2" pos="1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36" autoAdjust="0"/>
  </p:normalViewPr>
  <p:slideViewPr>
    <p:cSldViewPr snapToGrid="0">
      <p:cViewPr varScale="1">
        <p:scale>
          <a:sx n="84" d="100"/>
          <a:sy n="84" d="100"/>
        </p:scale>
        <p:origin x="1014" y="78"/>
      </p:cViewPr>
      <p:guideLst>
        <p:guide orient="horz" pos="1021"/>
        <p:guide pos="1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30"/>
            <a:ext cx="4895532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1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7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3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9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1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7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9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2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67469" y="129756"/>
            <a:ext cx="1727835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3964" y="129756"/>
            <a:ext cx="5087514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72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1572329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1" y="660019"/>
            <a:ext cx="1572329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29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90"/>
            <a:ext cx="1572329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7" indent="-71977">
              <a:buFont typeface="Arial" panose="020B0604020202020204" pitchFamily="34" charset="0"/>
              <a:buChar char="•"/>
              <a:defRPr sz="700"/>
            </a:lvl2pPr>
            <a:lvl3pPr marL="143955" indent="-71977">
              <a:defRPr sz="700"/>
            </a:lvl3pPr>
            <a:lvl4pPr marL="251920" indent="-107966">
              <a:defRPr sz="700"/>
            </a:lvl4pPr>
            <a:lvl5pPr marL="359885" indent="-107966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1" y="2353090"/>
            <a:ext cx="1572329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7" indent="-71977">
              <a:buFont typeface="Arial" panose="020B0604020202020204" pitchFamily="34" charset="0"/>
              <a:buChar char="•"/>
              <a:defRPr sz="700"/>
            </a:lvl2pPr>
            <a:lvl3pPr marL="143955" indent="-71977">
              <a:defRPr sz="700"/>
            </a:lvl3pPr>
            <a:lvl4pPr marL="251920" indent="-107966">
              <a:defRPr sz="700"/>
            </a:lvl4pPr>
            <a:lvl5pPr marL="359885" indent="-107966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90"/>
            <a:ext cx="1572329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77" indent="-71977">
              <a:buFont typeface="Arial" panose="020B0604020202020204" pitchFamily="34" charset="0"/>
              <a:buChar char="•"/>
              <a:defRPr sz="700"/>
            </a:lvl2pPr>
            <a:lvl3pPr marL="143955" indent="-71977">
              <a:defRPr sz="700"/>
            </a:lvl3pPr>
            <a:lvl4pPr marL="251920" indent="-107966">
              <a:defRPr sz="700"/>
            </a:lvl4pPr>
            <a:lvl5pPr marL="359885" indent="-107966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5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529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8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9"/>
            <a:ext cx="4895532" cy="643517"/>
          </a:xfrm>
        </p:spPr>
        <p:txBody>
          <a:bodyPr anchor="t"/>
          <a:lstStyle>
            <a:lvl1pPr algn="l">
              <a:defRPr sz="189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9"/>
            <a:ext cx="4895532" cy="708769"/>
          </a:xfrm>
        </p:spPr>
        <p:txBody>
          <a:bodyPr anchor="b"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2159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19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4788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6384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07981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29577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117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2769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5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3963" y="756022"/>
            <a:ext cx="3407674" cy="2138308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87629" y="756022"/>
            <a:ext cx="3407674" cy="2138308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6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5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5962" indent="0">
              <a:buNone/>
              <a:defRPr sz="900" b="1"/>
            </a:lvl2pPr>
            <a:lvl3pPr marL="431924" indent="0">
              <a:buNone/>
              <a:defRPr sz="900" b="1"/>
            </a:lvl3pPr>
            <a:lvl4pPr marL="647887" indent="0">
              <a:buNone/>
              <a:defRPr sz="800" b="1"/>
            </a:lvl4pPr>
            <a:lvl5pPr marL="863849" indent="0">
              <a:buNone/>
              <a:defRPr sz="800" b="1"/>
            </a:lvl5pPr>
            <a:lvl6pPr marL="1079811" indent="0">
              <a:buNone/>
              <a:defRPr sz="800" b="1"/>
            </a:lvl6pPr>
            <a:lvl7pPr marL="1295773" indent="0">
              <a:buNone/>
              <a:defRPr sz="800" b="1"/>
            </a:lvl7pPr>
            <a:lvl8pPr marL="1511735" indent="0">
              <a:buNone/>
              <a:defRPr sz="800" b="1"/>
            </a:lvl8pPr>
            <a:lvl9pPr marL="1727698" indent="0">
              <a:buNone/>
              <a:defRPr sz="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7973" y="1027529"/>
            <a:ext cx="2544757" cy="186680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2" y="725270"/>
            <a:ext cx="2545757" cy="302258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5962" indent="0">
              <a:buNone/>
              <a:defRPr sz="900" b="1"/>
            </a:lvl2pPr>
            <a:lvl3pPr marL="431924" indent="0">
              <a:buNone/>
              <a:defRPr sz="900" b="1"/>
            </a:lvl3pPr>
            <a:lvl4pPr marL="647887" indent="0">
              <a:buNone/>
              <a:defRPr sz="800" b="1"/>
            </a:lvl4pPr>
            <a:lvl5pPr marL="863849" indent="0">
              <a:buNone/>
              <a:defRPr sz="800" b="1"/>
            </a:lvl5pPr>
            <a:lvl6pPr marL="1079811" indent="0">
              <a:buNone/>
              <a:defRPr sz="800" b="1"/>
            </a:lvl6pPr>
            <a:lvl7pPr marL="1295773" indent="0">
              <a:buNone/>
              <a:defRPr sz="800" b="1"/>
            </a:lvl7pPr>
            <a:lvl8pPr marL="1511735" indent="0">
              <a:buNone/>
              <a:defRPr sz="800" b="1"/>
            </a:lvl8pPr>
            <a:lvl9pPr marL="1727698" indent="0">
              <a:buNone/>
              <a:defRPr sz="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25722" y="1027529"/>
            <a:ext cx="2545757" cy="1866801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2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1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4"/>
            <a:ext cx="1894820" cy="549015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1785" y="129006"/>
            <a:ext cx="3219692" cy="2765325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20"/>
            <a:ext cx="1894820" cy="2216310"/>
          </a:xfrm>
        </p:spPr>
        <p:txBody>
          <a:bodyPr/>
          <a:lstStyle>
            <a:lvl1pPr marL="0" indent="0">
              <a:buNone/>
              <a:defRPr sz="700"/>
            </a:lvl1pPr>
            <a:lvl2pPr marL="215962" indent="0">
              <a:buNone/>
              <a:defRPr sz="600"/>
            </a:lvl2pPr>
            <a:lvl3pPr marL="431924" indent="0">
              <a:buNone/>
              <a:defRPr sz="500"/>
            </a:lvl3pPr>
            <a:lvl4pPr marL="647887" indent="0">
              <a:buNone/>
              <a:defRPr sz="400"/>
            </a:lvl4pPr>
            <a:lvl5pPr marL="863849" indent="0">
              <a:buNone/>
              <a:defRPr sz="400"/>
            </a:lvl5pPr>
            <a:lvl6pPr marL="1079811" indent="0">
              <a:buNone/>
              <a:defRPr sz="400"/>
            </a:lvl6pPr>
            <a:lvl7pPr marL="1295773" indent="0">
              <a:buNone/>
              <a:defRPr sz="400"/>
            </a:lvl7pPr>
            <a:lvl8pPr marL="1511735" indent="0">
              <a:buNone/>
              <a:defRPr sz="400"/>
            </a:lvl8pPr>
            <a:lvl9pPr marL="1727698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2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09"/>
            <a:ext cx="3455670" cy="1944053"/>
          </a:xfrm>
        </p:spPr>
        <p:txBody>
          <a:bodyPr/>
          <a:lstStyle>
            <a:lvl1pPr marL="0" indent="0">
              <a:buNone/>
              <a:defRPr sz="1500"/>
            </a:lvl1pPr>
            <a:lvl2pPr marL="215962" indent="0">
              <a:buNone/>
              <a:defRPr sz="1300"/>
            </a:lvl2pPr>
            <a:lvl3pPr marL="431924" indent="0">
              <a:buNone/>
              <a:defRPr sz="1100"/>
            </a:lvl3pPr>
            <a:lvl4pPr marL="647887" indent="0">
              <a:buNone/>
              <a:defRPr sz="900"/>
            </a:lvl4pPr>
            <a:lvl5pPr marL="863849" indent="0">
              <a:buNone/>
              <a:defRPr sz="900"/>
            </a:lvl5pPr>
            <a:lvl6pPr marL="1079811" indent="0">
              <a:buNone/>
              <a:defRPr sz="900"/>
            </a:lvl6pPr>
            <a:lvl7pPr marL="1295773" indent="0">
              <a:buNone/>
              <a:defRPr sz="900"/>
            </a:lvl7pPr>
            <a:lvl8pPr marL="1511735" indent="0">
              <a:buNone/>
              <a:defRPr sz="900"/>
            </a:lvl8pPr>
            <a:lvl9pPr marL="1727698" indent="0">
              <a:buNone/>
              <a:defRPr sz="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700"/>
            </a:lvl1pPr>
            <a:lvl2pPr marL="215962" indent="0">
              <a:buNone/>
              <a:defRPr sz="600"/>
            </a:lvl2pPr>
            <a:lvl3pPr marL="431924" indent="0">
              <a:buNone/>
              <a:defRPr sz="500"/>
            </a:lvl3pPr>
            <a:lvl4pPr marL="647887" indent="0">
              <a:buNone/>
              <a:defRPr sz="400"/>
            </a:lvl4pPr>
            <a:lvl5pPr marL="863849" indent="0">
              <a:buNone/>
              <a:defRPr sz="400"/>
            </a:lvl5pPr>
            <a:lvl6pPr marL="1079811" indent="0">
              <a:buNone/>
              <a:defRPr sz="400"/>
            </a:lvl6pPr>
            <a:lvl7pPr marL="1295773" indent="0">
              <a:buNone/>
              <a:defRPr sz="400"/>
            </a:lvl7pPr>
            <a:lvl8pPr marL="1511735" indent="0">
              <a:buNone/>
              <a:defRPr sz="400"/>
            </a:lvl8pPr>
            <a:lvl9pPr marL="1727698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5"/>
            <a:ext cx="5183505" cy="540015"/>
          </a:xfrm>
          <a:prstGeom prst="rect">
            <a:avLst/>
          </a:prstGeom>
        </p:spPr>
        <p:txBody>
          <a:bodyPr vert="horz" lIns="43205" tIns="21603" rIns="43205" bIns="2160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43205" tIns="21603" rIns="43205" bIns="2160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4"/>
            <a:ext cx="1343871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8B90E-9513-48C5-B692-0EEAC661165E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4"/>
            <a:ext cx="1823826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6" y="3003084"/>
            <a:ext cx="1343871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382DC-695D-46DC-B7F4-126DDE353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0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defTabSz="431924" rtl="0" eaLnBrk="1" latinLnBrk="0" hangingPunct="1">
        <a:spcBef>
          <a:spcPct val="0"/>
        </a:spcBef>
        <a:buNone/>
        <a:defRPr sz="20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71" indent="-161971" algn="l" defTabSz="43192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50939" indent="-134976" algn="l" defTabSz="431924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06" indent="-107982" algn="l" defTabSz="4319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55868" indent="-107982" algn="l" defTabSz="431924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1830" indent="-107982" algn="l" defTabSz="431924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7793" indent="-107982" algn="l" defTabSz="431924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3755" indent="-107982" algn="l" defTabSz="431924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19717" indent="-107982" algn="l" defTabSz="431924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5679" indent="-107982" algn="l" defTabSz="431924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5962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1924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7887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3849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811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5773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1735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7698" algn="l" defTabSz="43192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410" y="1981"/>
            <a:ext cx="5750927" cy="10193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64883" y="1537493"/>
            <a:ext cx="343623" cy="67953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5930" y="228155"/>
            <a:ext cx="602925" cy="60283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5930" y="228155"/>
            <a:ext cx="602925" cy="60283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7790" y="249034"/>
            <a:ext cx="173079" cy="361680"/>
          </a:xfrm>
          <a:prstGeom prst="rect">
            <a:avLst/>
          </a:prstGeom>
        </p:spPr>
        <p:txBody>
          <a:bodyPr vert="horz" wrap="square" lIns="0" tIns="15849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199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199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91399" y="546911"/>
            <a:ext cx="434892" cy="211834"/>
          </a:xfrm>
          <a:prstGeom prst="rect">
            <a:avLst/>
          </a:prstGeom>
        </p:spPr>
        <p:txBody>
          <a:bodyPr vert="horz" wrap="square" lIns="0" tIns="1204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968052" y="223316"/>
            <a:ext cx="2958103" cy="537772"/>
          </a:xfrm>
          <a:prstGeom prst="rect">
            <a:avLst/>
          </a:prstGeom>
        </p:spPr>
        <p:txBody>
          <a:bodyPr vert="horz" wrap="square" lIns="0" tIns="1460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7" defTabSz="914211">
              <a:spcBef>
                <a:spcPts val="114"/>
              </a:spcBef>
              <a:defRPr/>
            </a:pPr>
            <a:r>
              <a:rPr lang="ru-RU" sz="3399" kern="0" spc="-5" dirty="0">
                <a:solidFill>
                  <a:sysClr val="window" lastClr="FFFFFF"/>
                </a:solidFill>
              </a:rPr>
              <a:t>Литература</a:t>
            </a:r>
            <a:endParaRPr lang="ru-RU" sz="3399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348213" y="290749"/>
            <a:ext cx="325080" cy="46405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348213" y="290749"/>
            <a:ext cx="325080" cy="46405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394187" y="305683"/>
            <a:ext cx="418414" cy="418350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734305" y="318322"/>
            <a:ext cx="65548" cy="6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417001" y="652827"/>
            <a:ext cx="48255" cy="48247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446034" y="384139"/>
            <a:ext cx="288255" cy="288211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712130" y="360585"/>
            <a:ext cx="45714" cy="45707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394187" y="305683"/>
            <a:ext cx="418414" cy="418350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410023" y="368156"/>
            <a:ext cx="201271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410023" y="360431"/>
            <a:ext cx="201271" cy="1587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410023" y="414519"/>
            <a:ext cx="201271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410023" y="406793"/>
            <a:ext cx="201271" cy="1587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410024" y="460882"/>
            <a:ext cx="154921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410024" y="453154"/>
            <a:ext cx="154921" cy="1587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914211"/>
            <a:endParaRPr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E8A2EAD-6C49-45BE-8503-9B1E6FF4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052" y="1429178"/>
            <a:ext cx="2520846" cy="122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2347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276"/>
              </a:lnSpc>
              <a:spcBef>
                <a:spcPts val="254"/>
              </a:spcBef>
            </a:pPr>
            <a:r>
              <a:rPr lang="ru-RU" altLang="ru-RU" sz="2099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Мифы Древней </a:t>
            </a:r>
          </a:p>
          <a:p>
            <a:pPr>
              <a:lnSpc>
                <a:spcPts val="1276"/>
              </a:lnSpc>
              <a:spcBef>
                <a:spcPts val="254"/>
              </a:spcBef>
            </a:pPr>
            <a:r>
              <a:rPr lang="ru-RU" altLang="ru-RU" sz="2099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Греции. </a:t>
            </a:r>
          </a:p>
          <a:p>
            <a:pPr>
              <a:lnSpc>
                <a:spcPts val="1276"/>
              </a:lnSpc>
              <a:spcBef>
                <a:spcPts val="254"/>
              </a:spcBef>
            </a:pPr>
            <a:endParaRPr lang="ru-RU" altLang="ru-RU" sz="2099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ts val="1276"/>
              </a:lnSpc>
              <a:spcBef>
                <a:spcPts val="254"/>
              </a:spcBef>
            </a:pPr>
            <a:r>
              <a:rPr lang="ru-RU" altLang="ru-RU" sz="2099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Подвиги Геракла.</a:t>
            </a:r>
          </a:p>
          <a:p>
            <a:pPr>
              <a:lnSpc>
                <a:spcPts val="1276"/>
              </a:lnSpc>
              <a:spcBef>
                <a:spcPts val="254"/>
              </a:spcBef>
            </a:pPr>
            <a:r>
              <a:rPr lang="ru-RU" altLang="ru-RU" sz="1899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76"/>
              </a:lnSpc>
              <a:spcBef>
                <a:spcPts val="254"/>
              </a:spcBef>
            </a:pPr>
            <a:r>
              <a:rPr lang="ru-RU" altLang="ru-RU" sz="1899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501E54-EF4F-4C63-A9D7-559AD022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68" y="1148052"/>
            <a:ext cx="1713180" cy="16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19932" y="89546"/>
            <a:ext cx="4319588" cy="539866"/>
          </a:xfrm>
          <a:prstGeom prst="rect">
            <a:avLst/>
          </a:prstGeom>
          <a:ln w="6350" cap="rnd">
            <a:noFill/>
          </a:ln>
        </p:spPr>
        <p:txBody>
          <a:bodyPr vert="horz" lIns="43193" tIns="21597" rIns="43193" bIns="21597" anchor="b" anchorCtr="0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899" b="1" cap="all" spc="-47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endParaRPr lang="ru-RU" sz="1899" b="1" cap="all" spc="-47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Четвёртый подвиг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Лернейская гидра.</a:t>
            </a:r>
            <a:endParaRPr lang="ru-RU" dirty="0"/>
          </a:p>
        </p:txBody>
      </p:sp>
      <p:pic>
        <p:nvPicPr>
          <p:cNvPr id="6" name="Picture 2" descr="C:\Documents and Settings\Ирина Алексеевна\Мои документы\Мои рисунки\Геракл подвиги\Геракл керинейская лань 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4480"/>
          <a:stretch>
            <a:fillRect/>
          </a:stretch>
        </p:blipFill>
        <p:spPr bwMode="auto">
          <a:xfrm>
            <a:off x="1097280" y="755650"/>
            <a:ext cx="357759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Пятый подвиг.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Эриманфский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кабан.</a:t>
            </a:r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Геракл и эриманский вепрь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3183" r="565" b="16087"/>
          <a:stretch>
            <a:fillRect/>
          </a:stretch>
        </p:blipFill>
        <p:spPr bwMode="auto">
          <a:xfrm>
            <a:off x="914400" y="755650"/>
            <a:ext cx="398907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3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Шестой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подвиг.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Скотный двор царя Авгия.</a:t>
            </a:r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мифы Др. Греции\авгиевы конюшни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669770"/>
            <a:ext cx="2274570" cy="23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22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Седьмой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подвиг.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Критский бык.</a:t>
            </a:r>
            <a:endParaRPr lang="ru-RU" dirty="0"/>
          </a:p>
        </p:txBody>
      </p:sp>
      <p:pic>
        <p:nvPicPr>
          <p:cNvPr id="4" name="Picture 3" descr="C:\Documents and Settings\Ирина Алексеевна\Мои документы\Мои рисунки\Геракл подвиги\Геракл и критский бык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8" b="13268"/>
          <a:stretch>
            <a:fillRect/>
          </a:stretch>
        </p:blipFill>
        <p:spPr bwMode="auto">
          <a:xfrm>
            <a:off x="1267984" y="755650"/>
            <a:ext cx="322348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5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Восьмой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подвиг.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Кони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Диомеда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Геракл подвиги\Геракл кони Диомеда 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094" b="30054"/>
          <a:stretch>
            <a:fillRect/>
          </a:stretch>
        </p:blipFill>
        <p:spPr bwMode="auto">
          <a:xfrm>
            <a:off x="1200150" y="755650"/>
            <a:ext cx="3440430" cy="2138363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55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Девятый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подвиг.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Пояс Ипполиты.</a:t>
            </a:r>
            <a:endParaRPr lang="ru-RU" dirty="0"/>
          </a:p>
        </p:txBody>
      </p:sp>
      <p:pic>
        <p:nvPicPr>
          <p:cNvPr id="4" name="Picture 6" descr="C:\Documents and Settings\Ирина Алексеевна\Мои документы\Мои рисунки\амазонки и геракл 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" b="5057"/>
          <a:stretch>
            <a:fillRect/>
          </a:stretch>
        </p:blipFill>
        <p:spPr bwMode="auto">
          <a:xfrm>
            <a:off x="1408631" y="755650"/>
            <a:ext cx="294218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8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Десятый подвиг. Коровы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Гериона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Геракл подвиги\Геракл и Герион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r="6248" b="6276"/>
          <a:stretch>
            <a:fillRect/>
          </a:stretch>
        </p:blipFill>
        <p:spPr bwMode="auto">
          <a:xfrm>
            <a:off x="1062990" y="755650"/>
            <a:ext cx="3806189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Одиннадцатый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подвиг.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Цербер (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Кербер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мифы Др. Греции\Геракл и Цербер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0" y="755650"/>
            <a:ext cx="356616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9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Двенадцатый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подвиг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Яблоки Гесперид.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973" y="772795"/>
            <a:ext cx="5183505" cy="19932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Атлас 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 r="1608"/>
          <a:stretch>
            <a:fillRect/>
          </a:stretch>
        </p:blipFill>
        <p:spPr bwMode="auto">
          <a:xfrm>
            <a:off x="1474470" y="772795"/>
            <a:ext cx="3200400" cy="19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подвиг. Немейский лев.</a:t>
            </a:r>
            <a:endParaRPr lang="ru-RU" dirty="0"/>
          </a:p>
        </p:txBody>
      </p:sp>
      <p:pic>
        <p:nvPicPr>
          <p:cNvPr id="4" name="Первый подвиг Геракла – Немейский ле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488" y="755650"/>
            <a:ext cx="3800475" cy="2138363"/>
          </a:xfrm>
        </p:spPr>
      </p:pic>
    </p:spTree>
    <p:extLst>
      <p:ext uri="{BB962C8B-B14F-4D97-AF65-F5344CB8AC3E}">
        <p14:creationId xmlns:p14="http://schemas.microsoft.com/office/powerpoint/2010/main" val="16855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9174" y="287933"/>
            <a:ext cx="4591722" cy="708304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 урока: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древнегреческую мифологию;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подвигами Геракла;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1699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Проанализировать крылатое выражение «авгиевы конюшни».</a:t>
            </a:r>
            <a:endParaRPr lang="ru-RU" sz="16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973" y="669770"/>
            <a:ext cx="5183505" cy="2224560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Тифон –в греческой мифологии стоглавое огнедышащее чудовище.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Ехидна –в греческой мифологии чудовище – полуженщина-полузмея. (Переносное – злой, коварный человек).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Тифон и Ехидна</a:t>
            </a: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cdn1.ozone.ru/multimedia/1009597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834390"/>
            <a:ext cx="184023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syl.ru/misc/i/ai/379600/2459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834390"/>
            <a:ext cx="1943735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9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Шестой подвиг. Скотный двор царя Авгия.</a:t>
            </a:r>
            <a:endParaRPr lang="ru-RU" dirty="0"/>
          </a:p>
        </p:txBody>
      </p:sp>
      <p:pic>
        <p:nvPicPr>
          <p:cNvPr id="4" name="Шестой подвиг Геракла – Авгиевы конюшн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488" y="755650"/>
            <a:ext cx="3800475" cy="2138363"/>
          </a:xfrm>
        </p:spPr>
      </p:pic>
    </p:spTree>
    <p:extLst>
      <p:ext uri="{BB962C8B-B14F-4D97-AF65-F5344CB8AC3E}">
        <p14:creationId xmlns:p14="http://schemas.microsoft.com/office/powerpoint/2010/main" val="26093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«Авгиевы конюшни».</a:t>
            </a: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782252" y="582930"/>
            <a:ext cx="2689227" cy="2311400"/>
          </a:xfrm>
        </p:spPr>
        <p:txBody>
          <a:bodyPr>
            <a:noAutofit/>
          </a:bodyPr>
          <a:lstStyle/>
          <a:p>
            <a:pPr algn="just" fontAlgn="base"/>
            <a:r>
              <a:rPr lang="ru-RU" sz="1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Авгиевы конюшни - это значит очень грязное место. В другом значении - запущенные дела. Расчистить авгиевы конюшни - это значит выполнить огромный объем грязной работы, навести порядок.</a:t>
            </a:r>
          </a:p>
          <a:p>
            <a:pPr algn="just" fontAlgn="base"/>
            <a:r>
              <a:rPr lang="ru-RU" sz="1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Ударение ставится на первый слог: </a:t>
            </a:r>
            <a:r>
              <a:rPr lang="ru-RU" sz="1400" b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а́вгиевы</a:t>
            </a:r>
            <a:r>
              <a:rPr lang="ru-RU" sz="1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конюшни.</a:t>
            </a:r>
          </a:p>
        </p:txBody>
      </p:sp>
      <p:pic>
        <p:nvPicPr>
          <p:cNvPr id="3076" name="Picture 4" descr="Фото Авгиевы конюшни - значение фразеологизма. Миф о Геракле и авгиевых конюшнях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669770"/>
            <a:ext cx="2301875" cy="222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799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адание</a:t>
            </a:r>
            <a:r>
              <a:rPr lang="ru-RU" sz="2799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099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9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Прочитать </a:t>
            </a:r>
            <a:r>
              <a:rPr lang="ru-RU" sz="2099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подвиги Геракла, знать содержание.</a:t>
            </a:r>
          </a:p>
          <a:p>
            <a:r>
              <a:rPr lang="ru-RU" sz="2099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Подготовиться к тестам.</a:t>
            </a:r>
            <a:endParaRPr lang="ru-RU" sz="2099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099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sz="2099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2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999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83794" y="720268"/>
            <a:ext cx="4591722" cy="2310475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dirty="0"/>
              <a:t>  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вопросы: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Как звали верховного бога в древнегреческой мифологии?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Где жили древнегреческие боги?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Кто охранял вход в царство мёртвых?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Кто из богов был прекрасным музыкантом?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Перечислите всех древнегреческих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богинь.</a:t>
            </a:r>
            <a:endParaRPr lang="ru-RU" alt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6" name="Picture 10" descr="artlib_gallery-243270-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601" y="2278920"/>
            <a:ext cx="891915" cy="75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67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99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Проверь</a:t>
            </a:r>
            <a:r>
              <a:rPr lang="ru-RU" sz="3599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99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себя!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9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Зевс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9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горе Олимп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9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Трёхглавый пёс Цербер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9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Аполлон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9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Афина, Артемида, Афродита, Гера, Деметра.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73" y="130165"/>
            <a:ext cx="5183505" cy="60966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599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Подвиги Геракла</a:t>
            </a:r>
          </a:p>
        </p:txBody>
      </p:sp>
      <p:pic>
        <p:nvPicPr>
          <p:cNvPr id="1026" name="Picture 2" descr="https://proprikol.ru/wp-content/uploads/2019/09/kartinki-12-podvigov-gerakla-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34" y="1526379"/>
            <a:ext cx="1656893" cy="132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oprikol.ru/wp-content/uploads/2019/09/kartinki-12-podvigov-gerakla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7" y="745123"/>
            <a:ext cx="1485021" cy="15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roprikol.ru/wp-content/uploads/2019/09/kartinki-12-podvigov-gerakla-4-650x8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3" y="739831"/>
            <a:ext cx="1371222" cy="173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74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        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Геракл (Геркулес)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02480" y="756260"/>
            <a:ext cx="3256970" cy="2306582"/>
          </a:xfrm>
        </p:spPr>
        <p:txBody>
          <a:bodyPr>
            <a:noAutofit/>
          </a:bodyPr>
          <a:lstStyle/>
          <a:p>
            <a:pPr marL="365650" indent="-283379">
              <a:lnSpc>
                <a:spcPct val="90000"/>
              </a:lnSpc>
              <a:spcBef>
                <a:spcPts val="580"/>
              </a:spcBef>
              <a:buFont typeface="Wingdings 2"/>
              <a:buChar char=""/>
              <a:defRPr/>
            </a:pPr>
            <a:r>
              <a:rPr lang="ru-RU" sz="1799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Геракл (Геркулес)- один величайших героев Эллады. </a:t>
            </a:r>
          </a:p>
          <a:p>
            <a:pPr marL="365650" indent="-283379">
              <a:lnSpc>
                <a:spcPct val="90000"/>
              </a:lnSpc>
              <a:spcBef>
                <a:spcPts val="580"/>
              </a:spcBef>
              <a:buFont typeface="Wingdings 2"/>
              <a:buChar char=""/>
              <a:defRPr/>
            </a:pPr>
            <a:r>
              <a:rPr lang="ru-RU" sz="1799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Сын Зевса и смертной женщины </a:t>
            </a:r>
            <a:r>
              <a:rPr lang="ru-RU" sz="1799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Алкмены</a:t>
            </a:r>
            <a:r>
              <a:rPr lang="ru-RU" sz="1799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 marL="365650" indent="-283379">
              <a:lnSpc>
                <a:spcPct val="90000"/>
              </a:lnSpc>
              <a:spcBef>
                <a:spcPts val="580"/>
              </a:spcBef>
              <a:buFont typeface="Wingdings 2"/>
              <a:buChar char=""/>
              <a:defRPr/>
            </a:pPr>
            <a:r>
              <a:rPr lang="ru-RU" sz="1799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Выполняя приказы </a:t>
            </a:r>
            <a:r>
              <a:rPr lang="ru-RU" sz="1799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Эврисфея</a:t>
            </a:r>
            <a:r>
              <a:rPr lang="ru-RU" sz="1799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, Геракл совершил 12 великих подвигов.</a:t>
            </a:r>
          </a:p>
          <a:p>
            <a:pPr marL="0" indent="0">
              <a:buNone/>
            </a:pPr>
            <a:endParaRPr lang="ru-RU" sz="1799" b="1" i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ru-RU" sz="1400" b="1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0" name="Picture 2" descr="https://i.pinimg.com/736x/0d/0f/4a/0d0f4a994db1b496b3e1b46656c97ff2--hercules-beauty-photo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6" y="755889"/>
            <a:ext cx="1587509" cy="21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0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подвиг. Немейский лев.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87973" y="669770"/>
            <a:ext cx="5183505" cy="2224560"/>
          </a:xfrm>
        </p:spPr>
        <p:txBody>
          <a:bodyPr/>
          <a:lstStyle/>
          <a:p>
            <a:pPr marL="0" indent="0">
              <a:buNone/>
            </a:pPr>
            <a:endParaRPr lang="ru-RU" altLang="ru-RU" sz="13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800" dirty="0"/>
          </a:p>
        </p:txBody>
      </p:sp>
      <p:pic>
        <p:nvPicPr>
          <p:cNvPr id="7" name="Picture 2" descr="C:\Documents and Settings\Ирина Алексеевна\Мои документы\Мои рисунки\Геракл подвиги\Геракл и лев 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r="624"/>
          <a:stretch>
            <a:fillRect/>
          </a:stretch>
        </p:blipFill>
        <p:spPr bwMode="auto">
          <a:xfrm>
            <a:off x="1143001" y="669771"/>
            <a:ext cx="3747694" cy="223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776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Второй подвиг. Лернейская гидра.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Documents and Settings\Ирина Алексеевна\Мои документы\Мои рисунки\Геракл и гидра 2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/>
          <a:stretch>
            <a:fillRect/>
          </a:stretch>
        </p:blipFill>
        <p:spPr bwMode="auto">
          <a:xfrm>
            <a:off x="1097280" y="669770"/>
            <a:ext cx="3611880" cy="230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6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Третий подвиг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Стимфалийские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птицы.</a:t>
            </a:r>
            <a:endParaRPr lang="ru-RU" dirty="0"/>
          </a:p>
        </p:txBody>
      </p:sp>
      <p:pic>
        <p:nvPicPr>
          <p:cNvPr id="4" name="Picture 2" descr="C:\Documents and Settings\Ирина Алексеевна\Мои документы\Мои рисунки\геракл стимфал. птицы 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" y="669770"/>
            <a:ext cx="3920490" cy="222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</TotalTime>
  <Words>288</Words>
  <Application>Microsoft Office PowerPoint</Application>
  <PresentationFormat>Произвольный</PresentationFormat>
  <Paragraphs>61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Narrow</vt:lpstr>
      <vt:lpstr>Calibri</vt:lpstr>
      <vt:lpstr>Times New Roman</vt:lpstr>
      <vt:lpstr>Wingdings</vt:lpstr>
      <vt:lpstr>Wingdings 2</vt:lpstr>
      <vt:lpstr>Тема Office</vt:lpstr>
      <vt:lpstr>Презентация PowerPoint</vt:lpstr>
      <vt:lpstr>Цели  урока:</vt:lpstr>
      <vt:lpstr>   Повторение.</vt:lpstr>
      <vt:lpstr>Проверь себя!</vt:lpstr>
      <vt:lpstr>Подвиги Геракла</vt:lpstr>
      <vt:lpstr>         Геракл (Геркулес)</vt:lpstr>
      <vt:lpstr>   Первый подвиг. Немейский лев.</vt:lpstr>
      <vt:lpstr>Второй подвиг. Лернейская гидра.</vt:lpstr>
      <vt:lpstr> Третий подвиг. Стимфалийские птицы.</vt:lpstr>
      <vt:lpstr> Четвёртый подвиг. Лернейская гидра.</vt:lpstr>
      <vt:lpstr>Пятый подвиг. Эриманфский кабан.</vt:lpstr>
      <vt:lpstr>Шестой подвиг. Скотный двор царя Авгия.</vt:lpstr>
      <vt:lpstr>Седьмой подвиг. Критский бык.</vt:lpstr>
      <vt:lpstr>Восьмой подвиг. Кони Диомеда.</vt:lpstr>
      <vt:lpstr>Девятый подвиг. Пояс Ипполиты.</vt:lpstr>
      <vt:lpstr>Десятый подвиг. Коровы Гериона.</vt:lpstr>
      <vt:lpstr>Одиннадцатый подвиг. Цербер (Кербер).</vt:lpstr>
      <vt:lpstr>Двенадцатый подвиг. Яблоки Гесперид.</vt:lpstr>
      <vt:lpstr>Первый подвиг. Немейский лев.</vt:lpstr>
      <vt:lpstr>Словарная работа</vt:lpstr>
      <vt:lpstr>Тифон и Ехидна</vt:lpstr>
      <vt:lpstr>Шестой подвиг. Скотный двор царя Авгия.</vt:lpstr>
      <vt:lpstr> «Авгиевы конюшни».</vt:lpstr>
      <vt:lpstr>Задание.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ТАНЮШКА</dc:creator>
  <cp:lastModifiedBy>Пользователь Windows</cp:lastModifiedBy>
  <cp:revision>50</cp:revision>
  <dcterms:created xsi:type="dcterms:W3CDTF">2020-08-20T14:06:43Z</dcterms:created>
  <dcterms:modified xsi:type="dcterms:W3CDTF">2020-09-07T06:30:38Z</dcterms:modified>
</cp:coreProperties>
</file>