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77" r:id="rId5"/>
    <p:sldId id="278" r:id="rId6"/>
    <p:sldId id="279" r:id="rId7"/>
    <p:sldId id="281" r:id="rId8"/>
    <p:sldId id="260" r:id="rId9"/>
    <p:sldId id="265" r:id="rId10"/>
    <p:sldId id="261" r:id="rId11"/>
    <p:sldId id="262" r:id="rId12"/>
    <p:sldId id="266" r:id="rId13"/>
    <p:sldId id="264" r:id="rId14"/>
    <p:sldId id="267" r:id="rId15"/>
    <p:sldId id="282" r:id="rId16"/>
    <p:sldId id="268" r:id="rId17"/>
    <p:sldId id="270" r:id="rId18"/>
    <p:sldId id="271" r:id="rId19"/>
    <p:sldId id="272" r:id="rId20"/>
    <p:sldId id="273" r:id="rId21"/>
    <p:sldId id="276" r:id="rId22"/>
    <p:sldId id="274" r:id="rId23"/>
    <p:sldId id="27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4660"/>
  </p:normalViewPr>
  <p:slideViewPr>
    <p:cSldViewPr snapToGrid="0">
      <p:cViewPr varScale="1">
        <p:scale>
          <a:sx n="46" d="100"/>
          <a:sy n="46" d="100"/>
        </p:scale>
        <p:origin x="7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B465-303D-46AF-AD76-DA7BC79E47A3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D8A6-51D8-4559-BF42-96558BBDF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6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B465-303D-46AF-AD76-DA7BC79E47A3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D8A6-51D8-4559-BF42-96558BBDF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4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B465-303D-46AF-AD76-DA7BC79E47A3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D8A6-51D8-4559-BF42-96558BBDF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6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764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B465-303D-46AF-AD76-DA7BC79E47A3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D8A6-51D8-4559-BF42-96558BBDF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4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B465-303D-46AF-AD76-DA7BC79E47A3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D8A6-51D8-4559-BF42-96558BBDF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3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B465-303D-46AF-AD76-DA7BC79E47A3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D8A6-51D8-4559-BF42-96558BBDF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7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B465-303D-46AF-AD76-DA7BC79E47A3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D8A6-51D8-4559-BF42-96558BBDF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5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B465-303D-46AF-AD76-DA7BC79E47A3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D8A6-51D8-4559-BF42-96558BBDF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8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B465-303D-46AF-AD76-DA7BC79E47A3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D8A6-51D8-4559-BF42-96558BBDF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7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B465-303D-46AF-AD76-DA7BC79E47A3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D8A6-51D8-4559-BF42-96558BBDF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3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B465-303D-46AF-AD76-DA7BC79E47A3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D8A6-51D8-4559-BF42-96558BBDF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6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6B465-303D-46AF-AD76-DA7BC79E47A3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6D8A6-51D8-4559-BF42-96558BBDF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44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B%D0%BF%D0%B0%D0%BC%D1%8B%D1%88-%D0%91%D0%B0%D1%82%D1%8B%D1%80_(%D1%8D%D0%BF%D0%BE%D1%81)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20168" y="2700149"/>
            <a:ext cx="6010667" cy="16584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Тема</a:t>
            </a:r>
            <a:r>
              <a:rPr sz="44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: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ru-RU" sz="44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Дастан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 «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Алпамыш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».</a:t>
            </a:r>
            <a:endParaRPr sz="4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34941" y="1145408"/>
            <a:ext cx="1082038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8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Литература</a:t>
            </a:r>
            <a:endParaRPr lang="ru-RU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4" b="5954"/>
          <a:stretch>
            <a:fillRect/>
          </a:stretch>
        </p:blipFill>
        <p:spPr bwMode="auto">
          <a:xfrm>
            <a:off x="7948613" y="2695575"/>
            <a:ext cx="332898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8"/>
            <a:ext cx="8232186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ru-RU" sz="6600" kern="0" spc="-11" dirty="0" smtClean="0">
                <a:solidFill>
                  <a:sysClr val="window" lastClr="FFFFFF"/>
                </a:solidFill>
              </a:rPr>
              <a:t>Время создания.</a:t>
            </a:r>
            <a:endParaRPr lang="ru-RU" sz="66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2"/>
          </p:nvPr>
        </p:nvSpPr>
        <p:spPr>
          <a:xfrm>
            <a:off x="7545063" y="2629912"/>
            <a:ext cx="3328416" cy="3659375"/>
          </a:xfrm>
        </p:spPr>
      </p:sp>
      <p:pic>
        <p:nvPicPr>
          <p:cNvPr id="6148" name="Picture 4" descr="https://bidspirit-images.global.ssl.fastly.net/pugatchev/cloned-images/18961/001/a_ignore_q_80_w_1000_c_limit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063" y="2660233"/>
            <a:ext cx="3328416" cy="36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350" y="2413338"/>
            <a:ext cx="65123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ProximaNova"/>
              </a:rPr>
              <a:t>Цикл среднеазиатских эпических сказаний о богатыре </a:t>
            </a:r>
            <a:r>
              <a:rPr lang="ru-RU" sz="28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ProximaNova"/>
              </a:rPr>
              <a:t>Алпамыше</a:t>
            </a:r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ProximaNova"/>
              </a:rPr>
              <a:t> и его подвигах сложился в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ProximaNova"/>
              </a:rPr>
              <a:t>XIV-XVII</a:t>
            </a:r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ProximaNova"/>
              </a:rPr>
              <a:t> </a:t>
            </a:r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ProximaNova"/>
              </a:rPr>
              <a:t>вв., когда народы Средней Азии вели борьбу против </a:t>
            </a:r>
            <a:r>
              <a:rPr lang="ru-RU" sz="28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ProximaNova"/>
              </a:rPr>
              <a:t>джунгарских</a:t>
            </a:r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ProximaNova"/>
              </a:rPr>
              <a:t> правителей.  Все версии отличаются сюжетным сходством, но каждое сказание очень самобытно, окрашено местным колоритом.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8"/>
            <a:ext cx="8232186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ru-RU" sz="6600" kern="0" spc="-11" dirty="0" smtClean="0">
                <a:solidFill>
                  <a:sysClr val="window" lastClr="FFFFFF"/>
                </a:solidFill>
              </a:rPr>
              <a:t>Композиция.</a:t>
            </a:r>
            <a:endParaRPr lang="ru-RU" sz="66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049" y="2341256"/>
            <a:ext cx="70698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1 часть.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оездка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Алпамыша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за невестой, состязание его с женихами-соперниками, женитьба героев;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2 часть.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оход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Алпамыша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против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калмыкского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правителя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Тайчахана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, семилетнее пребывание богатыря в темнице и победное возвращение на родину. 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bonart.kz/wp-content/uploads/2020/04/15-bonart-41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" b="5616"/>
          <a:stretch>
            <a:fillRect/>
          </a:stretch>
        </p:blipFill>
        <p:spPr bwMode="auto">
          <a:xfrm>
            <a:off x="7948613" y="2630488"/>
            <a:ext cx="3328987" cy="36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2396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162396" y="438076"/>
            <a:ext cx="9115202" cy="86221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ru-RU" sz="5400" kern="0" spc="-11" dirty="0" smtClean="0">
                <a:solidFill>
                  <a:sysClr val="window" lastClr="FFFFFF"/>
                </a:solidFill>
              </a:rPr>
              <a:t>Русский перевод </a:t>
            </a:r>
            <a:r>
              <a:rPr lang="ru-RU" sz="5400" kern="0" spc="-11" dirty="0" err="1" smtClean="0">
                <a:solidFill>
                  <a:sysClr val="window" lastClr="FFFFFF"/>
                </a:solidFill>
              </a:rPr>
              <a:t>дастана</a:t>
            </a:r>
            <a:r>
              <a:rPr lang="ru-RU" sz="5400" kern="0" spc="-11" dirty="0" smtClean="0">
                <a:solidFill>
                  <a:sysClr val="window" lastClr="FFFFFF"/>
                </a:solidFill>
              </a:rPr>
              <a:t>.</a:t>
            </a:r>
            <a:endParaRPr lang="ru-RU" sz="54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7628" y="2224389"/>
            <a:ext cx="785045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В 1939 г.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выдающийся узбекский поэт Хамид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Алимджан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издал полный вариант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дастана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Алпамыш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» со своим предисловием. На русский язык «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Алпамыш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» перевел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     В.М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</a:rPr>
              <a:t>Жирмунский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6" name="Picture 4" descr="http://i.mycdn.me/i?r=AzEPZsRbOZEKgBhR0XGMT1Rk8bQ4uYdgoqlUaVFMsmiwD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06" y="3746809"/>
            <a:ext cx="2414161" cy="29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cdn1.ozone.ru/s3/multimedia-x/c600/60129014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172" y="2508009"/>
            <a:ext cx="2316627" cy="33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2396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7" y="471858"/>
            <a:ext cx="9228361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ru-RU" sz="6000" kern="0" spc="-11" dirty="0" smtClean="0">
                <a:solidFill>
                  <a:sysClr val="window" lastClr="FFFFFF"/>
                </a:solidFill>
              </a:rPr>
              <a:t>Основная идея </a:t>
            </a:r>
            <a:r>
              <a:rPr lang="ru-RU" sz="6000" kern="0" spc="-11" dirty="0" err="1" smtClean="0">
                <a:solidFill>
                  <a:sysClr val="window" lastClr="FFFFFF"/>
                </a:solidFill>
              </a:rPr>
              <a:t>дастана</a:t>
            </a:r>
            <a:r>
              <a:rPr lang="ru-RU" sz="6000" kern="0" spc="-11" dirty="0" smtClean="0">
                <a:solidFill>
                  <a:sysClr val="window" lastClr="FFFFFF"/>
                </a:solidFill>
              </a:rPr>
              <a:t>.</a:t>
            </a:r>
            <a:endParaRPr lang="ru-RU" sz="60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7485" y="2967337"/>
            <a:ext cx="97701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Б</a:t>
            </a:r>
            <a:r>
              <a:rPr lang="ru-RU" sz="40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орьба народа за независимость, высоких человеческих идеалов, утверждение справедливой и мирной жизни.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" name="Picture 6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444" y="4899374"/>
            <a:ext cx="2245112" cy="195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5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2396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162396" y="438076"/>
            <a:ext cx="9115202" cy="86221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ru-RU" sz="5400" kern="0" spc="-11" dirty="0" smtClean="0">
                <a:solidFill>
                  <a:sysClr val="window" lastClr="FFFFFF"/>
                </a:solidFill>
              </a:rPr>
              <a:t>«АЛПАМЫШ».</a:t>
            </a:r>
            <a:endParaRPr lang="ru-RU" sz="54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" y="2967339"/>
            <a:ext cx="7560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Одно из любимых  и широко распространённых эпических произведений узбекского народа</a:t>
            </a:r>
            <a:r>
              <a:rPr lang="ru-RU" sz="36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https://qazaqadebieti.kz/wp-content/uploads/2018/09/d86641a4189b19defacd72ed661d6a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54" y="2566401"/>
            <a:ext cx="3325004" cy="402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-8696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2396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162396" y="438076"/>
            <a:ext cx="9115202" cy="86221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ru-RU" sz="5400" kern="0" spc="-11" dirty="0" smtClean="0">
                <a:solidFill>
                  <a:sysClr val="window" lastClr="FFFFFF"/>
                </a:solidFill>
              </a:rPr>
              <a:t>ОБРАЗ АЛПАМЫШ</a:t>
            </a:r>
            <a:r>
              <a:rPr lang="ru-RU" sz="5400" kern="0" spc="-11" dirty="0">
                <a:solidFill>
                  <a:sysClr val="window" lastClr="FFFFFF"/>
                </a:solidFill>
              </a:rPr>
              <a:t>А</a:t>
            </a:r>
            <a:r>
              <a:rPr lang="ru-RU" sz="5400" kern="0" spc="-11" dirty="0" smtClean="0">
                <a:solidFill>
                  <a:sysClr val="window" lastClr="FFFFFF"/>
                </a:solidFill>
              </a:rPr>
              <a:t>.</a:t>
            </a:r>
            <a:endParaRPr lang="ru-RU" sz="54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7121" y="3105835"/>
            <a:ext cx="599821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олицетворение памяти предков, любви к своему Отечеству…</a:t>
            </a:r>
          </a:p>
        </p:txBody>
      </p:sp>
      <p:pic>
        <p:nvPicPr>
          <p:cNvPr id="14338" name="Picture 2" descr="http://horse-bryansk.ru/bank/interesting/interesting_nane/baichubar2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29" y="2344453"/>
            <a:ext cx="3694769" cy="436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2396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162396" y="438076"/>
            <a:ext cx="9115202" cy="86221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ru-RU" sz="5400" kern="0" spc="-11" dirty="0" smtClean="0">
                <a:solidFill>
                  <a:sysClr val="window" lastClr="FFFFFF"/>
                </a:solidFill>
              </a:rPr>
              <a:t>ОБРАЗ БАРЧИН.</a:t>
            </a:r>
            <a:endParaRPr lang="ru-RU" sz="54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" y="2967339"/>
            <a:ext cx="75605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Считается одним из самых совершенных женских образов узбекского фольклора</a:t>
            </a:r>
            <a:r>
              <a:rPr lang="ru-RU" sz="48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.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 descr="https://i.pinimg.com/736x/3b/8a/7d/3b8a7d045d765b399b973d03ee014fa1--visit-turkey-woman-war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54" y="2552682"/>
            <a:ext cx="3189248" cy="39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2396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162396" y="438076"/>
            <a:ext cx="9115202" cy="169320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ru-RU" sz="5400" kern="0" spc="-11" dirty="0" smtClean="0">
                <a:solidFill>
                  <a:sysClr val="window" lastClr="FFFFFF"/>
                </a:solidFill>
              </a:rPr>
              <a:t>Беседа по </a:t>
            </a:r>
            <a:r>
              <a:rPr lang="ru-RU" sz="5400" kern="0" spc="-11" dirty="0" err="1" smtClean="0">
                <a:solidFill>
                  <a:sysClr val="window" lastClr="FFFFFF"/>
                </a:solidFill>
              </a:rPr>
              <a:t>дастану</a:t>
            </a:r>
            <a:r>
              <a:rPr lang="ru-RU" sz="5400" kern="0" spc="-11" dirty="0" smtClean="0">
                <a:solidFill>
                  <a:sysClr val="window" lastClr="FFFFFF"/>
                </a:solidFill>
              </a:rPr>
              <a:t> «</a:t>
            </a:r>
            <a:r>
              <a:rPr lang="ru-RU" sz="5400" kern="0" spc="-11" dirty="0" err="1" smtClean="0">
                <a:solidFill>
                  <a:sysClr val="window" lastClr="FFFFFF"/>
                </a:solidFill>
              </a:rPr>
              <a:t>Алпамыш</a:t>
            </a:r>
            <a:r>
              <a:rPr lang="ru-RU" sz="5400" kern="0" spc="-11" dirty="0" smtClean="0">
                <a:solidFill>
                  <a:sysClr val="window" lastClr="FFFFFF"/>
                </a:solidFill>
              </a:rPr>
              <a:t>».</a:t>
            </a:r>
            <a:endParaRPr lang="ru-RU" sz="54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4030" y="2921620"/>
            <a:ext cx="81175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В какой стране происходит основное действие </a:t>
            </a:r>
            <a:r>
              <a:rPr lang="ru-RU" sz="24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дастана</a:t>
            </a:r>
            <a:r>
              <a:rPr lang="ru-RU" sz="24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4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Алпамыш</a:t>
            </a:r>
            <a:r>
              <a:rPr lang="ru-RU" sz="24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»?</a:t>
            </a:r>
          </a:p>
          <a:p>
            <a:r>
              <a:rPr lang="ru-RU" sz="24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(Основное действие происходит в стране Байсун-</a:t>
            </a:r>
            <a:r>
              <a:rPr lang="ru-RU" sz="24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Конграт</a:t>
            </a:r>
            <a:r>
              <a:rPr lang="ru-RU" sz="24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В первой части </a:t>
            </a:r>
            <a:r>
              <a:rPr lang="ru-RU" sz="24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дастана</a:t>
            </a:r>
            <a:r>
              <a:rPr lang="ru-RU" sz="24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повествуется о том, как у бездетных родителей рождается долгожданный ребенок - будущий герой. Показана его юность, полная героизма и необычных событий, рассказывается о подвигах </a:t>
            </a:r>
            <a:r>
              <a:rPr lang="ru-RU" sz="24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Алпамыша</a:t>
            </a:r>
            <a:r>
              <a:rPr lang="ru-RU" sz="24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любви героя и красавицы </a:t>
            </a:r>
            <a:r>
              <a:rPr lang="ru-RU" sz="24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Барчин</a:t>
            </a:r>
            <a:r>
              <a:rPr lang="ru-RU" sz="24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семилетнем пребывании его в плену и счастливая развязка).</a:t>
            </a:r>
            <a:endParaRPr lang="ru-RU" sz="2400" b="1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6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444" y="4899374"/>
            <a:ext cx="2245112" cy="195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2396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162396" y="438076"/>
            <a:ext cx="9115202" cy="169320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ru-RU" sz="5400" kern="0" spc="-11" dirty="0" smtClean="0">
                <a:solidFill>
                  <a:sysClr val="window" lastClr="FFFFFF"/>
                </a:solidFill>
              </a:rPr>
              <a:t>Беседа по </a:t>
            </a:r>
            <a:r>
              <a:rPr lang="ru-RU" sz="5400" kern="0" spc="-11" dirty="0" err="1" smtClean="0">
                <a:solidFill>
                  <a:sysClr val="window" lastClr="FFFFFF"/>
                </a:solidFill>
              </a:rPr>
              <a:t>дастану</a:t>
            </a:r>
            <a:r>
              <a:rPr lang="ru-RU" sz="5400" kern="0" spc="-11" dirty="0" smtClean="0">
                <a:solidFill>
                  <a:sysClr val="window" lastClr="FFFFFF"/>
                </a:solidFill>
              </a:rPr>
              <a:t> «</a:t>
            </a:r>
            <a:r>
              <a:rPr lang="ru-RU" sz="5400" kern="0" spc="-11" dirty="0" err="1" smtClean="0">
                <a:solidFill>
                  <a:sysClr val="window" lastClr="FFFFFF"/>
                </a:solidFill>
              </a:rPr>
              <a:t>Алпамыш</a:t>
            </a:r>
            <a:r>
              <a:rPr lang="ru-RU" sz="5400" kern="0" spc="-11" dirty="0" smtClean="0">
                <a:solidFill>
                  <a:sysClr val="window" lastClr="FFFFFF"/>
                </a:solidFill>
              </a:rPr>
              <a:t>».</a:t>
            </a:r>
            <a:endParaRPr lang="ru-RU" sz="54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4030" y="2921620"/>
            <a:ext cx="66233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Дайте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характеристику главного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героя: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Главный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герой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дастана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Алпамыш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не просто чрезвычайно сильный юноша (за свою необыкновенную силу он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получил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прозвище «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алп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», т.е. богатырь), но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также умный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 благородный. Он не использует свою огромную силу без крайней на то необходимости. Все дела стремится решать мирным путем.</a:t>
            </a:r>
          </a:p>
          <a:p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b="1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i.pinimg.com/originals/58/68/de/5868de48f9b66e43009d5ec9ac259d3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624" y="2921620"/>
            <a:ext cx="3045558" cy="36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2396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162396" y="438076"/>
            <a:ext cx="9115202" cy="169320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ru-RU" sz="5400" kern="0" spc="-11" dirty="0" smtClean="0">
                <a:solidFill>
                  <a:sysClr val="window" lastClr="FFFFFF"/>
                </a:solidFill>
              </a:rPr>
              <a:t>Беседа по </a:t>
            </a:r>
            <a:r>
              <a:rPr lang="ru-RU" sz="5400" kern="0" spc="-11" dirty="0" err="1" smtClean="0">
                <a:solidFill>
                  <a:sysClr val="window" lastClr="FFFFFF"/>
                </a:solidFill>
              </a:rPr>
              <a:t>дастану</a:t>
            </a:r>
            <a:r>
              <a:rPr lang="ru-RU" sz="5400" kern="0" spc="-11" dirty="0" smtClean="0">
                <a:solidFill>
                  <a:sysClr val="window" lastClr="FFFFFF"/>
                </a:solidFill>
              </a:rPr>
              <a:t> «</a:t>
            </a:r>
            <a:r>
              <a:rPr lang="ru-RU" sz="5400" kern="0" spc="-11" dirty="0" err="1" smtClean="0">
                <a:solidFill>
                  <a:sysClr val="window" lastClr="FFFFFF"/>
                </a:solidFill>
              </a:rPr>
              <a:t>Алпамыш</a:t>
            </a:r>
            <a:r>
              <a:rPr lang="ru-RU" sz="5400" kern="0" spc="-11" dirty="0" smtClean="0">
                <a:solidFill>
                  <a:sysClr val="window" lastClr="FFFFFF"/>
                </a:solidFill>
              </a:rPr>
              <a:t>».</a:t>
            </a:r>
            <a:endParaRPr lang="ru-RU" sz="54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5190" y="2921620"/>
            <a:ext cx="83188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Roboto-Regular"/>
              </a:rPr>
              <a:t>- Что символизирует собой главный герой? (Образ народного богатыря </a:t>
            </a:r>
            <a:r>
              <a:rPr lang="ru-RU" sz="36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Roboto-Regular"/>
              </a:rPr>
              <a:t>Алпамыша</a:t>
            </a:r>
            <a:r>
              <a:rPr lang="ru-RU" sz="36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Roboto-Regular"/>
              </a:rPr>
              <a:t> сконцентрировал в себе мечты народа о социальной справедливости, о прекрасном и сильном правителе).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Picture 6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444" y="4899374"/>
            <a:ext cx="2245112" cy="195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3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8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 smtClean="0">
                <a:solidFill>
                  <a:sysClr val="window" lastClr="FFFFFF"/>
                </a:solidFill>
              </a:rPr>
              <a:t>Цели урока:</a:t>
            </a:r>
            <a:endParaRPr lang="ru-RU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4" b="5954"/>
          <a:stretch>
            <a:fillRect/>
          </a:stretch>
        </p:blipFill>
        <p:spPr bwMode="auto">
          <a:xfrm>
            <a:off x="10058400" y="5070763"/>
            <a:ext cx="1828799" cy="154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0170" y="2804297"/>
            <a:ext cx="8115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Roboto-Regular"/>
              </a:rPr>
              <a:t>Вспомнить, что такое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Roboto-Regular"/>
              </a:rPr>
              <a:t>дастан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Roboto-Regular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Roboto-Regular"/>
              </a:rPr>
              <a:t>как жанр устного народного творчества,  рассмотреть виды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Roboto-Regular"/>
              </a:rPr>
              <a:t>дастанов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Roboto-Regular"/>
              </a:rPr>
              <a:t> по тематике, познакомиться с основными сказителями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Roboto-Regular"/>
              </a:rPr>
              <a:t>дастанов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Roboto-Regular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Roboto-Regular"/>
              </a:rPr>
              <a:t>П</a:t>
            </a:r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Roboto-Regular"/>
              </a:rPr>
              <a:t>ознакомиться с узбекским героическим эпосом, раскрыть идею и проанализировать образы главных героев </a:t>
            </a:r>
            <a:r>
              <a:rPr lang="ru-RU" sz="28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Roboto-Regular"/>
              </a:rPr>
              <a:t>дастана</a:t>
            </a:r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Roboto-Regular"/>
              </a:rPr>
              <a:t> «</a:t>
            </a:r>
            <a:r>
              <a:rPr lang="ru-RU" sz="28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Roboto-Regular"/>
              </a:rPr>
              <a:t>Алпамыш</a:t>
            </a:r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Roboto-Regular"/>
              </a:rPr>
              <a:t>».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2396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162396" y="438076"/>
            <a:ext cx="9115202" cy="169320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ru-RU" sz="5400" kern="0" spc="-11" dirty="0" smtClean="0">
                <a:solidFill>
                  <a:sysClr val="window" lastClr="FFFFFF"/>
                </a:solidFill>
              </a:rPr>
              <a:t>Беседа по </a:t>
            </a:r>
            <a:r>
              <a:rPr lang="ru-RU" sz="5400" kern="0" spc="-11" dirty="0" err="1" smtClean="0">
                <a:solidFill>
                  <a:sysClr val="window" lastClr="FFFFFF"/>
                </a:solidFill>
              </a:rPr>
              <a:t>дастану</a:t>
            </a:r>
            <a:r>
              <a:rPr lang="ru-RU" sz="5400" kern="0" spc="-11" dirty="0" smtClean="0">
                <a:solidFill>
                  <a:sysClr val="window" lastClr="FFFFFF"/>
                </a:solidFill>
              </a:rPr>
              <a:t> «</a:t>
            </a:r>
            <a:r>
              <a:rPr lang="ru-RU" sz="5400" kern="0" spc="-11" dirty="0" err="1" smtClean="0">
                <a:solidFill>
                  <a:sysClr val="window" lastClr="FFFFFF"/>
                </a:solidFill>
              </a:rPr>
              <a:t>Алпамыш</a:t>
            </a:r>
            <a:r>
              <a:rPr lang="ru-RU" sz="5400" kern="0" spc="-11" dirty="0" smtClean="0">
                <a:solidFill>
                  <a:sysClr val="window" lastClr="FFFFFF"/>
                </a:solidFill>
              </a:rPr>
              <a:t>».</a:t>
            </a:r>
            <a:endParaRPr lang="ru-RU" sz="54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7121" y="2967335"/>
            <a:ext cx="67341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Roboto-Regular"/>
              </a:rPr>
              <a:t>- Какие темы освещены в </a:t>
            </a:r>
            <a:r>
              <a:rPr lang="ru-RU" sz="36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Roboto-Regular"/>
              </a:rPr>
              <a:t>дастане</a:t>
            </a:r>
            <a:r>
              <a:rPr lang="ru-RU" sz="36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Roboto-Regular"/>
              </a:rPr>
              <a:t> «</a:t>
            </a:r>
            <a:r>
              <a:rPr lang="ru-RU" sz="36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Roboto-Regular"/>
              </a:rPr>
              <a:t>Алпамыш</a:t>
            </a:r>
            <a:r>
              <a:rPr lang="ru-RU" sz="36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Roboto-Regular"/>
              </a:rPr>
              <a:t>»? ( Тема верности в любви и дружбе, осуждение междоусобиц, призыв к сплочению, единству).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0" name="Picture 2" descr="https://rbook.me/pic/b/1/3/?src=154445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64" y="2326633"/>
            <a:ext cx="2832410" cy="42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2396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162396" y="438076"/>
            <a:ext cx="9115202" cy="169320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ru-RU" sz="5400" kern="0" spc="-11" dirty="0" smtClean="0">
                <a:solidFill>
                  <a:sysClr val="window" lastClr="FFFFFF"/>
                </a:solidFill>
              </a:rPr>
              <a:t>Беседа по </a:t>
            </a:r>
            <a:r>
              <a:rPr lang="ru-RU" sz="5400" kern="0" spc="-11" dirty="0" err="1" smtClean="0">
                <a:solidFill>
                  <a:sysClr val="window" lastClr="FFFFFF"/>
                </a:solidFill>
              </a:rPr>
              <a:t>дастану</a:t>
            </a:r>
            <a:r>
              <a:rPr lang="ru-RU" sz="5400" kern="0" spc="-11" dirty="0" smtClean="0">
                <a:solidFill>
                  <a:sysClr val="window" lastClr="FFFFFF"/>
                </a:solidFill>
              </a:rPr>
              <a:t> «</a:t>
            </a:r>
            <a:r>
              <a:rPr lang="ru-RU" sz="5400" kern="0" spc="-11" dirty="0" err="1" smtClean="0">
                <a:solidFill>
                  <a:sysClr val="window" lastClr="FFFFFF"/>
                </a:solidFill>
              </a:rPr>
              <a:t>Алпамыш</a:t>
            </a:r>
            <a:r>
              <a:rPr lang="ru-RU" sz="5400" kern="0" spc="-11" dirty="0" smtClean="0">
                <a:solidFill>
                  <a:sysClr val="window" lastClr="FFFFFF"/>
                </a:solidFill>
              </a:rPr>
              <a:t>».</a:t>
            </a:r>
            <a:endParaRPr lang="ru-RU" sz="54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913" y="2745909"/>
            <a:ext cx="73459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Roboto-Regular"/>
              </a:rPr>
              <a:t>- </a:t>
            </a:r>
            <a:r>
              <a:rPr lang="ru-RU" sz="32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Какова роль главной героини </a:t>
            </a:r>
            <a:r>
              <a:rPr lang="ru-RU" sz="32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дастана</a:t>
            </a:r>
            <a:r>
              <a:rPr lang="ru-RU" sz="32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ru-RU" sz="32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Барчиной</a:t>
            </a:r>
            <a:r>
              <a:rPr lang="ru-RU" sz="32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отважная и добрая девушка, которая верна не только своему возлюбленному, но и своей родине. </a:t>
            </a:r>
            <a:r>
              <a:rPr lang="ru-RU" sz="32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Барчиной</a:t>
            </a:r>
            <a:r>
              <a:rPr lang="ru-RU" sz="32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это символ восточной женщины, </a:t>
            </a:r>
            <a:r>
              <a:rPr lang="ru-RU" sz="32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полн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2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  <a:r>
              <a:rPr lang="ru-RU" sz="32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силы духа, верности, любви).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Roboto-Regular"/>
              </a:rPr>
              <a:t>- </a:t>
            </a:r>
            <a:endParaRPr lang="ru-RU" dirty="0"/>
          </a:p>
        </p:txBody>
      </p:sp>
      <p:pic>
        <p:nvPicPr>
          <p:cNvPr id="21" name="Picture 2" descr="https://i.pinimg.com/736x/3b/8a/7d/3b8a7d045d765b399b973d03ee014fa1--visit-turkey-woman-war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33" y="2552682"/>
            <a:ext cx="3010829" cy="39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2396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162396" y="438076"/>
            <a:ext cx="9115202" cy="169320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ru-RU" sz="5400" kern="0" spc="-11" dirty="0" smtClean="0">
                <a:solidFill>
                  <a:sysClr val="window" lastClr="FFFFFF"/>
                </a:solidFill>
              </a:rPr>
              <a:t>Беседа по </a:t>
            </a:r>
            <a:r>
              <a:rPr lang="ru-RU" sz="5400" kern="0" spc="-11" dirty="0" err="1" smtClean="0">
                <a:solidFill>
                  <a:sysClr val="window" lastClr="FFFFFF"/>
                </a:solidFill>
              </a:rPr>
              <a:t>дастану</a:t>
            </a:r>
            <a:r>
              <a:rPr lang="ru-RU" sz="5400" kern="0" spc="-11" dirty="0" smtClean="0">
                <a:solidFill>
                  <a:sysClr val="window" lastClr="FFFFFF"/>
                </a:solidFill>
              </a:rPr>
              <a:t> «</a:t>
            </a:r>
            <a:r>
              <a:rPr lang="ru-RU" sz="5400" kern="0" spc="-11" dirty="0" err="1" smtClean="0">
                <a:solidFill>
                  <a:sysClr val="window" lastClr="FFFFFF"/>
                </a:solidFill>
              </a:rPr>
              <a:t>Алпамыш</a:t>
            </a:r>
            <a:r>
              <a:rPr lang="ru-RU" sz="5400" kern="0" spc="-11" dirty="0" smtClean="0">
                <a:solidFill>
                  <a:sysClr val="window" lastClr="FFFFFF"/>
                </a:solidFill>
              </a:rPr>
              <a:t>».</a:t>
            </a:r>
            <a:endParaRPr lang="ru-RU" sz="54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839" y="2828836"/>
            <a:ext cx="109207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Roboto-Regular"/>
              </a:rPr>
              <a:t>-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-Regular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Перечислите </a:t>
            </a:r>
            <a:r>
              <a:rPr lang="ru-RU" sz="36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образы остальных положительных персонажей эпоса (Калмыцкий богатырь </a:t>
            </a:r>
            <a:r>
              <a:rPr lang="ru-RU" sz="36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Караждан</a:t>
            </a:r>
            <a:r>
              <a:rPr lang="ru-RU" sz="36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сестра </a:t>
            </a:r>
            <a:r>
              <a:rPr lang="ru-RU" sz="36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Алпамыша</a:t>
            </a:r>
            <a:r>
              <a:rPr lang="ru-RU" sz="36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Калдыргач-аим</a:t>
            </a:r>
            <a:r>
              <a:rPr lang="ru-RU" sz="36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табунщик </a:t>
            </a:r>
            <a:r>
              <a:rPr lang="ru-RU" sz="3600" b="1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Култай</a:t>
            </a:r>
            <a:r>
              <a:rPr lang="ru-RU" sz="36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др.)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6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26" y="5210678"/>
            <a:ext cx="1888273" cy="164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6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2396" dirty="0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162396" y="438076"/>
            <a:ext cx="9115202" cy="169320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ru-RU" sz="5400" kern="0" spc="-11" dirty="0" smtClean="0">
                <a:solidFill>
                  <a:sysClr val="window" lastClr="FFFFFF"/>
                </a:solidFill>
              </a:rPr>
              <a:t>Задание для самостоятельной работы.</a:t>
            </a:r>
            <a:endParaRPr lang="ru-RU" sz="54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7123" y="2413338"/>
            <a:ext cx="10101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ProximaNova"/>
              </a:rPr>
              <a:t>Прочитать </a:t>
            </a:r>
            <a:r>
              <a:rPr lang="ru-RU" sz="4800" dirty="0" err="1" smtClean="0">
                <a:solidFill>
                  <a:schemeClr val="accent1">
                    <a:lumMod val="50000"/>
                  </a:schemeClr>
                </a:solidFill>
                <a:latin typeface="ProximaNova"/>
              </a:rPr>
              <a:t>дастан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ProximaNova"/>
              </a:rPr>
              <a:t> «</a:t>
            </a:r>
            <a:r>
              <a:rPr lang="ru-RU" sz="4800" dirty="0" err="1" smtClean="0">
                <a:solidFill>
                  <a:schemeClr val="accent1">
                    <a:lumMod val="50000"/>
                  </a:schemeClr>
                </a:solidFill>
                <a:latin typeface="ProximaNova"/>
              </a:rPr>
              <a:t>Алпамыш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ProximaNova"/>
              </a:rPr>
              <a:t>».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ProximaNova"/>
              </a:rPr>
              <a:t>Ответить на вопросы на стр. 33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8"/>
            <a:ext cx="7808440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 smtClean="0">
                <a:solidFill>
                  <a:sysClr val="window" lastClr="FFFFFF"/>
                </a:solidFill>
              </a:rPr>
              <a:t>Эпиграф урока:</a:t>
            </a:r>
            <a:endParaRPr lang="ru-RU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49238" y="2967335"/>
            <a:ext cx="94142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Дастан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Алпамыш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»-повествование о свободных, вольных, гордых и прекрасных людях, это гимн в их честь, эпос, нашедший путь к сердцу народа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Алимджан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8"/>
            <a:ext cx="8878956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 smtClean="0">
                <a:solidFill>
                  <a:sysClr val="window" lastClr="FFFFFF"/>
                </a:solidFill>
              </a:rPr>
              <a:t>Что такое </a:t>
            </a:r>
            <a:r>
              <a:rPr lang="ru-RU" sz="7196" kern="0" spc="-11" dirty="0" err="1" smtClean="0">
                <a:solidFill>
                  <a:sysClr val="window" lastClr="FFFFFF"/>
                </a:solidFill>
              </a:rPr>
              <a:t>дастан</a:t>
            </a:r>
            <a:r>
              <a:rPr lang="ru-RU" sz="7196" kern="0" spc="-11" dirty="0" smtClean="0">
                <a:solidFill>
                  <a:sysClr val="window" lastClr="FFFFFF"/>
                </a:solidFill>
              </a:rPr>
              <a:t>?</a:t>
            </a:r>
            <a:endParaRPr lang="ru-RU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49238" y="2967335"/>
            <a:ext cx="941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913" y="2427188"/>
            <a:ext cx="8461043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898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Дастан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народный эпос — великое наследие нашего народа, которое передается из поколения в поколение на протяжении тысячелетий. Мудрецы называли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дастаны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«Золотой колыбелью», потому что в них отражена история нации, культура и нравственные основы народа.</a:t>
            </a:r>
          </a:p>
        </p:txBody>
      </p:sp>
    </p:spTree>
    <p:extLst>
      <p:ext uri="{BB962C8B-B14F-4D97-AF65-F5344CB8AC3E}">
        <p14:creationId xmlns:p14="http://schemas.microsoft.com/office/powerpoint/2010/main" val="5726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26881" algn="ctr" defTabSz="1935419">
              <a:spcBef>
                <a:spcPts val="241"/>
              </a:spcBef>
              <a:defRPr/>
            </a:pPr>
            <a:endParaRPr lang="ru-RU" sz="4800" kern="0" spc="21" dirty="0" smtClean="0">
              <a:solidFill>
                <a:sysClr val="window" lastClr="FFFFFF"/>
              </a:solidFill>
            </a:endParaRPr>
          </a:p>
          <a:p>
            <a:pPr marL="26881" algn="ctr" defTabSz="1935419">
              <a:spcBef>
                <a:spcPts val="241"/>
              </a:spcBef>
              <a:defRPr/>
            </a:pPr>
            <a:r>
              <a:rPr lang="ru-RU" sz="4800" b="1" kern="0" spc="21" dirty="0" smtClean="0">
                <a:solidFill>
                  <a:sysClr val="window" lastClr="FFFFFF"/>
                </a:solidFill>
              </a:rPr>
              <a:t>    УЗБЕКСКИЕ НАРОДНЫЕ ДАСТАНЫ.</a:t>
            </a:r>
            <a:endParaRPr lang="ru-RU" sz="4800" b="1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85717" y="2967335"/>
            <a:ext cx="3077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0169" y="2427188"/>
            <a:ext cx="97432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  <a:t>- героический 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эпос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  <a:t>- воинские 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повести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4400" b="1" i="1" dirty="0" err="1">
                <a:solidFill>
                  <a:schemeClr val="accent1">
                    <a:lumMod val="50000"/>
                  </a:schemeClr>
                </a:solidFill>
              </a:rPr>
              <a:t>дастаны</a:t>
            </a: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  <a:t> исторического 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содержания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</a:rPr>
              <a:t>- романтический </a:t>
            </a: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эпос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://i.mycdn.me/i?r=AzEPZsRbOZEKgBhR0XGMT1RkOiSSk7GHpgK2KHN7SfSyja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63" y="2350453"/>
            <a:ext cx="2899317" cy="402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0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26881" algn="ctr" defTabSz="1935419">
              <a:spcBef>
                <a:spcPts val="241"/>
              </a:spcBef>
              <a:defRPr/>
            </a:pPr>
            <a:endParaRPr lang="ru-RU" sz="4800" kern="0" spc="21" dirty="0" smtClean="0">
              <a:solidFill>
                <a:sysClr val="window" lastClr="FFFFFF"/>
              </a:solidFill>
            </a:endParaRPr>
          </a:p>
          <a:p>
            <a:pPr marL="26881" algn="ctr" defTabSz="1935419">
              <a:spcBef>
                <a:spcPts val="241"/>
              </a:spcBef>
              <a:defRPr/>
            </a:pPr>
            <a:r>
              <a:rPr lang="ru-RU" sz="4800" b="1" kern="0" spc="21" dirty="0" smtClean="0">
                <a:solidFill>
                  <a:sysClr val="window" lastClr="FFFFFF"/>
                </a:solidFill>
              </a:rPr>
              <a:t>    СКАЗИТЕЛИ ДАСТАНОВ.</a:t>
            </a:r>
            <a:endParaRPr lang="ru-RU" sz="4800" b="1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42897" y="4509644"/>
            <a:ext cx="3047455" cy="137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img-fotki.yandex.ru/get/872132/395936343.5a/0_164b18_82246168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30" y="2681506"/>
            <a:ext cx="2085087" cy="30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bdullashaig.az/ru/wp-content/uploads/2016/12/46-1024x7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0" y="2681506"/>
            <a:ext cx="3178488" cy="23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eb-web.ru/feb/kle/pictures/ke7-880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52" y="2681506"/>
            <a:ext cx="2297151" cy="26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446049" y="5780252"/>
            <a:ext cx="3256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Эргаш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Джуманбульбуль-оглы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7099" y="5696229"/>
            <a:ext cx="2798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Абдулла-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шоир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7873251" y="5696229"/>
            <a:ext cx="3389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Фазил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Юлдаш-оглы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38200" y="1003610"/>
            <a:ext cx="5181600" cy="5173353"/>
          </a:xfrm>
        </p:spPr>
        <p:txBody>
          <a:bodyPr>
            <a:normAutofit lnSpcReduction="10000"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Самым полным и художественно совершенным текстом «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</a:rPr>
              <a:t>Алпамыш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» считается вариант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</a:rPr>
              <a:t>дастана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, записанного от выдающегося народного поэта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</a:rPr>
              <a:t>Фазила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</a:rPr>
              <a:t>Юлдаша-оглы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6" descr="http://feb-web.ru/feb/kle/pictures/ke7-880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15" y="1003610"/>
            <a:ext cx="4170555" cy="495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9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7" y="471858"/>
            <a:ext cx="886121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6000" kern="0" spc="-11" dirty="0" smtClean="0">
                <a:solidFill>
                  <a:sysClr val="window" lastClr="FFFFFF"/>
                </a:solidFill>
              </a:rPr>
              <a:t>ДАСТАН «АЛПАМЫШ».</a:t>
            </a:r>
            <a:endParaRPr lang="ru-RU" sz="60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654" y="2341256"/>
            <a:ext cx="47504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Алпамыш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народный героический эпос, бытующий в виде самостоятельных сказаний у ряда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тюркоязычных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народов. </a:t>
            </a:r>
          </a:p>
        </p:txBody>
      </p:sp>
      <p:pic>
        <p:nvPicPr>
          <p:cNvPr id="2050" name="Picture 2" descr="https://tengrinews.kz/userdata/news/2018/news_354755/thumb_b/photo_261932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r="17724"/>
          <a:stretch>
            <a:fillRect/>
          </a:stretch>
        </p:blipFill>
        <p:spPr bwMode="auto">
          <a:xfrm>
            <a:off x="7948613" y="2644775"/>
            <a:ext cx="3328987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7" y="471858"/>
            <a:ext cx="9793358" cy="86221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5400" kern="0" spc="-11" dirty="0" smtClean="0">
                <a:solidFill>
                  <a:sysClr val="window" lastClr="FFFFFF"/>
                </a:solidFill>
              </a:rPr>
              <a:t>КТО ТАКОЙ «АЛПАМЫШ»?</a:t>
            </a:r>
            <a:endParaRPr lang="ru-RU" sz="5400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654" y="2341256"/>
            <a:ext cx="7225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огатырь степных просторов, надежда и опора племени </a:t>
            </a:r>
            <a:r>
              <a:rPr lang="ru-RU" sz="4800" b="1" dirty="0" err="1" smtClean="0">
                <a:solidFill>
                  <a:schemeClr val="accent1">
                    <a:lumMod val="50000"/>
                  </a:schemeClr>
                </a:solidFill>
              </a:rPr>
              <a:t>Конграт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, центральный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персонаж 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hlinkClick r:id="rId3" tooltip="Алпамыш-Батыр (эпос)"/>
              </a:rPr>
              <a:t>одноимённого эпоса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тюркских народов.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litlife.club/books/189177/read/images/i_004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4" b="10314"/>
          <a:stretch>
            <a:fillRect/>
          </a:stretch>
        </p:blipFill>
        <p:spPr bwMode="auto">
          <a:xfrm>
            <a:off x="7948613" y="2341256"/>
            <a:ext cx="3492538" cy="40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624</Words>
  <Application>Microsoft Office PowerPoint</Application>
  <PresentationFormat>Широкоэкранный</PresentationFormat>
  <Paragraphs>66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ProximaNova</vt:lpstr>
      <vt:lpstr>Roboto-Regular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30</cp:revision>
  <dcterms:created xsi:type="dcterms:W3CDTF">2020-09-17T13:31:52Z</dcterms:created>
  <dcterms:modified xsi:type="dcterms:W3CDTF">2020-09-18T09:53:55Z</dcterms:modified>
</cp:coreProperties>
</file>