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96" r:id="rId3"/>
    <p:sldId id="258" r:id="rId4"/>
    <p:sldId id="259" r:id="rId5"/>
    <p:sldId id="261" r:id="rId6"/>
    <p:sldId id="283" r:id="rId7"/>
    <p:sldId id="284" r:id="rId8"/>
    <p:sldId id="262" r:id="rId9"/>
    <p:sldId id="285" r:id="rId10"/>
    <p:sldId id="271" r:id="rId11"/>
    <p:sldId id="286" r:id="rId12"/>
    <p:sldId id="273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63" r:id="rId22"/>
    <p:sldId id="265" r:id="rId23"/>
    <p:sldId id="287" r:id="rId24"/>
    <p:sldId id="292" r:id="rId25"/>
    <p:sldId id="294" r:id="rId26"/>
    <p:sldId id="288" r:id="rId27"/>
    <p:sldId id="289" r:id="rId28"/>
    <p:sldId id="293" r:id="rId29"/>
    <p:sldId id="291" r:id="rId30"/>
    <p:sldId id="297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5" autoAdjust="0"/>
    <p:restoredTop sz="91014" autoAdjust="0"/>
  </p:normalViewPr>
  <p:slideViewPr>
    <p:cSldViewPr snapToGrid="0">
      <p:cViewPr varScale="1">
        <p:scale>
          <a:sx n="42" d="100"/>
          <a:sy n="42" d="100"/>
        </p:scale>
        <p:origin x="12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A80CE-961C-4578-94EF-ABCC7D2046D4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B5227-6F32-483C-9C8B-8349F2601C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594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EB5227-6F32-483C-9C8B-8349F2601CE4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67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132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73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981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779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025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196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476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16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059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785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460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B048D-C260-43A3-B1F2-D5B4CB320B28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39809-B7C2-4B74-A857-F6C9941268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199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s://ru.wikipedia.org/wiki/%D0%9F%D0%B5%D1%80%D1%81%D0%B8%D0%B4%D1%81%D0%BA%D0%B8%D0%B9_%D1%8F%D0%B7%D1%8B%D0%BA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D%D0%BF%D0%BE%D1%8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hyperlink" Target="https://ru.wikipedia.org/wiki/%D0%90%D0%BB%D0%B8%D1%88%D0%B5%D1%80_%D0%9D%D0%B0%D0%B2%D0%BE%D0%B8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B%D0%B8%D1%88%D0%B5%D1%80_%D0%9D%D0%B0%D0%B2%D0%BE%D0%B8" TargetMode="External"/><Relationship Id="rId2" Type="http://schemas.openxmlformats.org/officeDocument/2006/relationships/hyperlink" Target="https://ru.wikipedia.org/wiki/%D0%AD%D0%BF%D0%BE%D1%8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hyperlink" Target="http://www.char.ru/books/p91330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027.radikal.ru/0805/70/bb307076646d.jpg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obraz.volxv.info/main.php?g2_view=core.DownloadItem&amp;g2_itemId=3394&amp;g2_serialNumber=2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 smtClean="0">
                <a:solidFill>
                  <a:sysClr val="window" lastClr="FFFFFF"/>
                </a:solidFill>
              </a:rPr>
              <a:t>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169" y="2804297"/>
            <a:ext cx="5297621" cy="295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Устное народное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творчество</a:t>
            </a: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Былины и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дастаны</a:t>
            </a:r>
            <a:r>
              <a:rPr lang="ru-RU" altLang="ru-RU" sz="5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endParaRPr lang="ru-RU" altLang="ru-RU" sz="5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72" y="2429701"/>
            <a:ext cx="3626576" cy="359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00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667001" y="1214439"/>
            <a:ext cx="7000875" cy="2071687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600" b="1" dirty="0" smtClean="0">
                <a:solidFill>
                  <a:srgbClr val="002060"/>
                </a:solidFill>
              </a:rPr>
              <a:t>Действие в большинстве былин приурочивается к Киеву. Некоторые былины рассказывают о жизни, событиях и людях другого крупнейшего города древней Руси - Новгорода (былины о Садко, о Василии Буслаеве).</a:t>
            </a:r>
            <a:br>
              <a:rPr lang="ru-RU" altLang="ru-RU" sz="3600" b="1" dirty="0" smtClean="0">
                <a:solidFill>
                  <a:srgbClr val="002060"/>
                </a:solidFill>
              </a:rPr>
            </a:br>
            <a:endParaRPr lang="ru-RU" altLang="ru-RU" sz="3600" b="1" dirty="0" smtClean="0">
              <a:solidFill>
                <a:srgbClr val="002060"/>
              </a:solidFill>
            </a:endParaRPr>
          </a:p>
        </p:txBody>
      </p:sp>
      <p:pic>
        <p:nvPicPr>
          <p:cNvPr id="9219" name="Picture 3" descr="http://s2.uploads.ru/t/Vqjp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781" y="3883762"/>
            <a:ext cx="3643313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35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5400" b="1" u="sng" dirty="0">
                <a:solidFill>
                  <a:srgbClr val="002060"/>
                </a:solidFill>
              </a:rPr>
              <a:t>Композиция </a:t>
            </a:r>
            <a:r>
              <a:rPr lang="ru-RU" sz="5400" b="1" u="sng" dirty="0" smtClean="0">
                <a:solidFill>
                  <a:srgbClr val="002060"/>
                </a:solidFill>
              </a:rPr>
              <a:t>былин.</a:t>
            </a:r>
            <a:endParaRPr lang="ru-RU" sz="5400" b="1" u="sng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Как правило, былина начинается зачином. Лишь в очень редких случаях зачину предшествует запев. </a:t>
            </a:r>
          </a:p>
          <a:p>
            <a:r>
              <a:rPr lang="ru-RU" b="1" dirty="0">
                <a:solidFill>
                  <a:srgbClr val="002060"/>
                </a:solidFill>
              </a:rPr>
              <a:t>Иногда зачин былины представляет собой экспозицию, которая предшествует завязке. </a:t>
            </a:r>
          </a:p>
          <a:p>
            <a:r>
              <a:rPr lang="ru-RU" b="1" dirty="0">
                <a:solidFill>
                  <a:srgbClr val="002060"/>
                </a:solidFill>
              </a:rPr>
              <a:t>Экспозиция подготавливает и усиливает драматизм завязки </a:t>
            </a:r>
          </a:p>
          <a:p>
            <a:r>
              <a:rPr lang="ru-RU" b="1" dirty="0">
                <a:solidFill>
                  <a:srgbClr val="002060"/>
                </a:solidFill>
              </a:rPr>
              <a:t>Однако зачин в качестве экспозиции выступает в былинах очень редко. Как правило, зачин представляет собою завязку сюжета. </a:t>
            </a:r>
          </a:p>
        </p:txBody>
      </p:sp>
    </p:spTree>
    <p:extLst>
      <p:ext uri="{BB962C8B-B14F-4D97-AF65-F5344CB8AC3E}">
        <p14:creationId xmlns:p14="http://schemas.microsoft.com/office/powerpoint/2010/main" val="105602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002060"/>
                </a:solidFill>
              </a:rPr>
              <a:t>Былины строятся по определённому плану.</a:t>
            </a:r>
            <a:br>
              <a:rPr lang="ru-RU" altLang="ru-RU" b="1" dirty="0" smtClean="0">
                <a:solidFill>
                  <a:srgbClr val="002060"/>
                </a:solidFill>
              </a:rPr>
            </a:br>
            <a:endParaRPr lang="ru-RU" altLang="ru-RU" b="1" dirty="0" smtClean="0">
              <a:solidFill>
                <a:srgbClr val="002060"/>
              </a:solidFill>
            </a:endParaRPr>
          </a:p>
        </p:txBody>
      </p:sp>
      <p:sp>
        <p:nvSpPr>
          <p:cNvPr id="11267" name="Содержимое 4"/>
          <p:cNvSpPr>
            <a:spLocks noGrp="1"/>
          </p:cNvSpPr>
          <p:nvPr>
            <p:ph idx="1"/>
          </p:nvPr>
        </p:nvSpPr>
        <p:spPr>
          <a:xfrm>
            <a:off x="2595562" y="4655127"/>
            <a:ext cx="7685861" cy="1790278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400" dirty="0">
                <a:solidFill>
                  <a:srgbClr val="002060"/>
                </a:solidFill>
              </a:rPr>
              <a:t>      </a:t>
            </a:r>
            <a:r>
              <a:rPr lang="ru-RU" altLang="ru-RU" sz="5100" dirty="0">
                <a:solidFill>
                  <a:srgbClr val="002060"/>
                </a:solidFill>
              </a:rPr>
              <a:t>Большинство былин начинается </a:t>
            </a:r>
            <a:r>
              <a:rPr lang="ru-RU" altLang="ru-RU" sz="5100" b="1" dirty="0">
                <a:solidFill>
                  <a:srgbClr val="002060"/>
                </a:solidFill>
              </a:rPr>
              <a:t>зачином</a:t>
            </a:r>
            <a:r>
              <a:rPr lang="ru-RU" altLang="ru-RU" sz="5100" dirty="0">
                <a:solidFill>
                  <a:srgbClr val="002060"/>
                </a:solidFill>
              </a:rPr>
              <a:t>. В нём обычно говорится о </a:t>
            </a:r>
            <a:r>
              <a:rPr lang="ru-RU" altLang="ru-RU" sz="5100" b="1" dirty="0">
                <a:solidFill>
                  <a:srgbClr val="002060"/>
                </a:solidFill>
              </a:rPr>
              <a:t>месте</a:t>
            </a:r>
            <a:r>
              <a:rPr lang="ru-RU" altLang="ru-RU" sz="5100" dirty="0">
                <a:solidFill>
                  <a:srgbClr val="002060"/>
                </a:solidFill>
              </a:rPr>
              <a:t> действия или о том, куда и откуда поехал богатырь. </a:t>
            </a:r>
          </a:p>
        </p:txBody>
      </p:sp>
      <p:pic>
        <p:nvPicPr>
          <p:cNvPr id="11268" name="Picture 2" descr="http://s42.radikal.ru/i096/0909/35/9c9f7d8d9a1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314" y="1357313"/>
            <a:ext cx="4357687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08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2381250" y="4143376"/>
            <a:ext cx="7429500" cy="1285875"/>
          </a:xfrm>
        </p:spPr>
        <p:txBody>
          <a:bodyPr>
            <a:noAutofit/>
          </a:bodyPr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3600" b="1" dirty="0">
                <a:solidFill>
                  <a:srgbClr val="002060"/>
                </a:solidFill>
              </a:rPr>
              <a:t>      События в былинах излагаются в строгом порядке, последовательно. Повествование ведётся медленно, не спеша. </a:t>
            </a:r>
          </a:p>
        </p:txBody>
      </p:sp>
      <p:pic>
        <p:nvPicPr>
          <p:cNvPr id="13315" name="Picture 2" descr="http://f2.mylove.ru/1iqSwB2ni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89" y="1143000"/>
            <a:ext cx="4143375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09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2381250" y="928689"/>
            <a:ext cx="7500938" cy="3000375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400" dirty="0"/>
              <a:t>     </a:t>
            </a:r>
            <a:r>
              <a:rPr lang="ru-RU" altLang="ru-RU" sz="3200" dirty="0">
                <a:solidFill>
                  <a:srgbClr val="002060"/>
                </a:solidFill>
              </a:rPr>
              <a:t>Так как былины жили в устной передаче, исполнитель их сказывал </a:t>
            </a:r>
            <a:r>
              <a:rPr lang="ru-RU" altLang="ru-RU" sz="3200" b="1" dirty="0">
                <a:solidFill>
                  <a:srgbClr val="002060"/>
                </a:solidFill>
              </a:rPr>
              <a:t>сосредоточить внимание слушателей</a:t>
            </a:r>
            <a:r>
              <a:rPr lang="ru-RU" altLang="ru-RU" sz="3200" dirty="0">
                <a:solidFill>
                  <a:srgbClr val="002060"/>
                </a:solidFill>
              </a:rPr>
              <a:t>  на особенно важных, по его мнению, местах. Для этого в былинах широко применяются </a:t>
            </a:r>
            <a:r>
              <a:rPr lang="ru-RU" altLang="ru-RU" sz="3200" b="1" dirty="0">
                <a:solidFill>
                  <a:srgbClr val="002060"/>
                </a:solidFill>
              </a:rPr>
              <a:t>повторения, обычно троекратные</a:t>
            </a:r>
            <a:r>
              <a:rPr lang="ru-RU" altLang="ru-RU" sz="3200" dirty="0">
                <a:solidFill>
                  <a:srgbClr val="002060"/>
                </a:solidFill>
              </a:rPr>
              <a:t>. Так, в былине об Илье Муромце и Соловье-разбойнике трижды повторяется описание силы Соловья-разбойника.</a:t>
            </a:r>
          </a:p>
          <a:p>
            <a:pPr algn="ctr" eaLnBrk="1" hangingPunct="1"/>
            <a:endParaRPr lang="ru-RU" altLang="ru-RU" sz="3200" dirty="0">
              <a:solidFill>
                <a:srgbClr val="002060"/>
              </a:solidFill>
            </a:endParaRPr>
          </a:p>
        </p:txBody>
      </p:sp>
      <p:pic>
        <p:nvPicPr>
          <p:cNvPr id="14339" name="Picture 2" descr="http://mults.info/screen/iliya_muromets_i_solovey_razboini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161" y="4326673"/>
            <a:ext cx="3456878" cy="195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80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81188" y="214313"/>
            <a:ext cx="4000500" cy="62865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/>
              <a:t>  </a:t>
            </a:r>
            <a:r>
              <a:rPr lang="ru-RU" sz="2400" dirty="0">
                <a:solidFill>
                  <a:schemeClr val="tx1"/>
                </a:solidFill>
              </a:rPr>
              <a:t>Чтобы придать </a:t>
            </a:r>
            <a:r>
              <a:rPr lang="ru-RU" sz="2400" b="1" dirty="0">
                <a:solidFill>
                  <a:schemeClr val="tx1"/>
                </a:solidFill>
              </a:rPr>
              <a:t>напевност</a:t>
            </a:r>
            <a:r>
              <a:rPr lang="ru-RU" sz="2400" dirty="0">
                <a:solidFill>
                  <a:schemeClr val="tx1"/>
                </a:solidFill>
              </a:rPr>
              <a:t>ь былине, сделать изложение её более </a:t>
            </a:r>
            <a:r>
              <a:rPr lang="ru-RU" sz="2400" dirty="0" smtClean="0">
                <a:solidFill>
                  <a:schemeClr val="tx1"/>
                </a:solidFill>
              </a:rPr>
              <a:t>выразительным</a:t>
            </a:r>
            <a:r>
              <a:rPr lang="ru-RU" sz="2400" dirty="0">
                <a:solidFill>
                  <a:schemeClr val="tx1"/>
                </a:solidFill>
              </a:rPr>
              <a:t>, музыкальным, часто в былинах </a:t>
            </a:r>
            <a:r>
              <a:rPr lang="ru-RU" sz="2400" b="1" dirty="0">
                <a:solidFill>
                  <a:schemeClr val="tx1"/>
                </a:solidFill>
              </a:rPr>
              <a:t>повторяются отдельные</a:t>
            </a:r>
            <a:r>
              <a:rPr lang="ru-RU" sz="2400" dirty="0">
                <a:solidFill>
                  <a:schemeClr val="tx1"/>
                </a:solidFill>
              </a:rPr>
              <a:t> слова.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>
                <a:solidFill>
                  <a:schemeClr val="tx1"/>
                </a:solidFill>
              </a:rPr>
              <a:t>Прямоезжая </a:t>
            </a:r>
            <a:r>
              <a:rPr lang="ru-RU" sz="2400" i="1" u="sng" dirty="0">
                <a:solidFill>
                  <a:schemeClr val="tx1"/>
                </a:solidFill>
              </a:rPr>
              <a:t>дорожка </a:t>
            </a:r>
            <a:r>
              <a:rPr lang="ru-RU" sz="2400" i="1" u="sng" dirty="0" err="1">
                <a:solidFill>
                  <a:schemeClr val="tx1"/>
                </a:solidFill>
              </a:rPr>
              <a:t>заколодела</a:t>
            </a:r>
            <a:r>
              <a:rPr lang="ru-RU" sz="2400" dirty="0">
                <a:solidFill>
                  <a:schemeClr val="tx1"/>
                </a:solidFill>
              </a:rPr>
              <a:t>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i="1" u="sng" dirty="0" err="1">
                <a:solidFill>
                  <a:schemeClr val="tx1"/>
                </a:solidFill>
              </a:rPr>
              <a:t>Заколодела</a:t>
            </a:r>
            <a:r>
              <a:rPr lang="ru-RU" sz="2400" i="1" u="sng" dirty="0">
                <a:solidFill>
                  <a:schemeClr val="tx1"/>
                </a:solidFill>
              </a:rPr>
              <a:t> дорожка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замуравела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>
                <a:solidFill>
                  <a:schemeClr val="tx1"/>
                </a:solidFill>
              </a:rPr>
              <a:t>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i="1" u="sng" dirty="0">
                <a:solidFill>
                  <a:schemeClr val="tx1"/>
                </a:solidFill>
              </a:rPr>
              <a:t>Во</a:t>
            </a:r>
            <a:r>
              <a:rPr lang="ru-RU" sz="2400" dirty="0">
                <a:solidFill>
                  <a:schemeClr val="tx1"/>
                </a:solidFill>
              </a:rPr>
              <a:t> стольном </a:t>
            </a:r>
            <a:r>
              <a:rPr lang="ru-RU" sz="2400" i="1" u="sng" dirty="0">
                <a:solidFill>
                  <a:schemeClr val="tx1"/>
                </a:solidFill>
              </a:rPr>
              <a:t>во</a:t>
            </a:r>
            <a:r>
              <a:rPr lang="ru-RU" sz="2400" dirty="0">
                <a:solidFill>
                  <a:schemeClr val="tx1"/>
                </a:solidFill>
              </a:rPr>
              <a:t> городе </a:t>
            </a:r>
            <a:r>
              <a:rPr lang="ru-RU" sz="2400" i="1" u="sng" dirty="0">
                <a:solidFill>
                  <a:schemeClr val="tx1"/>
                </a:solidFill>
              </a:rPr>
              <a:t>во</a:t>
            </a:r>
            <a:r>
              <a:rPr lang="ru-RU" sz="2400" dirty="0">
                <a:solidFill>
                  <a:schemeClr val="tx1"/>
                </a:solidFill>
              </a:rPr>
              <a:t> Киеве,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400" i="1" u="sng" dirty="0">
                <a:solidFill>
                  <a:schemeClr val="tx1"/>
                </a:solidFill>
              </a:rPr>
              <a:t>  У</a:t>
            </a:r>
            <a:r>
              <a:rPr lang="ru-RU" sz="2400" dirty="0">
                <a:solidFill>
                  <a:schemeClr val="tx1"/>
                </a:solidFill>
              </a:rPr>
              <a:t> ласкового </a:t>
            </a:r>
            <a:r>
              <a:rPr lang="ru-RU" sz="2400" i="1" u="sng" dirty="0">
                <a:solidFill>
                  <a:schemeClr val="tx1"/>
                </a:solidFill>
              </a:rPr>
              <a:t>у</a:t>
            </a:r>
            <a:r>
              <a:rPr lang="ru-RU" sz="2400" dirty="0">
                <a:solidFill>
                  <a:schemeClr val="tx1"/>
                </a:solidFill>
              </a:rPr>
              <a:t> князя </a:t>
            </a:r>
            <a:r>
              <a:rPr lang="ru-RU" sz="2400" i="1" u="sng" dirty="0">
                <a:solidFill>
                  <a:schemeClr val="tx1"/>
                </a:solidFill>
              </a:rPr>
              <a:t>у</a:t>
            </a:r>
            <a:r>
              <a:rPr lang="ru-RU" sz="2400" dirty="0">
                <a:solidFill>
                  <a:schemeClr val="tx1"/>
                </a:solidFill>
              </a:rPr>
              <a:t> Владимира.</a:t>
            </a:r>
          </a:p>
          <a:p>
            <a:pPr eaLnBrk="1" hangingPunct="1">
              <a:defRPr/>
            </a:pPr>
            <a:endParaRPr lang="ru-RU" sz="1800" dirty="0"/>
          </a:p>
        </p:txBody>
      </p:sp>
      <p:pic>
        <p:nvPicPr>
          <p:cNvPr id="15363" name="Picture 2" descr="http://stat17.privet.ru/lr/0a0bb7244f288e239f0b42c58d45fb8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214313"/>
            <a:ext cx="4500562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31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5595938" y="500064"/>
            <a:ext cx="4572000" cy="550068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dirty="0">
                <a:solidFill>
                  <a:srgbClr val="002060"/>
                </a:solidFill>
              </a:rPr>
              <a:t>      Главный герой былин - </a:t>
            </a:r>
            <a:r>
              <a:rPr lang="ru-RU" b="1" dirty="0">
                <a:solidFill>
                  <a:srgbClr val="002060"/>
                </a:solidFill>
              </a:rPr>
              <a:t>русский богатырь</a:t>
            </a:r>
            <a:r>
              <a:rPr lang="ru-RU" dirty="0">
                <a:solidFill>
                  <a:srgbClr val="002060"/>
                </a:solidFill>
              </a:rPr>
              <a:t>. Чтобы ярче представить силу богатыря, применяется приём </a:t>
            </a:r>
            <a:r>
              <a:rPr lang="ru-RU" b="1" u="sng" dirty="0">
                <a:solidFill>
                  <a:srgbClr val="002060"/>
                </a:solidFill>
              </a:rPr>
              <a:t>гиперболы</a:t>
            </a:r>
            <a:r>
              <a:rPr lang="ru-RU" dirty="0">
                <a:solidFill>
                  <a:srgbClr val="002060"/>
                </a:solidFill>
              </a:rPr>
              <a:t> (преувеличения). Например, вот как описывается бой богатыря с вражеской силой. Если богатырь махнёт правой рукой, среди вражеского стана образуется улица, левой - переулок. Палица (меч) богатыря весит сорок или даже девяносто пудов.</a:t>
            </a:r>
          </a:p>
          <a:p>
            <a:pPr eaLnBrk="1" hangingPunct="1">
              <a:defRPr/>
            </a:pPr>
            <a:endParaRPr lang="ru-RU" sz="1800" dirty="0"/>
          </a:p>
        </p:txBody>
      </p:sp>
      <p:pic>
        <p:nvPicPr>
          <p:cNvPr id="18435" name="Picture 2" descr="http://rusgallery.info/gallery/main.php?g2_view=core.DownloadItem&amp;g2_itemId=1850&amp;g2_serialNumber=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5500" y="500064"/>
            <a:ext cx="3500438" cy="55006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9679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2"/>
          <p:cNvSpPr>
            <a:spLocks noGrp="1"/>
          </p:cNvSpPr>
          <p:nvPr>
            <p:ph idx="1"/>
          </p:nvPr>
        </p:nvSpPr>
        <p:spPr>
          <a:xfrm>
            <a:off x="2095501" y="571501"/>
            <a:ext cx="7929563" cy="535781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sz="2400" dirty="0">
                <a:solidFill>
                  <a:schemeClr val="tx1"/>
                </a:solidFill>
              </a:rPr>
              <a:t>    </a:t>
            </a:r>
            <a:r>
              <a:rPr lang="ru-RU" b="1" dirty="0">
                <a:solidFill>
                  <a:srgbClr val="002060"/>
                </a:solidFill>
              </a:rPr>
              <a:t>Если богатырь заснёт, то «богатырский сон на двенадцать </a:t>
            </a:r>
            <a:r>
              <a:rPr lang="ru-RU" b="1" dirty="0" err="1">
                <a:solidFill>
                  <a:srgbClr val="002060"/>
                </a:solidFill>
              </a:rPr>
              <a:t>дён</a:t>
            </a:r>
            <a:r>
              <a:rPr lang="ru-RU" b="1" dirty="0">
                <a:solidFill>
                  <a:srgbClr val="002060"/>
                </a:solidFill>
              </a:rPr>
              <a:t>» (дней). Под стать богатырю и его конь: «первый скок коня - на много вёрст, а второй скок - и найти нельзя». Чтобы подчеркнуть силу русского богатыря, </a:t>
            </a:r>
            <a:r>
              <a:rPr lang="ru-RU" b="1" dirty="0" err="1">
                <a:solidFill>
                  <a:srgbClr val="002060"/>
                </a:solidFill>
              </a:rPr>
              <a:t>гиперболически</a:t>
            </a:r>
            <a:r>
              <a:rPr lang="ru-RU" b="1" dirty="0">
                <a:solidFill>
                  <a:srgbClr val="002060"/>
                </a:solidFill>
              </a:rPr>
              <a:t> изображается его враг. Несметные силы врага «серому волку ... дня не обскакать, чёрному ворону в день не облететь».</a:t>
            </a:r>
          </a:p>
          <a:p>
            <a:pPr eaLnBrk="1" hangingPunct="1">
              <a:defRPr/>
            </a:pPr>
            <a:endParaRPr lang="ru-RU" sz="1800" dirty="0"/>
          </a:p>
        </p:txBody>
      </p:sp>
      <p:pic>
        <p:nvPicPr>
          <p:cNvPr id="19459" name="Picture 2" descr="http://s46.radikal.ru/i113/1010/98/4935618eeea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127" b="18530"/>
          <a:stretch>
            <a:fillRect/>
          </a:stretch>
        </p:blipFill>
        <p:spPr bwMode="auto">
          <a:xfrm>
            <a:off x="4326732" y="4245480"/>
            <a:ext cx="34671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771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24564" y="428626"/>
            <a:ext cx="4143375" cy="566737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dirty="0">
                <a:solidFill>
                  <a:srgbClr val="002060"/>
                </a:solidFill>
              </a:rPr>
              <a:t>Часто одни и те же эпитеты постоянно </a:t>
            </a:r>
            <a:r>
              <a:rPr lang="ru-RU" dirty="0" smtClean="0">
                <a:solidFill>
                  <a:srgbClr val="002060"/>
                </a:solidFill>
              </a:rPr>
              <a:t>характеризуют </a:t>
            </a:r>
            <a:r>
              <a:rPr lang="ru-RU" dirty="0">
                <a:solidFill>
                  <a:srgbClr val="002060"/>
                </a:solidFill>
              </a:rPr>
              <a:t>тех или иных героев, предметы, явления жизни, природы и т. </a:t>
            </a:r>
            <a:r>
              <a:rPr lang="ru-RU" dirty="0">
                <a:solidFill>
                  <a:srgbClr val="002060"/>
                </a:solidFill>
              </a:rPr>
              <a:t>д. Поэтому их называют </a:t>
            </a:r>
            <a:r>
              <a:rPr lang="ru-RU" b="1" u="sng" dirty="0">
                <a:solidFill>
                  <a:srgbClr val="002060"/>
                </a:solidFill>
              </a:rPr>
              <a:t>постоянными эпитетами</a:t>
            </a:r>
            <a:r>
              <a:rPr lang="ru-RU" dirty="0">
                <a:solidFill>
                  <a:srgbClr val="002060"/>
                </a:solidFill>
              </a:rPr>
              <a:t>. В былинах, например, встречаются такие постоянные эпитеты: </a:t>
            </a:r>
            <a:r>
              <a:rPr lang="ru-RU" i="1" dirty="0">
                <a:solidFill>
                  <a:srgbClr val="002060"/>
                </a:solidFill>
              </a:rPr>
              <a:t>дородный добрый </a:t>
            </a:r>
            <a:r>
              <a:rPr lang="ru-RU" dirty="0">
                <a:solidFill>
                  <a:srgbClr val="002060"/>
                </a:solidFill>
              </a:rPr>
              <a:t>молодец, сила, </a:t>
            </a:r>
            <a:r>
              <a:rPr lang="ru-RU" i="1" dirty="0">
                <a:solidFill>
                  <a:srgbClr val="002060"/>
                </a:solidFill>
              </a:rPr>
              <a:t>тугой</a:t>
            </a:r>
            <a:r>
              <a:rPr lang="ru-RU" dirty="0">
                <a:solidFill>
                  <a:srgbClr val="002060"/>
                </a:solidFill>
              </a:rPr>
              <a:t> лук, </a:t>
            </a:r>
            <a:r>
              <a:rPr lang="ru-RU" dirty="0" err="1">
                <a:solidFill>
                  <a:srgbClr val="002060"/>
                </a:solidFill>
              </a:rPr>
              <a:t>тетивочка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i="1" dirty="0">
                <a:solidFill>
                  <a:srgbClr val="002060"/>
                </a:solidFill>
              </a:rPr>
              <a:t>шелковая</a:t>
            </a:r>
            <a:r>
              <a:rPr lang="ru-RU" dirty="0">
                <a:solidFill>
                  <a:srgbClr val="002060"/>
                </a:solidFill>
              </a:rPr>
              <a:t>, стрелочки </a:t>
            </a:r>
            <a:r>
              <a:rPr lang="ru-RU" i="1" dirty="0">
                <a:solidFill>
                  <a:srgbClr val="002060"/>
                </a:solidFill>
              </a:rPr>
              <a:t>калёны</a:t>
            </a:r>
            <a:r>
              <a:rPr lang="ru-RU" dirty="0">
                <a:solidFill>
                  <a:srgbClr val="002060"/>
                </a:solidFill>
              </a:rPr>
              <a:t>е. </a:t>
            </a:r>
          </a:p>
          <a:p>
            <a:pPr eaLnBrk="1" hangingPunct="1">
              <a:defRPr/>
            </a:pPr>
            <a:endParaRPr lang="ru-RU" sz="1800" dirty="0"/>
          </a:p>
        </p:txBody>
      </p:sp>
      <p:pic>
        <p:nvPicPr>
          <p:cNvPr id="21508" name="Picture 2" descr="http://img11.nnm.ru/c/e/5/d/d/ce5ddb9ef421e01251d8b7ba8186eca5_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50" b="35500"/>
          <a:stretch>
            <a:fillRect/>
          </a:stretch>
        </p:blipFill>
        <p:spPr bwMode="auto">
          <a:xfrm>
            <a:off x="1466851" y="365125"/>
            <a:ext cx="3929063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364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2238376" y="642938"/>
            <a:ext cx="7929563" cy="535781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i="1" dirty="0">
                <a:solidFill>
                  <a:srgbClr val="002060"/>
                </a:solidFill>
              </a:rPr>
              <a:t>Часто в былинах применяются </a:t>
            </a:r>
            <a:r>
              <a:rPr lang="ru-RU" b="1" i="1" u="sng" dirty="0">
                <a:solidFill>
                  <a:srgbClr val="002060"/>
                </a:solidFill>
              </a:rPr>
              <a:t>сравнения</a:t>
            </a:r>
            <a:r>
              <a:rPr lang="ru-RU" b="1" i="1" dirty="0">
                <a:solidFill>
                  <a:srgbClr val="002060"/>
                </a:solidFill>
              </a:rPr>
              <a:t>:</a:t>
            </a:r>
            <a:r>
              <a:rPr lang="ru-RU" i="1" dirty="0">
                <a:solidFill>
                  <a:srgbClr val="002060"/>
                </a:solidFill>
              </a:rPr>
              <a:t>        </a:t>
            </a:r>
            <a:endParaRPr lang="ru-RU" i="1" dirty="0" smtClean="0">
              <a:solidFill>
                <a:srgbClr val="002060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i="1" dirty="0" smtClean="0">
                <a:solidFill>
                  <a:srgbClr val="002060"/>
                </a:solidFill>
              </a:rPr>
              <a:t>Щукой-рыбою </a:t>
            </a:r>
            <a:r>
              <a:rPr lang="ru-RU" i="1" dirty="0">
                <a:solidFill>
                  <a:srgbClr val="002060"/>
                </a:solidFill>
              </a:rPr>
              <a:t>ходить </a:t>
            </a:r>
            <a:r>
              <a:rPr lang="ru-RU" i="1" dirty="0" err="1">
                <a:solidFill>
                  <a:srgbClr val="002060"/>
                </a:solidFill>
              </a:rPr>
              <a:t>Вольгё</a:t>
            </a:r>
            <a:r>
              <a:rPr lang="ru-RU" i="1" dirty="0">
                <a:solidFill>
                  <a:srgbClr val="002060"/>
                </a:solidFill>
              </a:rPr>
              <a:t> во синих морях,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i="1" dirty="0">
                <a:solidFill>
                  <a:srgbClr val="002060"/>
                </a:solidFill>
              </a:rPr>
              <a:t>     Птицей-соколом летать </a:t>
            </a:r>
            <a:r>
              <a:rPr lang="ru-RU" i="1" dirty="0" err="1">
                <a:solidFill>
                  <a:srgbClr val="002060"/>
                </a:solidFill>
              </a:rPr>
              <a:t>Вольгё</a:t>
            </a:r>
            <a:r>
              <a:rPr lang="ru-RU" i="1" dirty="0">
                <a:solidFill>
                  <a:srgbClr val="002060"/>
                </a:solidFill>
              </a:rPr>
              <a:t> под </a:t>
            </a:r>
            <a:r>
              <a:rPr lang="ru-RU" i="1" dirty="0" err="1">
                <a:solidFill>
                  <a:srgbClr val="002060"/>
                </a:solidFill>
              </a:rPr>
              <a:t>оболоки</a:t>
            </a:r>
            <a:r>
              <a:rPr lang="ru-RU" i="1" dirty="0">
                <a:solidFill>
                  <a:srgbClr val="002060"/>
                </a:solidFill>
              </a:rPr>
              <a:t>                    Волком рыскать во чистых полях.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i="1" dirty="0">
                <a:solidFill>
                  <a:srgbClr val="002060"/>
                </a:solidFill>
              </a:rPr>
              <a:t>                        Нагнано-то силушки черным-черно,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i="1" dirty="0">
                <a:solidFill>
                  <a:srgbClr val="002060"/>
                </a:solidFill>
              </a:rPr>
              <a:t>                        Черным-черно, как черна ворона.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1800" i="1" dirty="0">
                <a:solidFill>
                  <a:schemeClr val="tx1"/>
                </a:solidFill>
              </a:rPr>
              <a:t>                    </a:t>
            </a:r>
            <a:endParaRPr lang="ru-RU" sz="1800" dirty="0"/>
          </a:p>
        </p:txBody>
      </p:sp>
      <p:pic>
        <p:nvPicPr>
          <p:cNvPr id="22531" name="Picture 2" descr="http://www.planetaskazok.ru/images/stories/nechaev/iliya_muromets/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007" y="3906064"/>
            <a:ext cx="3416300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697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Цели урока: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Расширить знания об устном народном творчестве.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Познакомиться с жанром былин, изучить циклы былин и особенности композиции.</a:t>
            </a:r>
          </a:p>
          <a:p>
            <a:r>
              <a:rPr lang="ru-RU" sz="4000" b="1" dirty="0" smtClean="0">
                <a:solidFill>
                  <a:srgbClr val="002060"/>
                </a:solidFill>
              </a:rPr>
              <a:t>Рассмотреть </a:t>
            </a:r>
            <a:r>
              <a:rPr lang="ru-RU" sz="4000" b="1" dirty="0" err="1" smtClean="0">
                <a:solidFill>
                  <a:srgbClr val="002060"/>
                </a:solidFill>
              </a:rPr>
              <a:t>дастан</a:t>
            </a:r>
            <a:r>
              <a:rPr lang="ru-RU" sz="4000" b="1" dirty="0" smtClean="0">
                <a:solidFill>
                  <a:srgbClr val="002060"/>
                </a:solidFill>
              </a:rPr>
              <a:t>, как жанр восточного фольклора.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1858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Содержимое 2"/>
          <p:cNvSpPr>
            <a:spLocks noGrp="1"/>
          </p:cNvSpPr>
          <p:nvPr>
            <p:ph type="body" idx="1"/>
          </p:nvPr>
        </p:nvSpPr>
        <p:spPr>
          <a:xfrm>
            <a:off x="802888" y="1125229"/>
            <a:ext cx="5793523" cy="5119454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b="1" dirty="0">
                <a:solidFill>
                  <a:srgbClr val="002060"/>
                </a:solidFill>
              </a:rPr>
              <a:t>Употребляются </a:t>
            </a:r>
            <a:r>
              <a:rPr lang="ru-RU" altLang="ru-RU" sz="3600" b="1" u="sng" dirty="0">
                <a:solidFill>
                  <a:srgbClr val="002060"/>
                </a:solidFill>
              </a:rPr>
              <a:t>отрицательные сравнения:</a:t>
            </a:r>
          </a:p>
          <a:p>
            <a:pPr eaLnBrk="1" hangingPunct="1"/>
            <a:endParaRPr lang="ru-RU" altLang="ru-RU" sz="3200" dirty="0">
              <a:solidFill>
                <a:srgbClr val="002060"/>
              </a:solidFill>
            </a:endParaRPr>
          </a:p>
          <a:p>
            <a:pPr eaLnBrk="1" hangingPunct="1"/>
            <a:r>
              <a:rPr lang="ru-RU" altLang="ru-RU" sz="3200" i="1" dirty="0">
                <a:solidFill>
                  <a:srgbClr val="002060"/>
                </a:solidFill>
              </a:rPr>
              <a:t>Не сырой дуб</a:t>
            </a:r>
            <a:r>
              <a:rPr lang="ru-RU" altLang="ru-RU" sz="3200" dirty="0">
                <a:solidFill>
                  <a:srgbClr val="002060"/>
                </a:solidFill>
              </a:rPr>
              <a:t> к земле клонится,</a:t>
            </a:r>
          </a:p>
          <a:p>
            <a:pPr eaLnBrk="1" hangingPunct="1"/>
            <a:r>
              <a:rPr lang="ru-RU" altLang="ru-RU" sz="3200" i="1" dirty="0">
                <a:solidFill>
                  <a:srgbClr val="002060"/>
                </a:solidFill>
              </a:rPr>
              <a:t>Не бумажные листочки </a:t>
            </a:r>
            <a:r>
              <a:rPr lang="ru-RU" altLang="ru-RU" sz="3200" dirty="0">
                <a:solidFill>
                  <a:srgbClr val="002060"/>
                </a:solidFill>
              </a:rPr>
              <a:t>расстилаются,</a:t>
            </a:r>
          </a:p>
          <a:p>
            <a:pPr eaLnBrk="1" hangingPunct="1"/>
            <a:r>
              <a:rPr lang="ru-RU" altLang="ru-RU" sz="3200" dirty="0">
                <a:solidFill>
                  <a:srgbClr val="002060"/>
                </a:solidFill>
              </a:rPr>
              <a:t>Поклоняется сын перед батюшкой...</a:t>
            </a:r>
          </a:p>
          <a:p>
            <a:pPr eaLnBrk="1" hangingPunct="1"/>
            <a:endParaRPr lang="ru-RU" altLang="ru-RU" dirty="0">
              <a:solidFill>
                <a:schemeClr val="tx1"/>
              </a:solidFill>
            </a:endParaRPr>
          </a:p>
        </p:txBody>
      </p:sp>
      <p:pic>
        <p:nvPicPr>
          <p:cNvPr id="23555" name="Picture 2" descr="http://www.teremok.in/images/Saltan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659" y="1553583"/>
            <a:ext cx="2714625" cy="390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87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9454" y="142852"/>
            <a:ext cx="7774164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Некоторым богатырям посвящена не одна, а несколько старинок, которые образуют целый цикл: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a473_favic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512" y="1017189"/>
            <a:ext cx="2949884" cy="22860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95060" y="1463041"/>
            <a:ext cx="5326380" cy="470898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Исцеление Ильи Муромца.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Илья Муромец и </a:t>
            </a:r>
            <a:r>
              <a:rPr lang="ru-RU" sz="2000" b="1" dirty="0" err="1">
                <a:solidFill>
                  <a:srgbClr val="002060"/>
                </a:solidFill>
              </a:rPr>
              <a:t>Святогор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Илья Муромец и Соловей-Разбойник.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Илья Муромец и голи кабацкие.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Илья Муромец и Идолище в Киеве.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Илья Муромец и Идолище в Царе-граде.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Илья Муромец в ссоре с князем Владимиром.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Илья Муромец и Калин-царь.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Бой Ильи Муромца с сыном.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Богатырь на Соколе-корабле.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Три поездки Ильи Муромца.</a:t>
            </a:r>
          </a:p>
          <a:p>
            <a:pPr marL="342900" indent="-342900">
              <a:buAutoNum type="arabicPeriod"/>
            </a:pPr>
            <a:r>
              <a:rPr lang="ru-RU" sz="2000" b="1" dirty="0">
                <a:solidFill>
                  <a:srgbClr val="002060"/>
                </a:solidFill>
              </a:rPr>
              <a:t>Поединок Ильи Муромца и Добрыни Никитича.</a:t>
            </a:r>
          </a:p>
          <a:p>
            <a:pPr marL="342900" indent="-342900">
              <a:buAutoNum type="arabicPeriod"/>
            </a:pP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050252" y="4177542"/>
            <a:ext cx="3727488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Илья Муромец жил в 12 веке, носил прозвище «</a:t>
            </a:r>
            <a:r>
              <a:rPr lang="ru-RU" sz="2400" b="1" dirty="0" err="1">
                <a:solidFill>
                  <a:srgbClr val="002060"/>
                </a:solidFill>
              </a:rPr>
              <a:t>Чоботок</a:t>
            </a:r>
            <a:r>
              <a:rPr lang="ru-RU" sz="2400" b="1" dirty="0">
                <a:solidFill>
                  <a:srgbClr val="002060"/>
                </a:solidFill>
              </a:rPr>
              <a:t>» (Сапожок), потому что однажды сумел отбиться от врагов с помощью этой обуви</a:t>
            </a:r>
            <a:r>
              <a:rPr lang="ru-RU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4381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4580" y="-274321"/>
            <a:ext cx="6957064" cy="116727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/>
            </a:r>
            <a:br>
              <a:rPr lang="ru-RU" sz="3600" b="1" dirty="0" smtClean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Изобразительно-выразительные</a:t>
            </a:r>
            <a:r>
              <a:rPr lang="ru-RU" sz="3600" b="1" dirty="0" smtClean="0"/>
              <a:t> </a:t>
            </a:r>
            <a:r>
              <a:rPr lang="ru-RU" sz="3600" b="1" dirty="0">
                <a:solidFill>
                  <a:srgbClr val="002060"/>
                </a:solidFill>
              </a:rPr>
              <a:t>средства </a:t>
            </a:r>
            <a:r>
              <a:rPr lang="ru-RU" sz="3600" b="1" dirty="0" smtClean="0">
                <a:solidFill>
                  <a:srgbClr val="002060"/>
                </a:solidFill>
              </a:rPr>
              <a:t>былин.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1198991789_1198914773_653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35" y="892951"/>
            <a:ext cx="2828945" cy="23574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66160" y="1142985"/>
            <a:ext cx="66732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u="sng" dirty="0" smtClean="0"/>
          </a:p>
          <a:p>
            <a:r>
              <a:rPr lang="ru-RU" sz="2400" u="sng" dirty="0" smtClean="0">
                <a:solidFill>
                  <a:srgbClr val="002060"/>
                </a:solidFill>
              </a:rPr>
              <a:t>Эпитеты</a:t>
            </a:r>
            <a:r>
              <a:rPr lang="ru-RU" sz="2400" u="sng" dirty="0">
                <a:solidFill>
                  <a:srgbClr val="002060"/>
                </a:solidFill>
              </a:rPr>
              <a:t>: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i="1" dirty="0">
                <a:solidFill>
                  <a:srgbClr val="002060"/>
                </a:solidFill>
              </a:rPr>
              <a:t>травушка-муравушка, лазоревы лепесточки, темны </a:t>
            </a:r>
            <a:r>
              <a:rPr lang="ru-RU" sz="2400" i="1" dirty="0" err="1">
                <a:solidFill>
                  <a:srgbClr val="002060"/>
                </a:solidFill>
              </a:rPr>
              <a:t>лесушки</a:t>
            </a:r>
            <a:r>
              <a:rPr lang="ru-RU" sz="2400" i="1" dirty="0">
                <a:solidFill>
                  <a:srgbClr val="002060"/>
                </a:solidFill>
              </a:rPr>
              <a:t>, сыра земля…</a:t>
            </a:r>
            <a:endParaRPr lang="ru-RU" sz="2400" i="1" u="sng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6160" y="2071678"/>
            <a:ext cx="67446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>
                <a:solidFill>
                  <a:srgbClr val="002060"/>
                </a:solidFill>
              </a:rPr>
              <a:t>Повторы:</a:t>
            </a:r>
            <a:r>
              <a:rPr lang="ru-RU" sz="2400" i="1" dirty="0">
                <a:solidFill>
                  <a:srgbClr val="002060"/>
                </a:solidFill>
              </a:rPr>
              <a:t> а и черно-черная, черно-черная, как перо ворона;  нагнано-то темной силушки тьма тьмущая…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9535" y="3429001"/>
            <a:ext cx="9758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 err="1">
                <a:solidFill>
                  <a:srgbClr val="002060"/>
                </a:solidFill>
              </a:rPr>
              <a:t>Г</a:t>
            </a:r>
            <a:r>
              <a:rPr lang="ru-RU" u="sng" dirty="0" err="1" smtClean="0">
                <a:solidFill>
                  <a:srgbClr val="002060"/>
                </a:solidFill>
              </a:rPr>
              <a:t>И</a:t>
            </a:r>
            <a:r>
              <a:rPr lang="ru-RU" sz="2400" u="sng" dirty="0" err="1" smtClean="0">
                <a:solidFill>
                  <a:srgbClr val="002060"/>
                </a:solidFill>
              </a:rPr>
              <a:t>пербола</a:t>
            </a:r>
            <a:r>
              <a:rPr lang="ru-RU" sz="2400" u="sng" dirty="0">
                <a:solidFill>
                  <a:srgbClr val="002060"/>
                </a:solidFill>
              </a:rPr>
              <a:t>:</a:t>
            </a:r>
            <a:r>
              <a:rPr lang="ru-RU" sz="2400" i="1" dirty="0">
                <a:solidFill>
                  <a:srgbClr val="002060"/>
                </a:solidFill>
              </a:rPr>
              <a:t> скачет конь богатырский выше лесов дремучих;  чуть ниже облака  ходячего; мелки реченьки; озерца перескакивает…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9535" y="4214819"/>
            <a:ext cx="93298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>
                <a:solidFill>
                  <a:srgbClr val="002060"/>
                </a:solidFill>
              </a:rPr>
              <a:t>Слова с  уменьшительно-ласкательными суффиксами:</a:t>
            </a:r>
            <a:r>
              <a:rPr lang="ru-RU" sz="2400" i="1" dirty="0">
                <a:solidFill>
                  <a:srgbClr val="002060"/>
                </a:solidFill>
              </a:rPr>
              <a:t> дороженька, батюшка, удаленький, сторонушка, травушки… </a:t>
            </a:r>
            <a:endParaRPr lang="ru-RU" sz="2400" u="sng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9535" y="5045816"/>
            <a:ext cx="83374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u="sng" dirty="0">
                <a:solidFill>
                  <a:srgbClr val="002060"/>
                </a:solidFill>
              </a:rPr>
              <a:t>Параллелизм:</a:t>
            </a:r>
            <a:r>
              <a:rPr lang="ru-RU" sz="2400" i="1" dirty="0">
                <a:solidFill>
                  <a:srgbClr val="002060"/>
                </a:solidFill>
              </a:rPr>
              <a:t>  Не проехать тут пехотою,</a:t>
            </a:r>
          </a:p>
          <a:p>
            <a:r>
              <a:rPr lang="ru-RU" sz="2400" i="1" dirty="0">
                <a:solidFill>
                  <a:srgbClr val="002060"/>
                </a:solidFill>
              </a:rPr>
              <a:t>                                 На коне не проехать тут.</a:t>
            </a:r>
          </a:p>
          <a:p>
            <a:r>
              <a:rPr lang="ru-RU" sz="2400" i="1" dirty="0">
                <a:solidFill>
                  <a:srgbClr val="002060"/>
                </a:solidFill>
              </a:rPr>
              <a:t>                                 Не </a:t>
            </a:r>
            <a:r>
              <a:rPr lang="ru-RU" sz="2400" i="1" dirty="0" err="1">
                <a:solidFill>
                  <a:srgbClr val="002060"/>
                </a:solidFill>
              </a:rPr>
              <a:t>пролетывал</a:t>
            </a:r>
            <a:r>
              <a:rPr lang="ru-RU" sz="2400" i="1" dirty="0">
                <a:solidFill>
                  <a:srgbClr val="002060"/>
                </a:solidFill>
              </a:rPr>
              <a:t> тут ворон черный,</a:t>
            </a:r>
          </a:p>
          <a:p>
            <a:r>
              <a:rPr lang="ru-RU" sz="2400" i="1" dirty="0">
                <a:solidFill>
                  <a:srgbClr val="002060"/>
                </a:solidFill>
              </a:rPr>
              <a:t>                                 Серый зверь тут не </a:t>
            </a:r>
            <a:r>
              <a:rPr lang="ru-RU" sz="2400" i="1" dirty="0" err="1">
                <a:solidFill>
                  <a:srgbClr val="002060"/>
                </a:solidFill>
              </a:rPr>
              <a:t>прорыскивал</a:t>
            </a:r>
            <a:r>
              <a:rPr lang="ru-RU" sz="2400" i="1" dirty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61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Дастан</a:t>
            </a:r>
            <a:r>
              <a:rPr lang="ru-RU" b="1" dirty="0" smtClean="0">
                <a:solidFill>
                  <a:srgbClr val="002060"/>
                </a:solidFill>
              </a:rPr>
              <a:t> как жанр устного народного творчества.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2520" y="2140902"/>
            <a:ext cx="10515599" cy="4351338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002060"/>
                </a:solidFill>
              </a:rPr>
              <a:t>Дастан</a:t>
            </a:r>
            <a:r>
              <a:rPr lang="ru-RU" sz="3200" b="1" dirty="0">
                <a:solidFill>
                  <a:srgbClr val="002060"/>
                </a:solidFill>
              </a:rPr>
              <a:t> (от </a:t>
            </a:r>
            <a:r>
              <a:rPr lang="ru-RU" sz="3200" b="1" dirty="0">
                <a:solidFill>
                  <a:srgbClr val="002060"/>
                </a:solidFill>
                <a:hlinkClick r:id="rId2" tooltip="Персидский язык"/>
              </a:rPr>
              <a:t>перс.</a:t>
            </a:r>
            <a:r>
              <a:rPr lang="ru-RU" sz="3200" b="1" dirty="0">
                <a:solidFill>
                  <a:srgbClr val="002060"/>
                </a:solidFill>
              </a:rPr>
              <a:t> </a:t>
            </a:r>
            <a:r>
              <a:rPr lang="ar-AE" sz="3200" b="1" dirty="0">
                <a:solidFill>
                  <a:srgbClr val="002060"/>
                </a:solidFill>
              </a:rPr>
              <a:t>داستان‎ </a:t>
            </a:r>
            <a:r>
              <a:rPr lang="ru-RU" sz="3200" b="1" i="1" dirty="0" err="1">
                <a:solidFill>
                  <a:srgbClr val="002060"/>
                </a:solidFill>
              </a:rPr>
              <a:t>дастан</a:t>
            </a:r>
            <a:r>
              <a:rPr lang="ru-RU" sz="3200" b="1" dirty="0">
                <a:solidFill>
                  <a:srgbClr val="002060"/>
                </a:solidFill>
              </a:rPr>
              <a:t> — «рассказ</a:t>
            </a:r>
            <a:r>
              <a:rPr lang="ru-RU" sz="3200" b="1" dirty="0" smtClean="0">
                <a:solidFill>
                  <a:srgbClr val="002060"/>
                </a:solidFill>
              </a:rPr>
              <a:t>»</a:t>
            </a:r>
            <a:r>
              <a:rPr lang="ru-RU" sz="3200" b="1" baseline="30000" dirty="0" smtClean="0">
                <a:solidFill>
                  <a:srgbClr val="002060"/>
                </a:solidFill>
              </a:rPr>
              <a:t>[</a:t>
            </a:r>
            <a:r>
              <a:rPr lang="ru-RU" sz="3200" b="1" dirty="0" smtClean="0">
                <a:solidFill>
                  <a:srgbClr val="002060"/>
                </a:solidFill>
              </a:rPr>
              <a:t>)</a:t>
            </a:r>
            <a:r>
              <a:rPr lang="ru-RU" sz="3200" b="1" dirty="0">
                <a:solidFill>
                  <a:srgbClr val="002060"/>
                </a:solidFill>
              </a:rPr>
              <a:t> — эпическое произведение в фольклоре или литературе Ближнего и Среднего Востока, Юго-Восточной Азии. </a:t>
            </a:r>
            <a:r>
              <a:rPr lang="ru-RU" sz="3200" b="1" dirty="0" err="1" smtClean="0">
                <a:solidFill>
                  <a:srgbClr val="002060"/>
                </a:solidFill>
              </a:rPr>
              <a:t>Дастан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>
                <a:solidFill>
                  <a:srgbClr val="002060"/>
                </a:solidFill>
              </a:rPr>
              <a:t>описывает фантастические и авантюрные ситуации, в нём нередко усложнённый сюжет, несколько гиперболизированы события и идеализированы герои.</a:t>
            </a:r>
          </a:p>
          <a:p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8434" name="Picture 2" descr="https://www.altyn-orda.kz/uploads/4224974.c71yuslka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980" y="4607882"/>
            <a:ext cx="2845991" cy="188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79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Значение слова «</a:t>
            </a:r>
            <a:r>
              <a:rPr lang="ru-RU" b="1" dirty="0" err="1" smtClean="0">
                <a:solidFill>
                  <a:srgbClr val="002060"/>
                </a:solidFill>
              </a:rPr>
              <a:t>дастан</a:t>
            </a:r>
            <a:r>
              <a:rPr lang="ru-RU" b="1" dirty="0" smtClean="0">
                <a:solidFill>
                  <a:srgbClr val="002060"/>
                </a:solidFill>
              </a:rPr>
              <a:t>».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608320" cy="4351338"/>
          </a:xfrm>
        </p:spPr>
        <p:txBody>
          <a:bodyPr>
            <a:normAutofit lnSpcReduction="10000"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“Повесть”</a:t>
            </a:r>
          </a:p>
          <a:p>
            <a:r>
              <a:rPr lang="ru-RU" sz="4000" dirty="0" smtClean="0">
                <a:solidFill>
                  <a:srgbClr val="002060"/>
                </a:solidFill>
              </a:rPr>
              <a:t> “Рассказ” </a:t>
            </a:r>
          </a:p>
          <a:p>
            <a:r>
              <a:rPr lang="ru-RU" sz="4000" dirty="0" smtClean="0">
                <a:solidFill>
                  <a:srgbClr val="002060"/>
                </a:solidFill>
              </a:rPr>
              <a:t>“Честь и достоинство” </a:t>
            </a:r>
          </a:p>
          <a:p>
            <a:r>
              <a:rPr lang="ru-RU" sz="4000" dirty="0" smtClean="0">
                <a:solidFill>
                  <a:srgbClr val="002060"/>
                </a:solidFill>
              </a:rPr>
              <a:t>“Приключение”</a:t>
            </a:r>
          </a:p>
          <a:p>
            <a:r>
              <a:rPr lang="ru-RU" sz="4000" dirty="0" smtClean="0">
                <a:solidFill>
                  <a:srgbClr val="002060"/>
                </a:solidFill>
              </a:rPr>
              <a:t> “Характеристика и хвала”</a:t>
            </a:r>
          </a:p>
          <a:p>
            <a:r>
              <a:rPr lang="ru-RU" sz="4000" dirty="0" smtClean="0">
                <a:solidFill>
                  <a:srgbClr val="002060"/>
                </a:solidFill>
              </a:rPr>
              <a:t> “Сказ и история”.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4338" name="Picture 2" descr="http://i42.fastpic.ru/big/2012/0804/8b/27de21bc0a910cafe365d16b0537728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40" y="1508760"/>
            <a:ext cx="4404359" cy="483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78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651829"/>
            <a:ext cx="5471160" cy="435133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Народные </a:t>
            </a:r>
            <a:r>
              <a:rPr lang="ru-RU" sz="3600" dirty="0" err="1" smtClean="0">
                <a:solidFill>
                  <a:srgbClr val="002060"/>
                </a:solidFill>
              </a:rPr>
              <a:t>дастаны</a:t>
            </a:r>
            <a:r>
              <a:rPr lang="ru-RU" sz="3600" dirty="0" smtClean="0">
                <a:solidFill>
                  <a:srgbClr val="002060"/>
                </a:solidFill>
              </a:rPr>
              <a:t> возникли в далеком прошлом в живой устной фольклорной традиции и далее сохранились как в письменном, так и устном виде. Их творческая история измеряется не годами, а веками. 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9458" name="Picture 2" descr="https://i.pinimg.com/originals/dd/ab/dc/ddabdc36e0fb25c4130c831684c360c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690688"/>
            <a:ext cx="5120640" cy="3667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862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Фольклорный </a:t>
            </a:r>
            <a:r>
              <a:rPr lang="ru-RU" b="1" dirty="0" err="1" smtClean="0">
                <a:solidFill>
                  <a:srgbClr val="002060"/>
                </a:solidFill>
              </a:rPr>
              <a:t>дастан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38200" y="1825625"/>
            <a:ext cx="5128260" cy="4351338"/>
          </a:xfrm>
        </p:spPr>
        <p:txBody>
          <a:bodyPr>
            <a:normAutofit fontScale="85000" lnSpcReduction="2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Можно </a:t>
            </a:r>
            <a:r>
              <a:rPr lang="ru-RU" sz="3600" b="1" dirty="0">
                <a:solidFill>
                  <a:srgbClr val="002060"/>
                </a:solidFill>
              </a:rPr>
              <a:t>отождествить с жанром </a:t>
            </a:r>
            <a:r>
              <a:rPr lang="ru-RU" sz="3600" b="1" u="sng" dirty="0">
                <a:solidFill>
                  <a:srgbClr val="002060"/>
                </a:solidFill>
                <a:hlinkClick r:id="rId3"/>
              </a:rPr>
              <a:t>героического эпоса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3600" b="1" dirty="0" smtClean="0">
                <a:solidFill>
                  <a:srgbClr val="002060"/>
                </a:solidFill>
              </a:rPr>
              <a:t>Активно </a:t>
            </a:r>
            <a:r>
              <a:rPr lang="ru-RU" sz="3600" b="1" dirty="0">
                <a:solidFill>
                  <a:srgbClr val="002060"/>
                </a:solidFill>
              </a:rPr>
              <a:t>собирались и записывались в Таджикистане, Турции, </a:t>
            </a:r>
            <a:r>
              <a:rPr lang="ru-RU" sz="3600" b="1" dirty="0" smtClean="0">
                <a:solidFill>
                  <a:srgbClr val="002060"/>
                </a:solidFill>
              </a:rPr>
              <a:t>Узбекистане.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Среди них есть и народные варианты литературных </a:t>
            </a:r>
            <a:r>
              <a:rPr lang="ru-RU" sz="3600" b="1" dirty="0" err="1">
                <a:solidFill>
                  <a:srgbClr val="002060"/>
                </a:solidFill>
              </a:rPr>
              <a:t>дастанов</a:t>
            </a:r>
            <a:r>
              <a:rPr lang="ru-RU" sz="3600" b="1" dirty="0">
                <a:solidFill>
                  <a:srgbClr val="002060"/>
                </a:solidFill>
              </a:rPr>
              <a:t>, например, поэм </a:t>
            </a:r>
            <a:r>
              <a:rPr lang="ru-RU" sz="3600" b="1" u="sng" dirty="0">
                <a:solidFill>
                  <a:srgbClr val="002060"/>
                </a:solidFill>
                <a:hlinkClick r:id="rId4"/>
              </a:rPr>
              <a:t>Алишера Навои</a:t>
            </a:r>
            <a:r>
              <a:rPr lang="ru-RU" sz="36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028" name="Picture 4" descr="https://litlife.club/books/189177/read/images/i_0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141" y="1503980"/>
            <a:ext cx="3634739" cy="496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89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Фольклорные </a:t>
            </a:r>
            <a:r>
              <a:rPr lang="ru-RU" b="1" dirty="0" err="1" smtClean="0">
                <a:solidFill>
                  <a:srgbClr val="002060"/>
                </a:solidFill>
              </a:rPr>
              <a:t>дастаны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2140" y="1825625"/>
            <a:ext cx="6195060" cy="435133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М</a:t>
            </a:r>
            <a:r>
              <a:rPr lang="ru-RU" b="1" dirty="0" smtClean="0">
                <a:solidFill>
                  <a:srgbClr val="002060"/>
                </a:solidFill>
              </a:rPr>
              <a:t>ожно отождествить с жанром </a:t>
            </a:r>
            <a:r>
              <a:rPr lang="ru-RU" b="1" dirty="0" smtClean="0">
                <a:solidFill>
                  <a:srgbClr val="002060"/>
                </a:solidFill>
                <a:hlinkClick r:id="rId2" tooltip="Эпос"/>
              </a:rPr>
              <a:t>героического эпоса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b="1" dirty="0">
                <a:solidFill>
                  <a:srgbClr val="002060"/>
                </a:solidFill>
              </a:rPr>
              <a:t>А</a:t>
            </a:r>
            <a:r>
              <a:rPr lang="ru-RU" b="1" dirty="0" smtClean="0">
                <a:solidFill>
                  <a:srgbClr val="002060"/>
                </a:solidFill>
              </a:rPr>
              <a:t>ктивно собирались и записывались в Таджикистане, Турции, Узбекистане.</a:t>
            </a:r>
          </a:p>
          <a:p>
            <a:r>
              <a:rPr lang="ru-RU" b="1" dirty="0">
                <a:solidFill>
                  <a:srgbClr val="002060"/>
                </a:solidFill>
              </a:rPr>
              <a:t>Среди них есть и народные варианты литературных </a:t>
            </a:r>
            <a:r>
              <a:rPr lang="ru-RU" b="1" dirty="0" err="1">
                <a:solidFill>
                  <a:srgbClr val="002060"/>
                </a:solidFill>
              </a:rPr>
              <a:t>дастанов</a:t>
            </a:r>
            <a:r>
              <a:rPr lang="ru-RU" b="1" dirty="0">
                <a:solidFill>
                  <a:srgbClr val="002060"/>
                </a:solidFill>
              </a:rPr>
              <a:t>, например, поэм </a:t>
            </a:r>
            <a:r>
              <a:rPr lang="ru-RU" b="1" u="sng" dirty="0">
                <a:solidFill>
                  <a:srgbClr val="002060"/>
                </a:solidFill>
                <a:hlinkClick r:id="rId3"/>
              </a:rPr>
              <a:t>Алишера Навои</a:t>
            </a:r>
            <a:r>
              <a:rPr lang="ru-RU" b="1" dirty="0">
                <a:solidFill>
                  <a:srgbClr val="002060"/>
                </a:solidFill>
              </a:rPr>
              <a:t>.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13314" name="Picture 2" descr="https://e-history.kz/media/upload/ckimages/d0c7246337d0c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440" y="1690687"/>
            <a:ext cx="3409569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40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Жанровая особенность </a:t>
            </a:r>
            <a:r>
              <a:rPr lang="ru-RU" b="1" dirty="0" err="1" smtClean="0">
                <a:solidFill>
                  <a:srgbClr val="002060"/>
                </a:solidFill>
              </a:rPr>
              <a:t>дастанов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364892" cy="4351338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З</a:t>
            </a:r>
            <a:r>
              <a:rPr lang="ru-RU" sz="4000" b="1" dirty="0" smtClean="0">
                <a:solidFill>
                  <a:srgbClr val="002060"/>
                </a:solidFill>
              </a:rPr>
              <a:t>аключается в том, что историческая действительность в них отображается в образах, обобщенных на основе народной фантазии.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6386" name="Picture 2" descr="https://avatars.mds.yandex.net/get-zen_doc/1916740/pub_5d22ebb48b42ad00ad2879bb_5d22ec5e334f5500ade287f3/scale_12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069" y="1825625"/>
            <a:ext cx="445873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92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Главное свойство </a:t>
            </a:r>
            <a:r>
              <a:rPr lang="ru-RU" b="1" dirty="0" err="1" smtClean="0">
                <a:solidFill>
                  <a:srgbClr val="002060"/>
                </a:solidFill>
              </a:rPr>
              <a:t>дастанов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661454" cy="4351338"/>
          </a:xfrm>
        </p:spPr>
        <p:txBody>
          <a:bodyPr>
            <a:normAutofit lnSpcReduction="10000"/>
          </a:bodyPr>
          <a:lstStyle/>
          <a:p>
            <a:r>
              <a:rPr lang="ru-RU" sz="4400" dirty="0">
                <a:solidFill>
                  <a:srgbClr val="002060"/>
                </a:solidFill>
              </a:rPr>
              <a:t>Г</a:t>
            </a:r>
            <a:r>
              <a:rPr lang="ru-RU" sz="4400" dirty="0" smtClean="0">
                <a:solidFill>
                  <a:srgbClr val="002060"/>
                </a:solidFill>
              </a:rPr>
              <a:t>ероический характер</a:t>
            </a:r>
          </a:p>
          <a:p>
            <a:r>
              <a:rPr lang="ru-RU" sz="4400" dirty="0" smtClean="0">
                <a:solidFill>
                  <a:srgbClr val="002060"/>
                </a:solidFill>
              </a:rPr>
              <a:t> Повествование о легендарных богатырях, титанах, великих личностях, эпическая идеализация. </a:t>
            </a:r>
            <a:endParaRPr lang="ru-RU" sz="4400" dirty="0">
              <a:solidFill>
                <a:srgbClr val="002060"/>
              </a:solidFill>
            </a:endParaRPr>
          </a:p>
        </p:txBody>
      </p:sp>
      <p:pic>
        <p:nvPicPr>
          <p:cNvPr id="17410" name="Picture 2" descr="https://express-k.kz/upload/iblock/266/2667ba8f43808b0dea92900ab4d36c6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785" y="2004297"/>
            <a:ext cx="4782656" cy="372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28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Былины как жанр устного народного творчества.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3600" b="1" dirty="0">
                <a:solidFill>
                  <a:srgbClr val="002060"/>
                </a:solidFill>
              </a:rPr>
              <a:t>Исключительный интерес среди произведений народного творчества представляют былины - художественно-исторические песни о богатырях, народных </a:t>
            </a:r>
            <a:r>
              <a:rPr lang="ru-RU" altLang="ru-RU" sz="3600" b="1" dirty="0" smtClean="0">
                <a:solidFill>
                  <a:srgbClr val="002060"/>
                </a:solidFill>
              </a:rPr>
              <a:t>героях.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5" name="Picture 4" descr="http://copypast.ru/uploads/posts/thumbs/1252568359_post31246123600329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0" b="7919"/>
          <a:stretch>
            <a:fillRect/>
          </a:stretch>
        </p:blipFill>
        <p:spPr bwMode="auto">
          <a:xfrm>
            <a:off x="838200" y="1967969"/>
            <a:ext cx="5181600" cy="406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30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Задание для самостоятельной работы.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911840" cy="4351338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002060"/>
                </a:solidFill>
              </a:rPr>
              <a:t>Читать былину «Илья Муромец и Соловей-разбойник.</a:t>
            </a:r>
          </a:p>
          <a:p>
            <a:r>
              <a:rPr lang="ru-RU" sz="4400" dirty="0" smtClean="0">
                <a:solidFill>
                  <a:srgbClr val="002060"/>
                </a:solidFill>
              </a:rPr>
              <a:t>Выучить определение «былина» и «</a:t>
            </a:r>
            <a:r>
              <a:rPr lang="ru-RU" sz="4400" dirty="0" err="1" smtClean="0">
                <a:solidFill>
                  <a:srgbClr val="002060"/>
                </a:solidFill>
              </a:rPr>
              <a:t>дастан</a:t>
            </a:r>
            <a:r>
              <a:rPr lang="ru-RU" sz="4400" dirty="0" smtClean="0">
                <a:solidFill>
                  <a:srgbClr val="002060"/>
                </a:solidFill>
              </a:rPr>
              <a:t>».</a:t>
            </a:r>
          </a:p>
          <a:p>
            <a:endParaRPr lang="ru-RU" sz="4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979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3058" y="3429000"/>
            <a:ext cx="4786346" cy="11430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Первый сборник былин </a:t>
            </a:r>
            <a:r>
              <a:rPr lang="ru-RU" sz="2400" dirty="0" err="1">
                <a:solidFill>
                  <a:srgbClr val="002060"/>
                </a:solidFill>
              </a:rPr>
              <a:t>Кирши</a:t>
            </a:r>
            <a:r>
              <a:rPr lang="ru-RU" sz="2400" dirty="0">
                <a:solidFill>
                  <a:srgbClr val="002060"/>
                </a:solidFill>
              </a:rPr>
              <a:t> Данилова был издан в Москве                     в 1804г.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image.ax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414" y="3071810"/>
            <a:ext cx="2476318" cy="36355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310182" y="4949208"/>
            <a:ext cx="5439594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Впервые термин «былина»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был введен Иваном Сахаровым 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в сборнике «Песни русского народа» в 1839г.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57166"/>
            <a:ext cx="152705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НАРОДНОЕ НАЗВАНИЕ  БЫЛИН -  СТАРИНА, СТАРИНУШКА, СТАРИНКА.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igor_baja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60" y="857232"/>
            <a:ext cx="2743200" cy="2194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24468" y="785795"/>
            <a:ext cx="66145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</a:rPr>
              <a:t>Именно это слово использовали сказители, исполнявшие их под аккомпанемент гуслей. Слог былин музыкален (они изначально создавались, чтобы их пели). Старинушки наполнены устаревшими эпитетами, частыми повторами, в них отсутствует привычная  рифма.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00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934" y="571480"/>
            <a:ext cx="4861754" cy="5114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Былины разделяют на два цикла: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00723" y="3007539"/>
            <a:ext cx="7047570" cy="3638587"/>
          </a:xfrm>
        </p:spPr>
        <p:txBody>
          <a:bodyPr>
            <a:normAutofit fontScale="40000" lnSpcReduction="20000"/>
          </a:bodyPr>
          <a:lstStyle/>
          <a:p>
            <a:pPr lvl="6"/>
            <a:r>
              <a:rPr lang="ru-RU" sz="51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Киевский</a:t>
            </a:r>
          </a:p>
          <a:p>
            <a:pPr marL="539496" indent="-457200"/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События приурочены стольному граду Киеву и двору князя Владимира.</a:t>
            </a:r>
          </a:p>
          <a:p>
            <a:pPr marL="539496" indent="-457200"/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Герои этих старин («младшие богатыри»): </a:t>
            </a:r>
          </a:p>
          <a:p>
            <a:pPr marL="539496" indent="-457200"/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Илья Муромец</a:t>
            </a:r>
          </a:p>
          <a:p>
            <a:pPr marL="539496" indent="-457200"/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Добрыня Никитич</a:t>
            </a:r>
          </a:p>
          <a:p>
            <a:pPr marL="539496" indent="-457200"/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Алеша Попович </a:t>
            </a:r>
          </a:p>
          <a:p>
            <a:pPr marL="539496" indent="-457200"/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Михайло </a:t>
            </a:r>
            <a:r>
              <a:rPr lang="ru-RU" sz="51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Потык</a:t>
            </a:r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39496" indent="-457200"/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</a:t>
            </a:r>
            <a:r>
              <a:rPr lang="ru-RU" sz="51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Ставр</a:t>
            </a:r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Годинович</a:t>
            </a:r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39496" indent="-457200"/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</a:t>
            </a:r>
            <a:r>
              <a:rPr lang="ru-RU" sz="51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Чурило</a:t>
            </a:r>
            <a:r>
              <a:rPr lang="ru-RU" sz="5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Пленкович</a:t>
            </a:r>
            <a:endParaRPr lang="ru-RU" sz="51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024694" y="1428736"/>
            <a:ext cx="3371848" cy="2571768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Новгородский</a:t>
            </a:r>
          </a:p>
          <a:p>
            <a:pPr marL="425196" indent="-342900"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Сюжеты о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Садко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Василие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Буслаеве.</a:t>
            </a:r>
          </a:p>
          <a:p>
            <a:pPr marL="425196" indent="-342900">
              <a:buAutoNum type="arabicPeriod"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«Старшие богатыри»:</a:t>
            </a:r>
          </a:p>
          <a:p>
            <a:pPr marL="425196" indent="-34290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Святогор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25196" indent="-34290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Вольга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25196" indent="-342900">
              <a:buNone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- Микула </a:t>
            </a:r>
            <a:r>
              <a:rPr lang="ru-RU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Селянинович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711px-Vastnetsov_19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113" y="249956"/>
            <a:ext cx="2927141" cy="24660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34654" y="3084514"/>
            <a:ext cx="2192464" cy="25853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На протяжении веков былины передавались в среде крестьянства из уст в уста от старого сказителя к молодому и вплоть до 18 века не были записаны.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9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3557"/>
            <a:ext cx="4556017" cy="1702191"/>
          </a:xfrm>
        </p:spPr>
        <p:txBody>
          <a:bodyPr/>
          <a:lstStyle/>
          <a:p>
            <a:pPr algn="ctr"/>
            <a:r>
              <a:rPr lang="ru-RU" sz="5400" b="1" u="sng" dirty="0">
                <a:solidFill>
                  <a:srgbClr val="002060"/>
                </a:solidFill>
              </a:rPr>
              <a:t>Киевские былины :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105" y="2025747"/>
            <a:ext cx="6099860" cy="415492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8350" y="2025747"/>
            <a:ext cx="4087665" cy="4037819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Действие былин происходит в Киеве , в просторный каменных палатах – гридницах , на киевских улицах , у днепропетровских причалов , в соборной церкви , на широком княжеском дворе. </a:t>
            </a:r>
          </a:p>
          <a:p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41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9727" y="0"/>
            <a:ext cx="4650229" cy="2278966"/>
          </a:xfrm>
        </p:spPr>
        <p:txBody>
          <a:bodyPr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Новгородские былины :</a:t>
            </a:r>
          </a:p>
        </p:txBody>
      </p:sp>
      <p:pic>
        <p:nvPicPr>
          <p:cNvPr id="5" name="Объект 4" descr="Владимир Святославич — Википедия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682" y="801857"/>
            <a:ext cx="4304714" cy="571148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59005" y="2564780"/>
            <a:ext cx="5196468" cy="3948560"/>
          </a:xfrm>
        </p:spPr>
        <p:txBody>
          <a:bodyPr>
            <a:normAutofit lnSpcReduction="10000"/>
          </a:bodyPr>
          <a:lstStyle/>
          <a:p>
            <a:r>
              <a:rPr lang="ru-RU" sz="3400" dirty="0">
                <a:solidFill>
                  <a:srgbClr val="002060"/>
                </a:solidFill>
              </a:rPr>
              <a:t>Действия былин происходит на торговых площадях Новгорода , на мосту через Волхов , в разных концах Новгородской земли , в других городах : </a:t>
            </a:r>
            <a:r>
              <a:rPr lang="ru-RU" sz="3400" dirty="0" smtClean="0">
                <a:solidFill>
                  <a:srgbClr val="002060"/>
                </a:solidFill>
              </a:rPr>
              <a:t>Чернигове </a:t>
            </a:r>
            <a:r>
              <a:rPr lang="ru-RU" sz="3400" dirty="0">
                <a:solidFill>
                  <a:srgbClr val="002060"/>
                </a:solidFill>
              </a:rPr>
              <a:t>, Ростове , Муроме , Галиче </a:t>
            </a:r>
            <a:r>
              <a:rPr lang="ru-RU" sz="3200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013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703389" y="142853"/>
            <a:ext cx="7470775" cy="6429419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  <a:defRPr/>
            </a:pPr>
            <a:r>
              <a:rPr lang="ru-RU" sz="3200" dirty="0">
                <a:solidFill>
                  <a:srgbClr val="002060"/>
                </a:solidFill>
              </a:rPr>
              <a:t> </a:t>
            </a:r>
            <a:r>
              <a:rPr lang="ru-RU" sz="32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Род деятельности былинных героев :</a:t>
            </a:r>
            <a:r>
              <a:rPr lang="ru-RU" sz="3200" u="sng" dirty="0">
                <a:solidFill>
                  <a:srgbClr val="002060"/>
                </a:solidFill>
              </a:rPr>
              <a:t> </a:t>
            </a:r>
          </a:p>
          <a:p>
            <a:pPr>
              <a:buNone/>
              <a:defRPr/>
            </a:pPr>
            <a:r>
              <a:rPr lang="ru-RU" sz="1800" dirty="0"/>
              <a:t> </a:t>
            </a:r>
          </a:p>
          <a:p>
            <a:pPr>
              <a:buNone/>
              <a:defRPr/>
            </a:pPr>
            <a:r>
              <a:rPr lang="ru-RU" sz="35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Микула</a:t>
            </a:r>
            <a:r>
              <a:rPr lang="ru-RU" sz="3500" dirty="0">
                <a:solidFill>
                  <a:srgbClr val="002060"/>
                </a:solidFill>
              </a:rPr>
              <a:t> – землепашец</a:t>
            </a:r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endParaRPr lang="ru-RU" sz="1800" dirty="0"/>
          </a:p>
          <a:p>
            <a:pPr>
              <a:buNone/>
              <a:defRPr/>
            </a:pPr>
            <a:r>
              <a:rPr lang="ru-RU" sz="1800" dirty="0"/>
              <a:t>                                                                             </a:t>
            </a:r>
            <a:r>
              <a:rPr lang="ru-RU" sz="3200" u="sng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Вольга</a:t>
            </a:r>
            <a:r>
              <a:rPr lang="ru-RU" sz="3200" dirty="0">
                <a:solidFill>
                  <a:srgbClr val="002060"/>
                </a:solidFill>
              </a:rPr>
              <a:t> – князь</a:t>
            </a:r>
          </a:p>
        </p:txBody>
      </p:sp>
      <p:pic>
        <p:nvPicPr>
          <p:cNvPr id="14339" name="Picture 7" descr="Картинка 20 из 84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9720" y="1500174"/>
            <a:ext cx="2819400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8" descr="Картинка 25 из 1760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r="12321"/>
          <a:stretch>
            <a:fillRect/>
          </a:stretch>
        </p:blipFill>
        <p:spPr bwMode="auto">
          <a:xfrm>
            <a:off x="5438776" y="2276930"/>
            <a:ext cx="2428892" cy="3230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8486341" y="623011"/>
            <a:ext cx="27479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Добрыня Никитич</a:t>
            </a:r>
            <a:r>
              <a:rPr lang="ru-RU" sz="2400" dirty="0">
                <a:solidFill>
                  <a:srgbClr val="002060"/>
                </a:solidFill>
              </a:rPr>
              <a:t> – прославленный воин – богатырь, который дважды одерживал победу в схватке с огненным </a:t>
            </a:r>
            <a:r>
              <a:rPr lang="ru-RU" sz="2400" dirty="0" smtClean="0">
                <a:solidFill>
                  <a:srgbClr val="002060"/>
                </a:solidFill>
              </a:rPr>
              <a:t>змеем.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6" name="Picture 4" descr="Картинка 20 из 2993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16505" y="3343246"/>
            <a:ext cx="2705100" cy="3169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5733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963" y="0"/>
            <a:ext cx="5092504" cy="2497873"/>
          </a:xfrm>
        </p:spPr>
        <p:txBody>
          <a:bodyPr/>
          <a:lstStyle/>
          <a:p>
            <a:pPr algn="ctr"/>
            <a:r>
              <a:rPr lang="ru-RU" sz="5400" b="1" dirty="0">
                <a:solidFill>
                  <a:srgbClr val="002060"/>
                </a:solidFill>
              </a:rPr>
              <a:t>Герои былин. Русские богатыри</a:t>
            </a:r>
          </a:p>
        </p:txBody>
      </p:sp>
      <p:pic>
        <p:nvPicPr>
          <p:cNvPr id="5" name="Объект 4" descr="Добриня — Вікіпедія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867" y="728089"/>
            <a:ext cx="4136206" cy="560267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2888" y="2497873"/>
            <a:ext cx="5441795" cy="3527007"/>
          </a:xfrm>
        </p:spPr>
        <p:txBody>
          <a:bodyPr>
            <a:normAutofit lnSpcReduction="10000"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1 период : Святогор и Волхв , Дунай и Михайло </a:t>
            </a:r>
            <a:r>
              <a:rPr lang="ru-RU" sz="3200" dirty="0" err="1">
                <a:solidFill>
                  <a:srgbClr val="002060"/>
                </a:solidFill>
              </a:rPr>
              <a:t>Потык</a:t>
            </a:r>
            <a:r>
              <a:rPr lang="ru-RU" sz="3200" dirty="0">
                <a:solidFill>
                  <a:srgbClr val="002060"/>
                </a:solidFill>
              </a:rPr>
              <a:t> . </a:t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</a:rPr>
              <a:t>2 период: Илья Муромец , Алеша Попович , Добрыня Никитич  (1 цикл )</a:t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</a:rPr>
              <a:t>Садко , </a:t>
            </a:r>
            <a:r>
              <a:rPr lang="ru-RU" sz="3200" dirty="0" err="1">
                <a:solidFill>
                  <a:srgbClr val="002060"/>
                </a:solidFill>
              </a:rPr>
              <a:t>Вольга</a:t>
            </a:r>
            <a:r>
              <a:rPr lang="ru-RU" sz="3200" dirty="0">
                <a:solidFill>
                  <a:srgbClr val="002060"/>
                </a:solidFill>
              </a:rPr>
              <a:t> , Микула , Василий Буслаев , Блуд </a:t>
            </a:r>
            <a:r>
              <a:rPr lang="ru-RU" sz="3200" dirty="0" err="1">
                <a:solidFill>
                  <a:srgbClr val="002060"/>
                </a:solidFill>
              </a:rPr>
              <a:t>Хотенович</a:t>
            </a:r>
            <a:r>
              <a:rPr lang="ru-RU" sz="3200" dirty="0">
                <a:solidFill>
                  <a:srgbClr val="002060"/>
                </a:solidFill>
              </a:rPr>
              <a:t> (2цикл)</a:t>
            </a:r>
          </a:p>
          <a:p>
            <a:endParaRPr lang="ru-RU" sz="24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05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1154</Words>
  <Application>Microsoft Office PowerPoint</Application>
  <PresentationFormat>Широкоэкранный</PresentationFormat>
  <Paragraphs>144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Arial Narrow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Цели урока:</vt:lpstr>
      <vt:lpstr>Былины как жанр устного народного творчества.</vt:lpstr>
      <vt:lpstr>Первый сборник былин Кирши Данилова был издан в Москве                     в 1804г.</vt:lpstr>
      <vt:lpstr>Былины разделяют на два цикла:</vt:lpstr>
      <vt:lpstr>Киевские былины :</vt:lpstr>
      <vt:lpstr>Новгородские былины :</vt:lpstr>
      <vt:lpstr>Презентация PowerPoint</vt:lpstr>
      <vt:lpstr>Герои былин. Русские богатыри</vt:lpstr>
      <vt:lpstr>Действие в большинстве былин приурочивается к Киеву. Некоторые былины рассказывают о жизни, событиях и людях другого крупнейшего города древней Руси - Новгорода (былины о Садко, о Василии Буслаеве). </vt:lpstr>
      <vt:lpstr>Композиция былин.</vt:lpstr>
      <vt:lpstr>Былины строятся по определённому плану.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Некоторым богатырям посвящена не одна, а несколько старинок, которые образуют целый цикл:</vt:lpstr>
      <vt:lpstr>  Изобразительно-выразительные средства былин.</vt:lpstr>
      <vt:lpstr>Дастан как жанр устного народного творчества.</vt:lpstr>
      <vt:lpstr>Значение слова «дастан».</vt:lpstr>
      <vt:lpstr>Презентация PowerPoint</vt:lpstr>
      <vt:lpstr>Фольклорный дастан</vt:lpstr>
      <vt:lpstr>Фольклорные дастаны</vt:lpstr>
      <vt:lpstr>Жанровая особенность дастанов.</vt:lpstr>
      <vt:lpstr>Главное свойство дастанов.</vt:lpstr>
      <vt:lpstr>Задание для самостоятельной работы.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15</cp:revision>
  <dcterms:created xsi:type="dcterms:W3CDTF">2020-09-13T19:04:57Z</dcterms:created>
  <dcterms:modified xsi:type="dcterms:W3CDTF">2020-09-14T04:13:49Z</dcterms:modified>
</cp:coreProperties>
</file>