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96" r:id="rId3"/>
    <p:sldId id="258" r:id="rId4"/>
    <p:sldId id="259" r:id="rId5"/>
    <p:sldId id="261" r:id="rId6"/>
    <p:sldId id="283" r:id="rId7"/>
    <p:sldId id="284" r:id="rId8"/>
    <p:sldId id="262" r:id="rId9"/>
    <p:sldId id="285" r:id="rId10"/>
    <p:sldId id="271" r:id="rId11"/>
    <p:sldId id="286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3" r:id="rId22"/>
    <p:sldId id="265" r:id="rId23"/>
    <p:sldId id="287" r:id="rId24"/>
    <p:sldId id="292" r:id="rId25"/>
    <p:sldId id="294" r:id="rId26"/>
    <p:sldId id="288" r:id="rId27"/>
    <p:sldId id="289" r:id="rId28"/>
    <p:sldId id="293" r:id="rId29"/>
    <p:sldId id="291" r:id="rId30"/>
    <p:sldId id="29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5" autoAdjust="0"/>
    <p:restoredTop sz="91014" autoAdjust="0"/>
  </p:normalViewPr>
  <p:slideViewPr>
    <p:cSldViewPr snapToGrid="0">
      <p:cViewPr varScale="1">
        <p:scale>
          <a:sx n="42" d="100"/>
          <a:sy n="42" d="100"/>
        </p:scale>
        <p:origin x="1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A80CE-961C-4578-94EF-ABCC7D2046D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B5227-6F32-483C-9C8B-8349F2601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9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5227-6F32-483C-9C8B-8349F2601CE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048D-C260-43A3-B1F2-D5B4CB320B28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809-B7C2-4B74-A857-F6C99412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3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048D-C260-43A3-B1F2-D5B4CB320B28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809-B7C2-4B74-A857-F6C99412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3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048D-C260-43A3-B1F2-D5B4CB320B28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809-B7C2-4B74-A857-F6C99412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8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048D-C260-43A3-B1F2-D5B4CB320B28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809-B7C2-4B74-A857-F6C99412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7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048D-C260-43A3-B1F2-D5B4CB320B28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809-B7C2-4B74-A857-F6C99412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2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048D-C260-43A3-B1F2-D5B4CB320B28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809-B7C2-4B74-A857-F6C99412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9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048D-C260-43A3-B1F2-D5B4CB320B28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809-B7C2-4B74-A857-F6C99412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7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048D-C260-43A3-B1F2-D5B4CB320B28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809-B7C2-4B74-A857-F6C99412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6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048D-C260-43A3-B1F2-D5B4CB320B28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809-B7C2-4B74-A857-F6C99412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5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048D-C260-43A3-B1F2-D5B4CB320B28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809-B7C2-4B74-A857-F6C99412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78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048D-C260-43A3-B1F2-D5B4CB320B28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809-B7C2-4B74-A857-F6C99412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6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B048D-C260-43A3-B1F2-D5B4CB320B28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39809-B7C2-4B74-A857-F6C99412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9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ru.wikipedia.org/wiki/%D0%9F%D0%B5%D1%80%D1%81%D0%B8%D0%B4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F%D0%BE%D1%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s://ru.wikipedia.org/wiki/%D0%90%D0%BB%D0%B8%D1%88%D0%B5%D1%80_%D0%9D%D0%B0%D0%B2%D0%BE%D0%B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B%D0%B8%D1%88%D0%B5%D1%80_%D0%9D%D0%B0%D0%B2%D0%BE%D0%B8" TargetMode="External"/><Relationship Id="rId2" Type="http://schemas.openxmlformats.org/officeDocument/2006/relationships/hyperlink" Target="https://ru.wikipedia.org/wiki/%D0%AD%D0%BF%D0%BE%D1%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char.ru/books/p9133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27.radikal.ru/0805/70/bb307076646d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obraz.volxv.info/main.php?g2_view=core.DownloadItem&amp;g2_itemId=3394&amp;g2_serialNumber=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 smtClean="0">
                <a:solidFill>
                  <a:sysClr val="window" lastClr="FFFFFF"/>
                </a:solidFill>
              </a:rPr>
              <a:t>Литература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169" y="2804297"/>
            <a:ext cx="5297621" cy="295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Устное народное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творчество</a:t>
            </a: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Былины и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54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дастаны</a:t>
            </a: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altLang="ru-RU" sz="5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5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2" y="2429701"/>
            <a:ext cx="3626576" cy="35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667001" y="1214439"/>
            <a:ext cx="7000875" cy="207168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002060"/>
                </a:solidFill>
              </a:rPr>
              <a:t>Действие в большинстве былин приурочивается к Киеву. Некоторые былины рассказывают о жизни, событиях и людях другого крупнейшего города древней Руси - Новгорода (былины о Садко, о Василии Буслаеве).</a:t>
            </a:r>
            <a:br>
              <a:rPr lang="ru-RU" altLang="ru-RU" sz="3600" b="1" dirty="0" smtClean="0">
                <a:solidFill>
                  <a:srgbClr val="002060"/>
                </a:solidFill>
              </a:rPr>
            </a:br>
            <a:endParaRPr lang="ru-RU" altLang="ru-RU" sz="3600" b="1" dirty="0" smtClean="0">
              <a:solidFill>
                <a:srgbClr val="002060"/>
              </a:solidFill>
            </a:endParaRPr>
          </a:p>
        </p:txBody>
      </p:sp>
      <p:pic>
        <p:nvPicPr>
          <p:cNvPr id="9219" name="Picture 3" descr="http://s2.uploads.ru/t/Vqjp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81" y="3883762"/>
            <a:ext cx="36433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u="sng" dirty="0">
                <a:solidFill>
                  <a:srgbClr val="002060"/>
                </a:solidFill>
              </a:rPr>
              <a:t>Композиция </a:t>
            </a:r>
            <a:r>
              <a:rPr lang="ru-RU" sz="5400" b="1" u="sng" dirty="0" smtClean="0">
                <a:solidFill>
                  <a:srgbClr val="002060"/>
                </a:solidFill>
              </a:rPr>
              <a:t>былин.</a:t>
            </a:r>
            <a:endParaRPr lang="ru-RU" sz="5400" b="1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правило, былина начинается зачином. Лишь в очень редких случаях зачину предшествует запев. </a:t>
            </a:r>
          </a:p>
          <a:p>
            <a:r>
              <a:rPr lang="ru-RU" b="1" dirty="0">
                <a:solidFill>
                  <a:srgbClr val="002060"/>
                </a:solidFill>
              </a:rPr>
              <a:t>Иногда зачин былины представляет собой экспозицию, которая предшествует завязке. </a:t>
            </a:r>
          </a:p>
          <a:p>
            <a:r>
              <a:rPr lang="ru-RU" b="1" dirty="0">
                <a:solidFill>
                  <a:srgbClr val="002060"/>
                </a:solidFill>
              </a:rPr>
              <a:t>Экспозиция подготавливает и усиливает драматизм завязки </a:t>
            </a:r>
          </a:p>
          <a:p>
            <a:r>
              <a:rPr lang="ru-RU" b="1" dirty="0">
                <a:solidFill>
                  <a:srgbClr val="002060"/>
                </a:solidFill>
              </a:rPr>
              <a:t>Однако зачин в качестве экспозиции выступает в былинах очень редко. Как правило, зачин представляет собою завязку сюжета. </a:t>
            </a:r>
          </a:p>
        </p:txBody>
      </p:sp>
    </p:spTree>
    <p:extLst>
      <p:ext uri="{BB962C8B-B14F-4D97-AF65-F5344CB8AC3E}">
        <p14:creationId xmlns:p14="http://schemas.microsoft.com/office/powerpoint/2010/main" val="10560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</a:rPr>
              <a:t>Былины строятся по определённому плану.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endParaRPr lang="ru-RU" altLang="ru-RU" b="1" dirty="0" smtClean="0">
              <a:solidFill>
                <a:srgbClr val="002060"/>
              </a:solidFill>
            </a:endParaRPr>
          </a:p>
        </p:txBody>
      </p:sp>
      <p:sp>
        <p:nvSpPr>
          <p:cNvPr id="11267" name="Содержимое 4"/>
          <p:cNvSpPr>
            <a:spLocks noGrp="1"/>
          </p:cNvSpPr>
          <p:nvPr>
            <p:ph idx="1"/>
          </p:nvPr>
        </p:nvSpPr>
        <p:spPr>
          <a:xfrm>
            <a:off x="2595562" y="4655127"/>
            <a:ext cx="7685861" cy="179027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      </a:t>
            </a:r>
            <a:r>
              <a:rPr lang="ru-RU" altLang="ru-RU" sz="5100" dirty="0">
                <a:solidFill>
                  <a:srgbClr val="002060"/>
                </a:solidFill>
              </a:rPr>
              <a:t>Большинство былин начинается </a:t>
            </a:r>
            <a:r>
              <a:rPr lang="ru-RU" altLang="ru-RU" sz="5100" b="1" dirty="0">
                <a:solidFill>
                  <a:srgbClr val="002060"/>
                </a:solidFill>
              </a:rPr>
              <a:t>зачином</a:t>
            </a:r>
            <a:r>
              <a:rPr lang="ru-RU" altLang="ru-RU" sz="5100" dirty="0">
                <a:solidFill>
                  <a:srgbClr val="002060"/>
                </a:solidFill>
              </a:rPr>
              <a:t>. В нём обычно говорится о </a:t>
            </a:r>
            <a:r>
              <a:rPr lang="ru-RU" altLang="ru-RU" sz="5100" b="1" dirty="0">
                <a:solidFill>
                  <a:srgbClr val="002060"/>
                </a:solidFill>
              </a:rPr>
              <a:t>месте</a:t>
            </a:r>
            <a:r>
              <a:rPr lang="ru-RU" altLang="ru-RU" sz="5100" dirty="0">
                <a:solidFill>
                  <a:srgbClr val="002060"/>
                </a:solidFill>
              </a:rPr>
              <a:t> действия или о том, куда и откуда поехал богатырь. </a:t>
            </a:r>
          </a:p>
        </p:txBody>
      </p:sp>
      <p:pic>
        <p:nvPicPr>
          <p:cNvPr id="11268" name="Picture 2" descr="http://s42.radikal.ru/i096/0909/35/9c9f7d8d9a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4" y="1357313"/>
            <a:ext cx="435768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0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2381250" y="4143376"/>
            <a:ext cx="7429500" cy="1285875"/>
          </a:xfrm>
        </p:spPr>
        <p:txBody>
          <a:bodyPr>
            <a:no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600" b="1" dirty="0">
                <a:solidFill>
                  <a:srgbClr val="002060"/>
                </a:solidFill>
              </a:rPr>
              <a:t>      События в былинах излагаются в строгом порядке, последовательно. Повествование ведётся медленно, не спеша. </a:t>
            </a:r>
          </a:p>
        </p:txBody>
      </p:sp>
      <p:pic>
        <p:nvPicPr>
          <p:cNvPr id="13315" name="Picture 2" descr="http://f2.mylove.ru/1iqSwB2n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1143000"/>
            <a:ext cx="4143375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0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381250" y="928689"/>
            <a:ext cx="7500938" cy="300037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 dirty="0"/>
              <a:t>     </a:t>
            </a:r>
            <a:r>
              <a:rPr lang="ru-RU" altLang="ru-RU" sz="3200" dirty="0">
                <a:solidFill>
                  <a:srgbClr val="002060"/>
                </a:solidFill>
              </a:rPr>
              <a:t>Так как былины жили в устной передаче, исполнитель их сказывал </a:t>
            </a:r>
            <a:r>
              <a:rPr lang="ru-RU" altLang="ru-RU" sz="3200" b="1" dirty="0">
                <a:solidFill>
                  <a:srgbClr val="002060"/>
                </a:solidFill>
              </a:rPr>
              <a:t>сосредоточить внимание слушателей</a:t>
            </a:r>
            <a:r>
              <a:rPr lang="ru-RU" altLang="ru-RU" sz="3200" dirty="0">
                <a:solidFill>
                  <a:srgbClr val="002060"/>
                </a:solidFill>
              </a:rPr>
              <a:t>  на особенно важных, по его мнению, местах. Для этого в былинах широко применяются </a:t>
            </a:r>
            <a:r>
              <a:rPr lang="ru-RU" altLang="ru-RU" sz="3200" b="1" dirty="0">
                <a:solidFill>
                  <a:srgbClr val="002060"/>
                </a:solidFill>
              </a:rPr>
              <a:t>повторения, обычно троекратные</a:t>
            </a:r>
            <a:r>
              <a:rPr lang="ru-RU" altLang="ru-RU" sz="3200" dirty="0">
                <a:solidFill>
                  <a:srgbClr val="002060"/>
                </a:solidFill>
              </a:rPr>
              <a:t>. Так, в былине об Илье Муромце и Соловье-разбойнике трижды повторяется описание силы Соловья-разбойника.</a:t>
            </a:r>
          </a:p>
          <a:p>
            <a:pPr algn="ctr" eaLnBrk="1" hangingPunct="1"/>
            <a:endParaRPr lang="ru-RU" altLang="ru-RU" sz="3200" dirty="0">
              <a:solidFill>
                <a:srgbClr val="002060"/>
              </a:solidFill>
            </a:endParaRPr>
          </a:p>
        </p:txBody>
      </p:sp>
      <p:pic>
        <p:nvPicPr>
          <p:cNvPr id="14339" name="Picture 2" descr="http://mults.info/screen/iliya_muromets_i_solovey_razboi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61" y="4326673"/>
            <a:ext cx="3456878" cy="195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8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1188" y="214313"/>
            <a:ext cx="4000500" cy="62865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/>
              <a:t>  </a:t>
            </a:r>
            <a:r>
              <a:rPr lang="ru-RU" sz="2400" dirty="0">
                <a:solidFill>
                  <a:schemeClr val="tx1"/>
                </a:solidFill>
              </a:rPr>
              <a:t>Чтобы придать </a:t>
            </a:r>
            <a:r>
              <a:rPr lang="ru-RU" sz="2400" b="1" dirty="0">
                <a:solidFill>
                  <a:schemeClr val="tx1"/>
                </a:solidFill>
              </a:rPr>
              <a:t>напевност</a:t>
            </a:r>
            <a:r>
              <a:rPr lang="ru-RU" sz="2400" dirty="0">
                <a:solidFill>
                  <a:schemeClr val="tx1"/>
                </a:solidFill>
              </a:rPr>
              <a:t>ь былине, сделать изложение её более </a:t>
            </a:r>
            <a:r>
              <a:rPr lang="ru-RU" sz="2400" dirty="0" smtClean="0">
                <a:solidFill>
                  <a:schemeClr val="tx1"/>
                </a:solidFill>
              </a:rPr>
              <a:t>выразительным</a:t>
            </a:r>
            <a:r>
              <a:rPr lang="ru-RU" sz="2400" dirty="0">
                <a:solidFill>
                  <a:schemeClr val="tx1"/>
                </a:solidFill>
              </a:rPr>
              <a:t>, музыкальным, часто в былинах </a:t>
            </a:r>
            <a:r>
              <a:rPr lang="ru-RU" sz="2400" b="1" dirty="0">
                <a:solidFill>
                  <a:schemeClr val="tx1"/>
                </a:solidFill>
              </a:rPr>
              <a:t>повторяются отдельные</a:t>
            </a:r>
            <a:r>
              <a:rPr lang="ru-RU" sz="2400" dirty="0">
                <a:solidFill>
                  <a:schemeClr val="tx1"/>
                </a:solidFill>
              </a:rPr>
              <a:t> слова.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Прямоезжая </a:t>
            </a:r>
            <a:r>
              <a:rPr lang="ru-RU" sz="2400" i="1" u="sng" dirty="0">
                <a:solidFill>
                  <a:schemeClr val="tx1"/>
                </a:solidFill>
              </a:rPr>
              <a:t>дорожка </a:t>
            </a:r>
            <a:r>
              <a:rPr lang="ru-RU" sz="2400" i="1" u="sng" dirty="0" err="1">
                <a:solidFill>
                  <a:schemeClr val="tx1"/>
                </a:solidFill>
              </a:rPr>
              <a:t>заколодела</a:t>
            </a:r>
            <a:r>
              <a:rPr lang="ru-RU" sz="2400" dirty="0">
                <a:solidFill>
                  <a:schemeClr val="tx1"/>
                </a:solidFill>
              </a:rPr>
              <a:t>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u="sng" dirty="0" err="1">
                <a:solidFill>
                  <a:schemeClr val="tx1"/>
                </a:solidFill>
              </a:rPr>
              <a:t>Заколодела</a:t>
            </a:r>
            <a:r>
              <a:rPr lang="ru-RU" sz="2400" i="1" u="sng" dirty="0">
                <a:solidFill>
                  <a:schemeClr val="tx1"/>
                </a:solidFill>
              </a:rPr>
              <a:t> дорожка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замуравела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i="1" u="sng" dirty="0">
                <a:solidFill>
                  <a:schemeClr val="tx1"/>
                </a:solidFill>
              </a:rPr>
              <a:t>Во</a:t>
            </a:r>
            <a:r>
              <a:rPr lang="ru-RU" sz="2400" dirty="0">
                <a:solidFill>
                  <a:schemeClr val="tx1"/>
                </a:solidFill>
              </a:rPr>
              <a:t> стольном </a:t>
            </a:r>
            <a:r>
              <a:rPr lang="ru-RU" sz="2400" i="1" u="sng" dirty="0">
                <a:solidFill>
                  <a:schemeClr val="tx1"/>
                </a:solidFill>
              </a:rPr>
              <a:t>во</a:t>
            </a:r>
            <a:r>
              <a:rPr lang="ru-RU" sz="2400" dirty="0">
                <a:solidFill>
                  <a:schemeClr val="tx1"/>
                </a:solidFill>
              </a:rPr>
              <a:t> городе </a:t>
            </a:r>
            <a:r>
              <a:rPr lang="ru-RU" sz="2400" i="1" u="sng" dirty="0">
                <a:solidFill>
                  <a:schemeClr val="tx1"/>
                </a:solidFill>
              </a:rPr>
              <a:t>во</a:t>
            </a:r>
            <a:r>
              <a:rPr lang="ru-RU" sz="2400" dirty="0">
                <a:solidFill>
                  <a:schemeClr val="tx1"/>
                </a:solidFill>
              </a:rPr>
              <a:t> Киеве,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i="1" u="sng" dirty="0">
                <a:solidFill>
                  <a:schemeClr val="tx1"/>
                </a:solidFill>
              </a:rPr>
              <a:t>  У</a:t>
            </a:r>
            <a:r>
              <a:rPr lang="ru-RU" sz="2400" dirty="0">
                <a:solidFill>
                  <a:schemeClr val="tx1"/>
                </a:solidFill>
              </a:rPr>
              <a:t> ласкового </a:t>
            </a:r>
            <a:r>
              <a:rPr lang="ru-RU" sz="2400" i="1" u="sng" dirty="0">
                <a:solidFill>
                  <a:schemeClr val="tx1"/>
                </a:solidFill>
              </a:rPr>
              <a:t>у</a:t>
            </a:r>
            <a:r>
              <a:rPr lang="ru-RU" sz="2400" dirty="0">
                <a:solidFill>
                  <a:schemeClr val="tx1"/>
                </a:solidFill>
              </a:rPr>
              <a:t> князя </a:t>
            </a:r>
            <a:r>
              <a:rPr lang="ru-RU" sz="2400" i="1" u="sng" dirty="0">
                <a:solidFill>
                  <a:schemeClr val="tx1"/>
                </a:solidFill>
              </a:rPr>
              <a:t>у</a:t>
            </a:r>
            <a:r>
              <a:rPr lang="ru-RU" sz="2400" dirty="0">
                <a:solidFill>
                  <a:schemeClr val="tx1"/>
                </a:solidFill>
              </a:rPr>
              <a:t> Владимира.</a:t>
            </a:r>
          </a:p>
          <a:p>
            <a:pPr eaLnBrk="1" hangingPunct="1">
              <a:defRPr/>
            </a:pPr>
            <a:endParaRPr lang="ru-RU" sz="1800" dirty="0"/>
          </a:p>
        </p:txBody>
      </p:sp>
      <p:pic>
        <p:nvPicPr>
          <p:cNvPr id="15363" name="Picture 2" descr="http://stat17.privet.ru/lr/0a0bb7244f288e239f0b42c58d45fb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14313"/>
            <a:ext cx="4500562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3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595938" y="500064"/>
            <a:ext cx="4572000" cy="55006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      Главный герой былин - </a:t>
            </a:r>
            <a:r>
              <a:rPr lang="ru-RU" b="1" dirty="0">
                <a:solidFill>
                  <a:srgbClr val="002060"/>
                </a:solidFill>
              </a:rPr>
              <a:t>русский богатырь</a:t>
            </a:r>
            <a:r>
              <a:rPr lang="ru-RU" dirty="0">
                <a:solidFill>
                  <a:srgbClr val="002060"/>
                </a:solidFill>
              </a:rPr>
              <a:t>. Чтобы ярче представить силу богатыря, применяется приём </a:t>
            </a:r>
            <a:r>
              <a:rPr lang="ru-RU" b="1" u="sng" dirty="0">
                <a:solidFill>
                  <a:srgbClr val="002060"/>
                </a:solidFill>
              </a:rPr>
              <a:t>гиперболы</a:t>
            </a:r>
            <a:r>
              <a:rPr lang="ru-RU" dirty="0">
                <a:solidFill>
                  <a:srgbClr val="002060"/>
                </a:solidFill>
              </a:rPr>
              <a:t> (преувеличения). Например, вот как описывается бой богатыря с вражеской силой. Если богатырь махнёт правой рукой, среди вражеского стана образуется улица, левой - переулок. Палица (меч) богатыря весит сорок или даже девяносто пудов.</a:t>
            </a:r>
          </a:p>
          <a:p>
            <a:pPr eaLnBrk="1" hangingPunct="1">
              <a:defRPr/>
            </a:pPr>
            <a:endParaRPr lang="ru-RU" sz="1800" dirty="0"/>
          </a:p>
        </p:txBody>
      </p:sp>
      <p:pic>
        <p:nvPicPr>
          <p:cNvPr id="18435" name="Picture 2" descr="http://rusgallery.info/gallery/main.php?g2_view=core.DownloadItem&amp;g2_itemId=1850&amp;g2_serialNumb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500064"/>
            <a:ext cx="3500438" cy="55006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967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095501" y="571501"/>
            <a:ext cx="7929563" cy="535781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    </a:t>
            </a:r>
            <a:r>
              <a:rPr lang="ru-RU" b="1" dirty="0">
                <a:solidFill>
                  <a:srgbClr val="002060"/>
                </a:solidFill>
              </a:rPr>
              <a:t>Если богатырь заснёт, то «богатырский сон на двенадцать </a:t>
            </a:r>
            <a:r>
              <a:rPr lang="ru-RU" b="1" dirty="0" err="1">
                <a:solidFill>
                  <a:srgbClr val="002060"/>
                </a:solidFill>
              </a:rPr>
              <a:t>дён</a:t>
            </a:r>
            <a:r>
              <a:rPr lang="ru-RU" b="1" dirty="0">
                <a:solidFill>
                  <a:srgbClr val="002060"/>
                </a:solidFill>
              </a:rPr>
              <a:t>» (дней). Под стать богатырю и его конь: «первый скок коня - на много вёрст, а второй скок - и найти нельзя». Чтобы подчеркнуть силу русского богатыря, </a:t>
            </a:r>
            <a:r>
              <a:rPr lang="ru-RU" b="1" dirty="0" err="1">
                <a:solidFill>
                  <a:srgbClr val="002060"/>
                </a:solidFill>
              </a:rPr>
              <a:t>гиперболически</a:t>
            </a:r>
            <a:r>
              <a:rPr lang="ru-RU" b="1" dirty="0">
                <a:solidFill>
                  <a:srgbClr val="002060"/>
                </a:solidFill>
              </a:rPr>
              <a:t> изображается его враг. Несметные силы врага «серому волку ... дня не обскакать, чёрному ворону в день не облететь».</a:t>
            </a:r>
          </a:p>
          <a:p>
            <a:pPr eaLnBrk="1" hangingPunct="1">
              <a:defRPr/>
            </a:pPr>
            <a:endParaRPr lang="ru-RU" sz="1800" dirty="0"/>
          </a:p>
        </p:txBody>
      </p:sp>
      <p:pic>
        <p:nvPicPr>
          <p:cNvPr id="19459" name="Picture 2" descr="http://s46.radikal.ru/i113/1010/98/4935618eeea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27" b="18530"/>
          <a:stretch>
            <a:fillRect/>
          </a:stretch>
        </p:blipFill>
        <p:spPr bwMode="auto">
          <a:xfrm>
            <a:off x="4326732" y="4245480"/>
            <a:ext cx="34671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24564" y="428626"/>
            <a:ext cx="4143375" cy="56673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Часто одни и те же эпитеты постоянно </a:t>
            </a:r>
            <a:r>
              <a:rPr lang="ru-RU" dirty="0" smtClean="0">
                <a:solidFill>
                  <a:srgbClr val="002060"/>
                </a:solidFill>
              </a:rPr>
              <a:t>характеризуют </a:t>
            </a:r>
            <a:r>
              <a:rPr lang="ru-RU" dirty="0">
                <a:solidFill>
                  <a:srgbClr val="002060"/>
                </a:solidFill>
              </a:rPr>
              <a:t>тех или иных героев, предметы, явления жизни, природы и т. </a:t>
            </a:r>
            <a:r>
              <a:rPr lang="ru-RU" dirty="0">
                <a:solidFill>
                  <a:srgbClr val="002060"/>
                </a:solidFill>
              </a:rPr>
              <a:t>д. Поэтому их называют </a:t>
            </a:r>
            <a:r>
              <a:rPr lang="ru-RU" b="1" u="sng" dirty="0">
                <a:solidFill>
                  <a:srgbClr val="002060"/>
                </a:solidFill>
              </a:rPr>
              <a:t>постоянными эпитетами</a:t>
            </a:r>
            <a:r>
              <a:rPr lang="ru-RU" dirty="0">
                <a:solidFill>
                  <a:srgbClr val="002060"/>
                </a:solidFill>
              </a:rPr>
              <a:t>. В былинах, например, встречаются такие постоянные эпитеты: </a:t>
            </a:r>
            <a:r>
              <a:rPr lang="ru-RU" i="1" dirty="0">
                <a:solidFill>
                  <a:srgbClr val="002060"/>
                </a:solidFill>
              </a:rPr>
              <a:t>дородный добрый </a:t>
            </a:r>
            <a:r>
              <a:rPr lang="ru-RU" dirty="0">
                <a:solidFill>
                  <a:srgbClr val="002060"/>
                </a:solidFill>
              </a:rPr>
              <a:t>молодец, сила, </a:t>
            </a:r>
            <a:r>
              <a:rPr lang="ru-RU" i="1" dirty="0">
                <a:solidFill>
                  <a:srgbClr val="002060"/>
                </a:solidFill>
              </a:rPr>
              <a:t>тугой</a:t>
            </a:r>
            <a:r>
              <a:rPr lang="ru-RU" dirty="0">
                <a:solidFill>
                  <a:srgbClr val="002060"/>
                </a:solidFill>
              </a:rPr>
              <a:t> лук, </a:t>
            </a:r>
            <a:r>
              <a:rPr lang="ru-RU" dirty="0" err="1">
                <a:solidFill>
                  <a:srgbClr val="002060"/>
                </a:solidFill>
              </a:rPr>
              <a:t>тетивочка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шелковая</a:t>
            </a:r>
            <a:r>
              <a:rPr lang="ru-RU" dirty="0">
                <a:solidFill>
                  <a:srgbClr val="002060"/>
                </a:solidFill>
              </a:rPr>
              <a:t>, стрелочки </a:t>
            </a:r>
            <a:r>
              <a:rPr lang="ru-RU" i="1" dirty="0">
                <a:solidFill>
                  <a:srgbClr val="002060"/>
                </a:solidFill>
              </a:rPr>
              <a:t>калёны</a:t>
            </a:r>
            <a:r>
              <a:rPr lang="ru-RU" dirty="0">
                <a:solidFill>
                  <a:srgbClr val="002060"/>
                </a:solidFill>
              </a:rPr>
              <a:t>е. </a:t>
            </a:r>
          </a:p>
          <a:p>
            <a:pPr eaLnBrk="1" hangingPunct="1">
              <a:defRPr/>
            </a:pPr>
            <a:endParaRPr lang="ru-RU" sz="1800" dirty="0"/>
          </a:p>
        </p:txBody>
      </p:sp>
      <p:pic>
        <p:nvPicPr>
          <p:cNvPr id="21508" name="Picture 2" descr="http://img11.nnm.ru/c/e/5/d/d/ce5ddb9ef421e01251d8b7ba8186eca5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0" b="35500"/>
          <a:stretch>
            <a:fillRect/>
          </a:stretch>
        </p:blipFill>
        <p:spPr bwMode="auto">
          <a:xfrm>
            <a:off x="1466851" y="365125"/>
            <a:ext cx="3929063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6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2238376" y="642938"/>
            <a:ext cx="7929563" cy="53578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i="1" dirty="0">
                <a:solidFill>
                  <a:srgbClr val="002060"/>
                </a:solidFill>
              </a:rPr>
              <a:t>Часто в былинах применяются </a:t>
            </a:r>
            <a:r>
              <a:rPr lang="ru-RU" b="1" i="1" u="sng" dirty="0">
                <a:solidFill>
                  <a:srgbClr val="002060"/>
                </a:solidFill>
              </a:rPr>
              <a:t>сравнения</a:t>
            </a:r>
            <a:r>
              <a:rPr lang="ru-RU" b="1" i="1" dirty="0">
                <a:solidFill>
                  <a:srgbClr val="002060"/>
                </a:solidFill>
              </a:rPr>
              <a:t>:</a:t>
            </a:r>
            <a:r>
              <a:rPr lang="ru-RU" i="1" dirty="0">
                <a:solidFill>
                  <a:srgbClr val="002060"/>
                </a:solidFill>
              </a:rPr>
              <a:t>        </a:t>
            </a:r>
            <a:endParaRPr lang="ru-RU" i="1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Щукой-рыбою </a:t>
            </a:r>
            <a:r>
              <a:rPr lang="ru-RU" i="1" dirty="0">
                <a:solidFill>
                  <a:srgbClr val="002060"/>
                </a:solidFill>
              </a:rPr>
              <a:t>ходить </a:t>
            </a:r>
            <a:r>
              <a:rPr lang="ru-RU" i="1" dirty="0" err="1">
                <a:solidFill>
                  <a:srgbClr val="002060"/>
                </a:solidFill>
              </a:rPr>
              <a:t>Вольгё</a:t>
            </a:r>
            <a:r>
              <a:rPr lang="ru-RU" i="1" dirty="0">
                <a:solidFill>
                  <a:srgbClr val="002060"/>
                </a:solidFill>
              </a:rPr>
              <a:t> во синих морях,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i="1" dirty="0">
                <a:solidFill>
                  <a:srgbClr val="002060"/>
                </a:solidFill>
              </a:rPr>
              <a:t>     Птицей-соколом летать </a:t>
            </a:r>
            <a:r>
              <a:rPr lang="ru-RU" i="1" dirty="0" err="1">
                <a:solidFill>
                  <a:srgbClr val="002060"/>
                </a:solidFill>
              </a:rPr>
              <a:t>Вольгё</a:t>
            </a:r>
            <a:r>
              <a:rPr lang="ru-RU" i="1" dirty="0">
                <a:solidFill>
                  <a:srgbClr val="002060"/>
                </a:solidFill>
              </a:rPr>
              <a:t> под </a:t>
            </a:r>
            <a:r>
              <a:rPr lang="ru-RU" i="1" dirty="0" err="1">
                <a:solidFill>
                  <a:srgbClr val="002060"/>
                </a:solidFill>
              </a:rPr>
              <a:t>оболоки</a:t>
            </a:r>
            <a:r>
              <a:rPr lang="ru-RU" i="1" dirty="0">
                <a:solidFill>
                  <a:srgbClr val="002060"/>
                </a:solidFill>
              </a:rPr>
              <a:t>                    Волком рыскать во чистых полях.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i="1" dirty="0">
                <a:solidFill>
                  <a:srgbClr val="002060"/>
                </a:solidFill>
              </a:rPr>
              <a:t>                        Нагнано-то силушки черным-черно,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i="1" dirty="0">
                <a:solidFill>
                  <a:srgbClr val="002060"/>
                </a:solidFill>
              </a:rPr>
              <a:t>                        Черным-черно, как черна ворона.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800" i="1" dirty="0">
                <a:solidFill>
                  <a:schemeClr val="tx1"/>
                </a:solidFill>
              </a:rPr>
              <a:t>                    </a:t>
            </a:r>
            <a:endParaRPr lang="ru-RU" sz="1800" dirty="0"/>
          </a:p>
        </p:txBody>
      </p:sp>
      <p:pic>
        <p:nvPicPr>
          <p:cNvPr id="22531" name="Picture 2" descr="http://www.planetaskazok.ru/images/stories/nechaev/iliya_muromets/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07" y="3906064"/>
            <a:ext cx="34163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Цели урока: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Расширить знания об устном народном творчестве.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Познакомиться с жанром былин, изучить циклы былин и особенности композиции.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Рассмотреть </a:t>
            </a:r>
            <a:r>
              <a:rPr lang="ru-RU" sz="4000" b="1" dirty="0" err="1" smtClean="0">
                <a:solidFill>
                  <a:srgbClr val="002060"/>
                </a:solidFill>
              </a:rPr>
              <a:t>дастан</a:t>
            </a:r>
            <a:r>
              <a:rPr lang="ru-RU" sz="4000" b="1" dirty="0" smtClean="0">
                <a:solidFill>
                  <a:srgbClr val="002060"/>
                </a:solidFill>
              </a:rPr>
              <a:t>, как жанр восточного фольклора.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85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type="body" idx="1"/>
          </p:nvPr>
        </p:nvSpPr>
        <p:spPr>
          <a:xfrm>
            <a:off x="802888" y="1125229"/>
            <a:ext cx="5793523" cy="511945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>
                <a:solidFill>
                  <a:srgbClr val="002060"/>
                </a:solidFill>
              </a:rPr>
              <a:t>Употребляются </a:t>
            </a:r>
            <a:r>
              <a:rPr lang="ru-RU" altLang="ru-RU" sz="3600" b="1" u="sng" dirty="0">
                <a:solidFill>
                  <a:srgbClr val="002060"/>
                </a:solidFill>
              </a:rPr>
              <a:t>отрицательные сравнения:</a:t>
            </a:r>
          </a:p>
          <a:p>
            <a:pPr eaLnBrk="1" hangingPunct="1"/>
            <a:endParaRPr lang="ru-RU" altLang="ru-RU" sz="32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3200" i="1" dirty="0">
                <a:solidFill>
                  <a:srgbClr val="002060"/>
                </a:solidFill>
              </a:rPr>
              <a:t>Не сырой дуб</a:t>
            </a:r>
            <a:r>
              <a:rPr lang="ru-RU" altLang="ru-RU" sz="3200" dirty="0">
                <a:solidFill>
                  <a:srgbClr val="002060"/>
                </a:solidFill>
              </a:rPr>
              <a:t> к земле клонится,</a:t>
            </a:r>
          </a:p>
          <a:p>
            <a:pPr eaLnBrk="1" hangingPunct="1"/>
            <a:r>
              <a:rPr lang="ru-RU" altLang="ru-RU" sz="3200" i="1" dirty="0">
                <a:solidFill>
                  <a:srgbClr val="002060"/>
                </a:solidFill>
              </a:rPr>
              <a:t>Не бумажные листочки </a:t>
            </a:r>
            <a:r>
              <a:rPr lang="ru-RU" altLang="ru-RU" sz="3200" dirty="0">
                <a:solidFill>
                  <a:srgbClr val="002060"/>
                </a:solidFill>
              </a:rPr>
              <a:t>расстилаются,</a:t>
            </a:r>
          </a:p>
          <a:p>
            <a:pPr eaLnBrk="1" hangingPunct="1"/>
            <a:r>
              <a:rPr lang="ru-RU" altLang="ru-RU" sz="3200" dirty="0">
                <a:solidFill>
                  <a:srgbClr val="002060"/>
                </a:solidFill>
              </a:rPr>
              <a:t>Поклоняется сын перед батюшкой...</a:t>
            </a:r>
          </a:p>
          <a:p>
            <a:pPr eaLnBrk="1" hangingPunct="1"/>
            <a:endParaRPr lang="ru-RU" altLang="ru-RU" dirty="0">
              <a:solidFill>
                <a:schemeClr val="tx1"/>
              </a:solidFill>
            </a:endParaRPr>
          </a:p>
        </p:txBody>
      </p:sp>
      <p:pic>
        <p:nvPicPr>
          <p:cNvPr id="23555" name="Picture 2" descr="http://www.teremok.in/images/Saltan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59" y="1553583"/>
            <a:ext cx="27146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8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9454" y="142852"/>
            <a:ext cx="7774164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Некоторым богатырям посвящена не одна, а несколько старинок, которые образуют целый цикл: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a473_fav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2" y="1017189"/>
            <a:ext cx="2949884" cy="2286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5060" y="1463041"/>
            <a:ext cx="5326380" cy="47089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Исцеление Ильи Муромца.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Илья Муромец и </a:t>
            </a:r>
            <a:r>
              <a:rPr lang="ru-RU" sz="2000" b="1" dirty="0" err="1">
                <a:solidFill>
                  <a:srgbClr val="002060"/>
                </a:solidFill>
              </a:rPr>
              <a:t>Святогор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Илья Муромец и Соловей-Разбойник.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Илья Муромец и голи кабацкие.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Илья Муромец и Идолище в Киеве.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Илья Муромец и Идолище в Царе-граде.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Илья Муромец в ссоре с князем Владимиром.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Илья Муромец и Калин-царь.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Бой Ильи Муромца с сыном.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Богатырь на Соколе-корабле.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Три поездки Ильи Муромца.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Поединок Ильи Муромца и Добрыни Никитича.</a:t>
            </a:r>
          </a:p>
          <a:p>
            <a:pPr marL="342900" indent="-342900">
              <a:buAutoNum type="arabicPeriod"/>
            </a:pP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50252" y="4177542"/>
            <a:ext cx="3727488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Илья Муромец жил в 12 веке, носил прозвище «</a:t>
            </a:r>
            <a:r>
              <a:rPr lang="ru-RU" sz="2400" b="1" dirty="0" err="1">
                <a:solidFill>
                  <a:srgbClr val="002060"/>
                </a:solidFill>
              </a:rPr>
              <a:t>Чоботок</a:t>
            </a:r>
            <a:r>
              <a:rPr lang="ru-RU" sz="2400" b="1" dirty="0">
                <a:solidFill>
                  <a:srgbClr val="002060"/>
                </a:solidFill>
              </a:rPr>
              <a:t>» (Сапожок), потому что однажды сумел отбиться от врагов с помощью этой обуви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38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580" y="-274321"/>
            <a:ext cx="6957064" cy="116727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Изобразительно-выразительные</a:t>
            </a:r>
            <a:r>
              <a:rPr lang="ru-RU" sz="3600" b="1" dirty="0" smtClean="0"/>
              <a:t> </a:t>
            </a:r>
            <a:r>
              <a:rPr lang="ru-RU" sz="3600" b="1" dirty="0">
                <a:solidFill>
                  <a:srgbClr val="002060"/>
                </a:solidFill>
              </a:rPr>
              <a:t>средства </a:t>
            </a:r>
            <a:r>
              <a:rPr lang="ru-RU" sz="3600" b="1" dirty="0" smtClean="0">
                <a:solidFill>
                  <a:srgbClr val="002060"/>
                </a:solidFill>
              </a:rPr>
              <a:t>былин.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1198991789_1198914773_653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35" y="892951"/>
            <a:ext cx="2828945" cy="2357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6160" y="1142985"/>
            <a:ext cx="66732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u="sng" dirty="0" smtClean="0"/>
          </a:p>
          <a:p>
            <a:r>
              <a:rPr lang="ru-RU" sz="2400" u="sng" dirty="0" smtClean="0">
                <a:solidFill>
                  <a:srgbClr val="002060"/>
                </a:solidFill>
              </a:rPr>
              <a:t>Эпитеты</a:t>
            </a:r>
            <a:r>
              <a:rPr lang="ru-RU" sz="2400" u="sng" dirty="0">
                <a:solidFill>
                  <a:srgbClr val="002060"/>
                </a:solidFill>
              </a:rPr>
              <a:t>: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травушка-муравушка, лазоревы лепесточки, темны </a:t>
            </a:r>
            <a:r>
              <a:rPr lang="ru-RU" sz="2400" i="1" dirty="0" err="1">
                <a:solidFill>
                  <a:srgbClr val="002060"/>
                </a:solidFill>
              </a:rPr>
              <a:t>лесушки</a:t>
            </a:r>
            <a:r>
              <a:rPr lang="ru-RU" sz="2400" i="1" dirty="0">
                <a:solidFill>
                  <a:srgbClr val="002060"/>
                </a:solidFill>
              </a:rPr>
              <a:t>, сыра земля…</a:t>
            </a:r>
            <a:endParaRPr lang="ru-RU" sz="2400" i="1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0" y="2071678"/>
            <a:ext cx="6744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rgbClr val="002060"/>
                </a:solidFill>
              </a:rPr>
              <a:t>Повторы:</a:t>
            </a:r>
            <a:r>
              <a:rPr lang="ru-RU" sz="2400" i="1" dirty="0">
                <a:solidFill>
                  <a:srgbClr val="002060"/>
                </a:solidFill>
              </a:rPr>
              <a:t> а и черно-черная, черно-черная, как перо ворона;  нагнано-то темной силушки тьма тьмущая…</a:t>
            </a:r>
            <a:endParaRPr lang="ru-RU" sz="2400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535" y="3429001"/>
            <a:ext cx="975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>
                <a:solidFill>
                  <a:srgbClr val="002060"/>
                </a:solidFill>
              </a:rPr>
              <a:t>Г</a:t>
            </a:r>
            <a:r>
              <a:rPr lang="ru-RU" u="sng" dirty="0" err="1" smtClean="0">
                <a:solidFill>
                  <a:srgbClr val="002060"/>
                </a:solidFill>
              </a:rPr>
              <a:t>И</a:t>
            </a:r>
            <a:r>
              <a:rPr lang="ru-RU" sz="2400" u="sng" dirty="0" err="1" smtClean="0">
                <a:solidFill>
                  <a:srgbClr val="002060"/>
                </a:solidFill>
              </a:rPr>
              <a:t>пербола</a:t>
            </a:r>
            <a:r>
              <a:rPr lang="ru-RU" sz="2400" u="sng" dirty="0">
                <a:solidFill>
                  <a:srgbClr val="002060"/>
                </a:solidFill>
              </a:rPr>
              <a:t>:</a:t>
            </a:r>
            <a:r>
              <a:rPr lang="ru-RU" sz="2400" i="1" dirty="0">
                <a:solidFill>
                  <a:srgbClr val="002060"/>
                </a:solidFill>
              </a:rPr>
              <a:t> скачет конь богатырский выше лесов дремучих;  чуть ниже облака  ходячего; мелки реченьки; озерца перескакивает…</a:t>
            </a:r>
            <a:endParaRPr lang="ru-RU" sz="2400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35" y="4214819"/>
            <a:ext cx="932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rgbClr val="002060"/>
                </a:solidFill>
              </a:rPr>
              <a:t>Слова с  уменьшительно-ласкательными суффиксами:</a:t>
            </a:r>
            <a:r>
              <a:rPr lang="ru-RU" sz="2400" i="1" dirty="0">
                <a:solidFill>
                  <a:srgbClr val="002060"/>
                </a:solidFill>
              </a:rPr>
              <a:t> дороженька, батюшка, удаленький, сторонушка, травушки… </a:t>
            </a:r>
            <a:endParaRPr lang="ru-RU" sz="2400" u="sng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535" y="5045816"/>
            <a:ext cx="8337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rgbClr val="002060"/>
                </a:solidFill>
              </a:rPr>
              <a:t>Параллелизм:</a:t>
            </a:r>
            <a:r>
              <a:rPr lang="ru-RU" sz="2400" i="1" dirty="0">
                <a:solidFill>
                  <a:srgbClr val="002060"/>
                </a:solidFill>
              </a:rPr>
              <a:t>  Не проехать тут пехотою,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                                 На коне не проехать тут.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                                 Не </a:t>
            </a:r>
            <a:r>
              <a:rPr lang="ru-RU" sz="2400" i="1" dirty="0" err="1">
                <a:solidFill>
                  <a:srgbClr val="002060"/>
                </a:solidFill>
              </a:rPr>
              <a:t>пролетывал</a:t>
            </a:r>
            <a:r>
              <a:rPr lang="ru-RU" sz="2400" i="1" dirty="0">
                <a:solidFill>
                  <a:srgbClr val="002060"/>
                </a:solidFill>
              </a:rPr>
              <a:t> тут ворон черный,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                                 Серый зверь тут не </a:t>
            </a:r>
            <a:r>
              <a:rPr lang="ru-RU" sz="2400" i="1" dirty="0" err="1">
                <a:solidFill>
                  <a:srgbClr val="002060"/>
                </a:solidFill>
              </a:rPr>
              <a:t>прорыскивал</a:t>
            </a:r>
            <a:r>
              <a:rPr lang="ru-RU" sz="2400" i="1" dirty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Дастан</a:t>
            </a:r>
            <a:r>
              <a:rPr lang="ru-RU" b="1" dirty="0" smtClean="0">
                <a:solidFill>
                  <a:srgbClr val="002060"/>
                </a:solidFill>
              </a:rPr>
              <a:t> как жанр устного народного творчества.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520" y="2140902"/>
            <a:ext cx="10515599" cy="435133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2060"/>
                </a:solidFill>
              </a:rPr>
              <a:t>Дастан</a:t>
            </a:r>
            <a:r>
              <a:rPr lang="ru-RU" sz="3200" b="1" dirty="0">
                <a:solidFill>
                  <a:srgbClr val="002060"/>
                </a:solidFill>
              </a:rPr>
              <a:t> (от </a:t>
            </a:r>
            <a:r>
              <a:rPr lang="ru-RU" sz="3200" b="1" dirty="0">
                <a:solidFill>
                  <a:srgbClr val="002060"/>
                </a:solidFill>
                <a:hlinkClick r:id="rId2" tooltip="Персидский язык"/>
              </a:rPr>
              <a:t>перс.</a:t>
            </a:r>
            <a:r>
              <a:rPr lang="ru-RU" sz="3200" b="1" dirty="0">
                <a:solidFill>
                  <a:srgbClr val="002060"/>
                </a:solidFill>
              </a:rPr>
              <a:t> </a:t>
            </a:r>
            <a:r>
              <a:rPr lang="ar-AE" sz="3200" b="1" dirty="0">
                <a:solidFill>
                  <a:srgbClr val="002060"/>
                </a:solidFill>
              </a:rPr>
              <a:t>داستان‎ </a:t>
            </a:r>
            <a:r>
              <a:rPr lang="ru-RU" sz="3200" b="1" i="1" dirty="0" err="1">
                <a:solidFill>
                  <a:srgbClr val="002060"/>
                </a:solidFill>
              </a:rPr>
              <a:t>дастан</a:t>
            </a:r>
            <a:r>
              <a:rPr lang="ru-RU" sz="3200" b="1" dirty="0">
                <a:solidFill>
                  <a:srgbClr val="002060"/>
                </a:solidFill>
              </a:rPr>
              <a:t> — «рассказ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r>
              <a:rPr lang="ru-RU" sz="3200" b="1" baseline="30000" dirty="0" smtClean="0">
                <a:solidFill>
                  <a:srgbClr val="002060"/>
                </a:solidFill>
              </a:rPr>
              <a:t>[</a:t>
            </a:r>
            <a:r>
              <a:rPr lang="ru-RU" sz="3200" b="1" dirty="0" smtClean="0">
                <a:solidFill>
                  <a:srgbClr val="002060"/>
                </a:solidFill>
              </a:rPr>
              <a:t>)</a:t>
            </a:r>
            <a:r>
              <a:rPr lang="ru-RU" sz="3200" b="1" dirty="0">
                <a:solidFill>
                  <a:srgbClr val="002060"/>
                </a:solidFill>
              </a:rPr>
              <a:t> — эпическое произведение в фольклоре или литературе Ближнего и Среднего Востока, Юго-Восточной Азии. </a:t>
            </a:r>
            <a:r>
              <a:rPr lang="ru-RU" sz="3200" b="1" dirty="0" err="1" smtClean="0">
                <a:solidFill>
                  <a:srgbClr val="002060"/>
                </a:solidFill>
              </a:rPr>
              <a:t>Дастан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описывает фантастические и авантюрные ситуации, в нём нередко усложнённый сюжет, несколько гиперболизированы события и идеализированы герои.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s://www.altyn-orda.kz/uploads/4224974.c71yuslk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980" y="4607882"/>
            <a:ext cx="2845991" cy="188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Значение слова «</a:t>
            </a:r>
            <a:r>
              <a:rPr lang="ru-RU" b="1" dirty="0" err="1" smtClean="0">
                <a:solidFill>
                  <a:srgbClr val="002060"/>
                </a:solidFill>
              </a:rPr>
              <a:t>дастан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608320" cy="435133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“Повесть”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 “Рассказ” 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“Честь и достоинство” 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“Приключение”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 “Характеристика и хвала”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 “Сказ и история”.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4338" name="Picture 2" descr="http://i42.fastpic.ru/big/2012/0804/8b/27de21bc0a910cafe365d16b053772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1508760"/>
            <a:ext cx="4404359" cy="48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51829"/>
            <a:ext cx="5471160" cy="435133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Народные </a:t>
            </a:r>
            <a:r>
              <a:rPr lang="ru-RU" sz="3600" dirty="0" err="1" smtClean="0">
                <a:solidFill>
                  <a:srgbClr val="002060"/>
                </a:solidFill>
              </a:rPr>
              <a:t>дастаны</a:t>
            </a:r>
            <a:r>
              <a:rPr lang="ru-RU" sz="3600" dirty="0" smtClean="0">
                <a:solidFill>
                  <a:srgbClr val="002060"/>
                </a:solidFill>
              </a:rPr>
              <a:t> возникли в далеком прошлом в живой устной фольклорной традиции и далее сохранились как в письменном, так и устном виде. Их творческая история измеряется не годами, а веками.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s://i.pinimg.com/originals/dd/ab/dc/ddabdc36e0fb25c4130c831684c360c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690688"/>
            <a:ext cx="5120640" cy="366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62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Фольклорный </a:t>
            </a:r>
            <a:r>
              <a:rPr lang="ru-RU" b="1" dirty="0" err="1" smtClean="0">
                <a:solidFill>
                  <a:srgbClr val="002060"/>
                </a:solidFill>
              </a:rPr>
              <a:t>дастан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Можно </a:t>
            </a:r>
            <a:r>
              <a:rPr lang="ru-RU" sz="3600" b="1" dirty="0">
                <a:solidFill>
                  <a:srgbClr val="002060"/>
                </a:solidFill>
              </a:rPr>
              <a:t>отождествить с жанром </a:t>
            </a:r>
            <a:r>
              <a:rPr lang="ru-RU" sz="3600" b="1" u="sng" dirty="0">
                <a:solidFill>
                  <a:srgbClr val="002060"/>
                </a:solidFill>
                <a:hlinkClick r:id="rId3"/>
              </a:rPr>
              <a:t>героического эпоса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Активно </a:t>
            </a:r>
            <a:r>
              <a:rPr lang="ru-RU" sz="3600" b="1" dirty="0">
                <a:solidFill>
                  <a:srgbClr val="002060"/>
                </a:solidFill>
              </a:rPr>
              <a:t>собирались и записывались в Таджикистане, Турции, </a:t>
            </a:r>
            <a:r>
              <a:rPr lang="ru-RU" sz="3600" b="1" dirty="0" smtClean="0">
                <a:solidFill>
                  <a:srgbClr val="002060"/>
                </a:solidFill>
              </a:rPr>
              <a:t>Узбекистане.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Среди них есть и народные варианты литературных </a:t>
            </a:r>
            <a:r>
              <a:rPr lang="ru-RU" sz="3600" b="1" dirty="0" err="1">
                <a:solidFill>
                  <a:srgbClr val="002060"/>
                </a:solidFill>
              </a:rPr>
              <a:t>дастанов</a:t>
            </a:r>
            <a:r>
              <a:rPr lang="ru-RU" sz="3600" b="1" dirty="0">
                <a:solidFill>
                  <a:srgbClr val="002060"/>
                </a:solidFill>
              </a:rPr>
              <a:t>, например, поэм </a:t>
            </a:r>
            <a:r>
              <a:rPr lang="ru-RU" sz="3600" b="1" u="sng" dirty="0">
                <a:solidFill>
                  <a:srgbClr val="002060"/>
                </a:solidFill>
                <a:hlinkClick r:id="rId4"/>
              </a:rPr>
              <a:t>Алишера Навои</a:t>
            </a:r>
            <a:r>
              <a:rPr lang="ru-RU" sz="3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8" name="Picture 4" descr="https://litlife.club/books/189177/read/images/i_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41" y="1503980"/>
            <a:ext cx="3634739" cy="496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Фольклорные </a:t>
            </a:r>
            <a:r>
              <a:rPr lang="ru-RU" b="1" dirty="0" err="1" smtClean="0">
                <a:solidFill>
                  <a:srgbClr val="002060"/>
                </a:solidFill>
              </a:rPr>
              <a:t>дастаны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2140" y="1825625"/>
            <a:ext cx="6195060" cy="43513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ожно отождествить с жанром </a:t>
            </a:r>
            <a:r>
              <a:rPr lang="ru-RU" b="1" dirty="0" smtClean="0">
                <a:solidFill>
                  <a:srgbClr val="002060"/>
                </a:solidFill>
                <a:hlinkClick r:id="rId2" tooltip="Эпос"/>
              </a:rPr>
              <a:t>героического эпоса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А</a:t>
            </a:r>
            <a:r>
              <a:rPr lang="ru-RU" b="1" dirty="0" smtClean="0">
                <a:solidFill>
                  <a:srgbClr val="002060"/>
                </a:solidFill>
              </a:rPr>
              <a:t>ктивно собирались и записывались в Таджикистане, Турции, Узбекистане.</a:t>
            </a:r>
          </a:p>
          <a:p>
            <a:r>
              <a:rPr lang="ru-RU" b="1" dirty="0">
                <a:solidFill>
                  <a:srgbClr val="002060"/>
                </a:solidFill>
              </a:rPr>
              <a:t>Среди них есть и народные варианты литературных </a:t>
            </a:r>
            <a:r>
              <a:rPr lang="ru-RU" b="1" dirty="0" err="1">
                <a:solidFill>
                  <a:srgbClr val="002060"/>
                </a:solidFill>
              </a:rPr>
              <a:t>дастанов</a:t>
            </a:r>
            <a:r>
              <a:rPr lang="ru-RU" b="1" dirty="0">
                <a:solidFill>
                  <a:srgbClr val="002060"/>
                </a:solidFill>
              </a:rPr>
              <a:t>, например, поэм </a:t>
            </a:r>
            <a:r>
              <a:rPr lang="ru-RU" b="1" u="sng" dirty="0">
                <a:solidFill>
                  <a:srgbClr val="002060"/>
                </a:solidFill>
                <a:hlinkClick r:id="rId3"/>
              </a:rPr>
              <a:t>Алишера Навои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3314" name="Picture 2" descr="https://e-history.kz/media/upload/ckimages/d0c7246337d0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40" y="1690687"/>
            <a:ext cx="3409569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Жанровая особенность </a:t>
            </a:r>
            <a:r>
              <a:rPr lang="ru-RU" b="1" dirty="0" err="1" smtClean="0">
                <a:solidFill>
                  <a:srgbClr val="002060"/>
                </a:solidFill>
              </a:rPr>
              <a:t>дастанов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64892" cy="435133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</a:t>
            </a:r>
            <a:r>
              <a:rPr lang="ru-RU" sz="4000" b="1" dirty="0" smtClean="0">
                <a:solidFill>
                  <a:srgbClr val="002060"/>
                </a:solidFill>
              </a:rPr>
              <a:t>аключается в том, что историческая действительность в них отображается в образах, обобщенных на основе народной фантазии.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s://avatars.mds.yandex.net/get-zen_doc/1916740/pub_5d22ebb48b42ad00ad2879bb_5d22ec5e334f5500ade287f3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69" y="1825625"/>
            <a:ext cx="44587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Главное свойство </a:t>
            </a:r>
            <a:r>
              <a:rPr lang="ru-RU" b="1" dirty="0" err="1" smtClean="0">
                <a:solidFill>
                  <a:srgbClr val="002060"/>
                </a:solidFill>
              </a:rPr>
              <a:t>дастанов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661454" cy="4351338"/>
          </a:xfrm>
        </p:spPr>
        <p:txBody>
          <a:bodyPr>
            <a:normAutofit lnSpcReduction="10000"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Г</a:t>
            </a:r>
            <a:r>
              <a:rPr lang="ru-RU" sz="4400" dirty="0" smtClean="0">
                <a:solidFill>
                  <a:srgbClr val="002060"/>
                </a:solidFill>
              </a:rPr>
              <a:t>ероический характер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 Повествование о легендарных богатырях, титанах, великих личностях, эпическая идеализация.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s://express-k.kz/upload/iblock/266/2667ba8f43808b0dea92900ab4d36c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85" y="2004297"/>
            <a:ext cx="4782656" cy="37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Былины как жанр устного народного творчества.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3600" b="1" dirty="0">
                <a:solidFill>
                  <a:srgbClr val="002060"/>
                </a:solidFill>
              </a:rPr>
              <a:t>Исключительный интерес среди произведений народного творчества представляют былины - художественно-исторические песни о богатырях, народных 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героях.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http://copypast.ru/uploads/posts/thumbs/1252568359_post3124612360032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" b="7919"/>
          <a:stretch>
            <a:fillRect/>
          </a:stretch>
        </p:blipFill>
        <p:spPr bwMode="auto">
          <a:xfrm>
            <a:off x="838200" y="1967969"/>
            <a:ext cx="5181600" cy="406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3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 для самостоятельной работы.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911840" cy="435133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Читать былину «Илья Муромец и Соловей-разбойник.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Выучить определение «былина» и «</a:t>
            </a:r>
            <a:r>
              <a:rPr lang="ru-RU" sz="4400" dirty="0" err="1" smtClean="0">
                <a:solidFill>
                  <a:srgbClr val="002060"/>
                </a:solidFill>
              </a:rPr>
              <a:t>дастан</a:t>
            </a:r>
            <a:r>
              <a:rPr lang="ru-RU" sz="4400" dirty="0" smtClean="0">
                <a:solidFill>
                  <a:srgbClr val="002060"/>
                </a:solidFill>
              </a:rPr>
              <a:t>».</a:t>
            </a:r>
          </a:p>
          <a:p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7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3058" y="3429000"/>
            <a:ext cx="4786346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Первый сборник былин </a:t>
            </a:r>
            <a:r>
              <a:rPr lang="ru-RU" sz="2400" dirty="0" err="1">
                <a:solidFill>
                  <a:srgbClr val="002060"/>
                </a:solidFill>
              </a:rPr>
              <a:t>Кирши</a:t>
            </a:r>
            <a:r>
              <a:rPr lang="ru-RU" sz="2400" dirty="0">
                <a:solidFill>
                  <a:srgbClr val="002060"/>
                </a:solidFill>
              </a:rPr>
              <a:t> Данилова был издан в Москве                     в 1804г.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age.ax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14" y="3071810"/>
            <a:ext cx="2476318" cy="3635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10182" y="4949208"/>
            <a:ext cx="543959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Впервые термин «былина»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был введен Иваном Сахаровым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в сборнике «Песни русского народа» в 1839г.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166"/>
            <a:ext cx="15270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НАРОДНОЕ НАЗВАНИЕ  БЫЛИН -  СТАРИНА, СТАРИНУШКА, СТАРИНКА.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gor_baj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0" y="857232"/>
            <a:ext cx="274320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4468" y="785795"/>
            <a:ext cx="6614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Именно это слово использовали сказители, исполнявшие их под аккомпанемент гуслей. Слог былин музыкален (они изначально создавались, чтобы их пели). Старинушки наполнены устаревшими эпитетами, частыми повторами, в них отсутствует привычная  рифма.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934" y="571480"/>
            <a:ext cx="4861754" cy="5114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Былины разделяют на два цикла: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0723" y="3007539"/>
            <a:ext cx="7047570" cy="3638587"/>
          </a:xfrm>
        </p:spPr>
        <p:txBody>
          <a:bodyPr>
            <a:normAutofit fontScale="40000" lnSpcReduction="20000"/>
          </a:bodyPr>
          <a:lstStyle/>
          <a:p>
            <a:pPr lvl="6"/>
            <a:r>
              <a:rPr lang="ru-RU" sz="5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Киевский</a:t>
            </a:r>
          </a:p>
          <a:p>
            <a:pPr marL="539496" indent="-457200"/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События приурочены стольному граду Киеву и двору князя Владимира.</a:t>
            </a:r>
          </a:p>
          <a:p>
            <a:pPr marL="539496" indent="-457200"/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Герои этих старин («младшие богатыри»): </a:t>
            </a:r>
          </a:p>
          <a:p>
            <a:pPr marL="539496" indent="-457200"/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Илья Муромец</a:t>
            </a:r>
          </a:p>
          <a:p>
            <a:pPr marL="539496" indent="-457200"/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Добрыня Никитич</a:t>
            </a:r>
          </a:p>
          <a:p>
            <a:pPr marL="539496" indent="-457200"/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Алеша Попович </a:t>
            </a:r>
          </a:p>
          <a:p>
            <a:pPr marL="539496" indent="-457200"/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Михайло </a:t>
            </a:r>
            <a:r>
              <a:rPr lang="ru-RU" sz="5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Потык</a:t>
            </a:r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9496" indent="-457200"/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5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</a:t>
            </a:r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Годинович</a:t>
            </a:r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9496" indent="-457200"/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5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Чурило</a:t>
            </a:r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Пленкович</a:t>
            </a:r>
            <a:endParaRPr lang="ru-RU" sz="5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24694" y="1428736"/>
            <a:ext cx="3371848" cy="257176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Новгородский</a:t>
            </a:r>
          </a:p>
          <a:p>
            <a:pPr marL="425196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Сюжеты 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Садко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Буслаеве.</a:t>
            </a:r>
          </a:p>
          <a:p>
            <a:pPr marL="425196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«Старшие богатыри»:</a:t>
            </a:r>
          </a:p>
          <a:p>
            <a:pPr marL="425196" indent="-34290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Святогор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96" indent="-34290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Вольга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25196" indent="-34290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Микула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Селянинович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11px-Vastnetsov_19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113" y="249956"/>
            <a:ext cx="2927141" cy="2466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4654" y="3084514"/>
            <a:ext cx="2192464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 протяжении веков былины передавались в среде крестьянства из уст в уста от старого сказителя к молодому и вплоть до 18 века не были записаны.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3557"/>
            <a:ext cx="4556017" cy="1702191"/>
          </a:xfrm>
        </p:spPr>
        <p:txBody>
          <a:bodyPr/>
          <a:lstStyle/>
          <a:p>
            <a:pPr algn="ctr"/>
            <a:r>
              <a:rPr lang="ru-RU" sz="5400" b="1" u="sng" dirty="0">
                <a:solidFill>
                  <a:srgbClr val="002060"/>
                </a:solidFill>
              </a:rPr>
              <a:t>Киевские былины 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05" y="2025747"/>
            <a:ext cx="6099860" cy="41549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50" y="2025747"/>
            <a:ext cx="4087665" cy="403781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Действие былин происходит в Киеве , в просторный каменных палатах – гридницах , на киевских улицах , у днепропетровских причалов , в соборной церкви , на широком княжеском дворе. 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727" y="0"/>
            <a:ext cx="4650229" cy="2278966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Новгородские былины :</a:t>
            </a:r>
          </a:p>
        </p:txBody>
      </p:sp>
      <p:pic>
        <p:nvPicPr>
          <p:cNvPr id="5" name="Объект 4" descr="Владимир Святославич — Википедия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82" y="801857"/>
            <a:ext cx="4304714" cy="57114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9005" y="2564780"/>
            <a:ext cx="5196468" cy="3948560"/>
          </a:xfrm>
        </p:spPr>
        <p:txBody>
          <a:bodyPr>
            <a:normAutofit lnSpcReduction="10000"/>
          </a:bodyPr>
          <a:lstStyle/>
          <a:p>
            <a:r>
              <a:rPr lang="ru-RU" sz="3400" dirty="0">
                <a:solidFill>
                  <a:srgbClr val="002060"/>
                </a:solidFill>
              </a:rPr>
              <a:t>Действия былин происходит на торговых площадях Новгорода , на мосту через Волхов , в разных концах Новгородской земли , в других городах : </a:t>
            </a:r>
            <a:r>
              <a:rPr lang="ru-RU" sz="3400" dirty="0" smtClean="0">
                <a:solidFill>
                  <a:srgbClr val="002060"/>
                </a:solidFill>
              </a:rPr>
              <a:t>Чернигове </a:t>
            </a:r>
            <a:r>
              <a:rPr lang="ru-RU" sz="3400" dirty="0">
                <a:solidFill>
                  <a:srgbClr val="002060"/>
                </a:solidFill>
              </a:rPr>
              <a:t>, Ростове , Муроме , Галиче 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1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03389" y="142853"/>
            <a:ext cx="7470775" cy="642941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 деятельности былинных героев :</a:t>
            </a:r>
            <a:r>
              <a:rPr lang="ru-RU" sz="3200" u="sng" dirty="0">
                <a:solidFill>
                  <a:srgbClr val="002060"/>
                </a:solidFill>
              </a:rPr>
              <a:t> </a:t>
            </a:r>
          </a:p>
          <a:p>
            <a:pPr>
              <a:buNone/>
              <a:defRPr/>
            </a:pPr>
            <a:r>
              <a:rPr lang="ru-RU" sz="1800" dirty="0"/>
              <a:t> </a:t>
            </a:r>
          </a:p>
          <a:p>
            <a:pPr>
              <a:buNone/>
              <a:defRPr/>
            </a:pPr>
            <a:r>
              <a:rPr lang="ru-RU" sz="35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Микула</a:t>
            </a:r>
            <a:r>
              <a:rPr lang="ru-RU" sz="3500" dirty="0">
                <a:solidFill>
                  <a:srgbClr val="002060"/>
                </a:solidFill>
              </a:rPr>
              <a:t> – землепашец</a:t>
            </a:r>
          </a:p>
          <a:p>
            <a:pPr>
              <a:buNone/>
              <a:defRPr/>
            </a:pPr>
            <a:endParaRPr lang="ru-RU" sz="1800" dirty="0"/>
          </a:p>
          <a:p>
            <a:pPr>
              <a:buNone/>
              <a:defRPr/>
            </a:pPr>
            <a:endParaRPr lang="ru-RU" sz="1800" dirty="0"/>
          </a:p>
          <a:p>
            <a:pPr>
              <a:buNone/>
              <a:defRPr/>
            </a:pPr>
            <a:endParaRPr lang="ru-RU" sz="1800" dirty="0"/>
          </a:p>
          <a:p>
            <a:pPr>
              <a:buNone/>
              <a:defRPr/>
            </a:pPr>
            <a:endParaRPr lang="ru-RU" sz="1800" dirty="0"/>
          </a:p>
          <a:p>
            <a:pPr>
              <a:buNone/>
              <a:defRPr/>
            </a:pPr>
            <a:endParaRPr lang="ru-RU" sz="1800" dirty="0"/>
          </a:p>
          <a:p>
            <a:pPr>
              <a:buNone/>
              <a:defRPr/>
            </a:pPr>
            <a:endParaRPr lang="ru-RU" sz="1800" dirty="0"/>
          </a:p>
          <a:p>
            <a:pPr>
              <a:buNone/>
              <a:defRPr/>
            </a:pPr>
            <a:endParaRPr lang="ru-RU" sz="1800" dirty="0"/>
          </a:p>
          <a:p>
            <a:pPr>
              <a:buNone/>
              <a:defRPr/>
            </a:pPr>
            <a:endParaRPr lang="ru-RU" sz="1800" dirty="0"/>
          </a:p>
          <a:p>
            <a:pPr>
              <a:buNone/>
              <a:defRPr/>
            </a:pPr>
            <a:endParaRPr lang="ru-RU" sz="1800" dirty="0"/>
          </a:p>
          <a:p>
            <a:pPr>
              <a:buNone/>
              <a:defRPr/>
            </a:pPr>
            <a:endParaRPr lang="ru-RU" sz="1800" dirty="0"/>
          </a:p>
          <a:p>
            <a:pPr>
              <a:buNone/>
              <a:defRPr/>
            </a:pPr>
            <a:endParaRPr lang="ru-RU" sz="1800" dirty="0"/>
          </a:p>
          <a:p>
            <a:pPr>
              <a:buNone/>
              <a:defRPr/>
            </a:pPr>
            <a:endParaRPr lang="ru-RU" sz="1800" dirty="0"/>
          </a:p>
          <a:p>
            <a:pPr>
              <a:buNone/>
              <a:defRPr/>
            </a:pPr>
            <a:endParaRPr lang="ru-RU" sz="1800" dirty="0"/>
          </a:p>
          <a:p>
            <a:pPr>
              <a:buNone/>
              <a:defRPr/>
            </a:pPr>
            <a:endParaRPr lang="ru-RU" sz="1800" dirty="0"/>
          </a:p>
          <a:p>
            <a:pPr>
              <a:buNone/>
              <a:defRPr/>
            </a:pPr>
            <a:r>
              <a:rPr lang="ru-RU" sz="1800" dirty="0"/>
              <a:t>                                                                             </a:t>
            </a:r>
            <a:r>
              <a:rPr lang="ru-RU" sz="32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Вольга</a:t>
            </a:r>
            <a:r>
              <a:rPr lang="ru-RU" sz="3200" dirty="0">
                <a:solidFill>
                  <a:srgbClr val="002060"/>
                </a:solidFill>
              </a:rPr>
              <a:t> – князь</a:t>
            </a:r>
          </a:p>
        </p:txBody>
      </p:sp>
      <p:pic>
        <p:nvPicPr>
          <p:cNvPr id="14339" name="Picture 7" descr="Картинка 20 из 84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20" y="1500174"/>
            <a:ext cx="28194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Картинка 25 из 176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12321"/>
          <a:stretch>
            <a:fillRect/>
          </a:stretch>
        </p:blipFill>
        <p:spPr bwMode="auto">
          <a:xfrm>
            <a:off x="5438776" y="2276930"/>
            <a:ext cx="2428892" cy="3230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486341" y="623011"/>
            <a:ext cx="27479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Добрыня Никитич</a:t>
            </a:r>
            <a:r>
              <a:rPr lang="ru-RU" sz="2400" dirty="0">
                <a:solidFill>
                  <a:srgbClr val="002060"/>
                </a:solidFill>
              </a:rPr>
              <a:t> – прославленный воин – богатырь, который дважды одерживал победу в схватке с огненным </a:t>
            </a:r>
            <a:r>
              <a:rPr lang="ru-RU" sz="2400" dirty="0" smtClean="0">
                <a:solidFill>
                  <a:srgbClr val="002060"/>
                </a:solidFill>
              </a:rPr>
              <a:t>змеем.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4" descr="Картинка 20 из 299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16505" y="3343246"/>
            <a:ext cx="2705100" cy="3169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73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63" y="0"/>
            <a:ext cx="5092504" cy="2497873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Герои былин. Русские богатыри</a:t>
            </a:r>
          </a:p>
        </p:txBody>
      </p:sp>
      <p:pic>
        <p:nvPicPr>
          <p:cNvPr id="5" name="Объект 4" descr="Добриня — Вікіпедія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67" y="728089"/>
            <a:ext cx="4136206" cy="56026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2888" y="2497873"/>
            <a:ext cx="5441795" cy="3527007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1 период : Святогор и Волхв , Дунай и Михайло </a:t>
            </a:r>
            <a:r>
              <a:rPr lang="ru-RU" sz="3200" dirty="0" err="1">
                <a:solidFill>
                  <a:srgbClr val="002060"/>
                </a:solidFill>
              </a:rPr>
              <a:t>Потык</a:t>
            </a:r>
            <a:r>
              <a:rPr lang="ru-RU" sz="3200" dirty="0">
                <a:solidFill>
                  <a:srgbClr val="002060"/>
                </a:solidFill>
              </a:rPr>
              <a:t> .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2 период: Илья Муромец , Алеша Попович , Добрыня Никитич  (1 цикл )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Садко , </a:t>
            </a:r>
            <a:r>
              <a:rPr lang="ru-RU" sz="3200" dirty="0" err="1">
                <a:solidFill>
                  <a:srgbClr val="002060"/>
                </a:solidFill>
              </a:rPr>
              <a:t>Вольга</a:t>
            </a:r>
            <a:r>
              <a:rPr lang="ru-RU" sz="3200" dirty="0">
                <a:solidFill>
                  <a:srgbClr val="002060"/>
                </a:solidFill>
              </a:rPr>
              <a:t> , Микула , Василий Буслаев , Блуд </a:t>
            </a:r>
            <a:r>
              <a:rPr lang="ru-RU" sz="3200" dirty="0" err="1">
                <a:solidFill>
                  <a:srgbClr val="002060"/>
                </a:solidFill>
              </a:rPr>
              <a:t>Хотенович</a:t>
            </a:r>
            <a:r>
              <a:rPr lang="ru-RU" sz="3200" dirty="0">
                <a:solidFill>
                  <a:srgbClr val="002060"/>
                </a:solidFill>
              </a:rPr>
              <a:t> (2цикл)</a:t>
            </a:r>
          </a:p>
          <a:p>
            <a:endParaRPr lang="ru-RU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1154</Words>
  <Application>Microsoft Office PowerPoint</Application>
  <PresentationFormat>Широкоэкранный</PresentationFormat>
  <Paragraphs>144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Цели урока:</vt:lpstr>
      <vt:lpstr>Былины как жанр устного народного творчества.</vt:lpstr>
      <vt:lpstr>Первый сборник былин Кирши Данилова был издан в Москве                     в 1804г.</vt:lpstr>
      <vt:lpstr>Былины разделяют на два цикла:</vt:lpstr>
      <vt:lpstr>Киевские былины :</vt:lpstr>
      <vt:lpstr>Новгородские былины :</vt:lpstr>
      <vt:lpstr>Презентация PowerPoint</vt:lpstr>
      <vt:lpstr>Герои былин. Русские богатыри</vt:lpstr>
      <vt:lpstr>Действие в большинстве былин приурочивается к Киеву. Некоторые былины рассказывают о жизни, событиях и людях другого крупнейшего города древней Руси - Новгорода (былины о Садко, о Василии Буслаеве). </vt:lpstr>
      <vt:lpstr>Композиция былин.</vt:lpstr>
      <vt:lpstr>Былины строятся по определённому плану.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Некоторым богатырям посвящена не одна, а несколько старинок, которые образуют целый цикл:</vt:lpstr>
      <vt:lpstr>  Изобразительно-выразительные средства былин.</vt:lpstr>
      <vt:lpstr>Дастан как жанр устного народного творчества.</vt:lpstr>
      <vt:lpstr>Значение слова «дастан».</vt:lpstr>
      <vt:lpstr>Презентация PowerPoint</vt:lpstr>
      <vt:lpstr>Фольклорный дастан</vt:lpstr>
      <vt:lpstr>Фольклорные дастаны</vt:lpstr>
      <vt:lpstr>Жанровая особенность дастанов.</vt:lpstr>
      <vt:lpstr>Главное свойство дастанов.</vt:lpstr>
      <vt:lpstr>Задание для самостоятельной работы.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2020-09-13T19:04:57Z</dcterms:created>
  <dcterms:modified xsi:type="dcterms:W3CDTF">2020-09-14T04:13:49Z</dcterms:modified>
</cp:coreProperties>
</file>