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303" r:id="rId4"/>
    <p:sldId id="283" r:id="rId5"/>
    <p:sldId id="259" r:id="rId6"/>
    <p:sldId id="260" r:id="rId7"/>
    <p:sldId id="288" r:id="rId8"/>
    <p:sldId id="289" r:id="rId9"/>
    <p:sldId id="269" r:id="rId10"/>
    <p:sldId id="264" r:id="rId11"/>
    <p:sldId id="275" r:id="rId12"/>
    <p:sldId id="276" r:id="rId13"/>
    <p:sldId id="277" r:id="rId14"/>
    <p:sldId id="279" r:id="rId15"/>
    <p:sldId id="284" r:id="rId16"/>
    <p:sldId id="278" r:id="rId17"/>
    <p:sldId id="291" r:id="rId18"/>
    <p:sldId id="285" r:id="rId19"/>
    <p:sldId id="265" r:id="rId20"/>
    <p:sldId id="261" r:id="rId21"/>
    <p:sldId id="293" r:id="rId22"/>
    <p:sldId id="294" r:id="rId23"/>
    <p:sldId id="270" r:id="rId24"/>
    <p:sldId id="266" r:id="rId25"/>
    <p:sldId id="280" r:id="rId26"/>
    <p:sldId id="296" r:id="rId27"/>
    <p:sldId id="271" r:id="rId28"/>
    <p:sldId id="267" r:id="rId29"/>
    <p:sldId id="263" r:id="rId30"/>
    <p:sldId id="298" r:id="rId31"/>
    <p:sldId id="299" r:id="rId32"/>
    <p:sldId id="301" r:id="rId33"/>
    <p:sldId id="281" r:id="rId34"/>
    <p:sldId id="282" r:id="rId35"/>
    <p:sldId id="30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25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9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90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998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5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20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09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89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49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6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56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65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49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46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646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520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7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24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2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94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2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4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655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8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2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5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3/Tsarskoye_liceum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cspb.ru/image.php?file=big%2f2803995768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shka-i.narod.ru/photo48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mesta/mesta_12_3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80493" y="2772682"/>
            <a:ext cx="727405" cy="1761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33000" y="1207770"/>
            <a:ext cx="1092200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  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256" y="2772682"/>
            <a:ext cx="7209544" cy="25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918">
              <a:spcBef>
                <a:spcPts val="233"/>
              </a:spcBef>
              <a:defRPr/>
            </a:pPr>
            <a:r>
              <a:rPr lang="uz-Cyrl-UZ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endParaRPr lang="uz-Latn-UZ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  <a:defRPr/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Литература </a:t>
            </a:r>
            <a:r>
              <a:rPr lang="en-US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века. А. С. Пушкин.</a:t>
            </a:r>
            <a:endParaRPr lang="ru-RU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187" y="2699057"/>
            <a:ext cx="3335654" cy="33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БАБУШКА А.С. ПУШКИНА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6396418" cy="6018635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</a:rPr>
              <a:t>Бабушка</a:t>
            </a: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Мария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Алексеевна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</a:rPr>
              <a:t>Ганнибал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</a:rPr>
              <a:t>, первая истинная воспитательница мальчика, "очень умная, дельная и рассудительная", энергичная, с незаурядной натурой, была глубоко предана своей семье. </a:t>
            </a:r>
          </a:p>
          <a:p>
            <a:endParaRPr lang="ru-RU" dirty="0"/>
          </a:p>
        </p:txBody>
      </p:sp>
      <p:pic>
        <p:nvPicPr>
          <p:cNvPr id="9" name="i-main-pic" descr="Картинка 1 из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4230" y="1523342"/>
            <a:ext cx="2692400" cy="4897438"/>
          </a:xfrm>
          <a:prstGeom prst="rect">
            <a:avLst/>
          </a:prstGeom>
          <a:noFill/>
        </p:spPr>
      </p:pic>
      <p:pic>
        <p:nvPicPr>
          <p:cNvPr id="10" name="i-main-pic" descr="Картинка 6 из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78" y="2579354"/>
            <a:ext cx="20875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185" y="330446"/>
            <a:ext cx="11678923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НЯНЯ А.С. ПУШКИНА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512026"/>
            <a:ext cx="7082941" cy="403976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Маленького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Сашу растила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НЯНЯ  АРИНА  РОДИОНОВНА ЯКОВЛЕВА, которая была неграмотной, но знала много и говорила складно</a:t>
            </a: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Именно 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у своей няни Пушкин   получил   первые уроки литературного мастерства.</a:t>
            </a:r>
          </a:p>
          <a:p>
            <a:pPr marL="0" indent="0">
              <a:buNone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14" descr="arin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0910" y="1630999"/>
            <a:ext cx="3221339" cy="47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ДОМАШНЕЕ ВОСПИТАНИЕ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383642"/>
            <a:ext cx="6247018" cy="4869795"/>
          </a:xfrm>
        </p:spPr>
        <p:txBody>
          <a:bodyPr/>
          <a:lstStyle/>
          <a:p>
            <a:pPr>
              <a:buNone/>
            </a:pP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     До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одиннадцатилетнего возраста он воспитывался в родительском доме.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Страсть к поэзии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 появилась в нем с первыми понятиями: на восьмом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году,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умея уже читать и писать, он сочинял на французском языке маленькие комедии и эпиграммы на своих учителей.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слышал один французский язык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библиотека его отца состояла из одних французских сочинений. </a:t>
            </a:r>
            <a:endParaRPr lang="ru-RU" altLang="ru-RU" dirty="0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7200821" y="1690119"/>
            <a:ext cx="4991179" cy="4729654"/>
            <a:chOff x="3232" y="2568"/>
            <a:chExt cx="2285" cy="1933"/>
          </a:xfrm>
        </p:grpSpPr>
        <p:pic>
          <p:nvPicPr>
            <p:cNvPr id="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232" y="4058"/>
              <a:ext cx="228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А. С. Пушкин - 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ученик</a:t>
              </a:r>
              <a:endPara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87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ЦАРСКОСЕЛЬСКИЙ ЛИЦЕЙ</a:t>
            </a:r>
            <a:endParaRPr lang="ru-RU" sz="4800" dirty="0"/>
          </a:p>
        </p:txBody>
      </p:sp>
      <p:pic>
        <p:nvPicPr>
          <p:cNvPr id="8" name="Picture 6" descr="Изображение:Tsarskoye liceum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371" y="1524000"/>
            <a:ext cx="4581129" cy="4840938"/>
          </a:xfrm>
        </p:spPr>
      </p:pic>
      <p:sp>
        <p:nvSpPr>
          <p:cNvPr id="4" name="Прямоугольник 3"/>
          <p:cNvSpPr/>
          <p:nvPr/>
        </p:nvSpPr>
        <p:spPr>
          <a:xfrm>
            <a:off x="599090" y="1524001"/>
            <a:ext cx="606972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1810 году возник проект устройства привилегированного учебного заведения - лицея в Царском Селе, при дворце Александра I. Пушкин, обладавший влиятельными знакомствами, решил определить туда своего сына Александра. В июне 1811 г. Александр со своим дядей поехал в Петербург, благодаря имеющимся связям, Пушкину было обеспечено поступление. 12 августа он выдержал вступительный экзамен. 19 октября был торжественно открыт лицей и с этого дня началась лицейская жизнь Пушкина. </a:t>
            </a:r>
          </a:p>
        </p:txBody>
      </p:sp>
    </p:spTree>
    <p:extLst>
      <p:ext uri="{BB962C8B-B14F-4D97-AF65-F5344CB8AC3E}">
        <p14:creationId xmlns:p14="http://schemas.microsoft.com/office/powerpoint/2010/main" val="11475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7681679" cy="2552393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 закрытым учебным заведением, в него было принято всего 30 учеников. Это были дети средних малообеспеченных дворян, обладавших служебными связями.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ЦАРСКОСЕЛЬСКИЙ ЛИЦЕЙ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8000" y="1523342"/>
            <a:ext cx="11309500" cy="332399"/>
          </a:xfrm>
        </p:spPr>
        <p:txBody>
          <a:bodyPr/>
          <a:lstStyle/>
          <a:p>
            <a:pPr marL="457200" lvl="1" indent="0" fontAlgn="base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67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15" descr="Картинка 5 из 2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1394" y="1523342"/>
            <a:ext cx="2790496" cy="48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ЛИЦЕЙСКИЕ ДРУЗЬЯ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523342"/>
            <a:ext cx="11443001" cy="405817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i-main-pic" descr="Картинка 3 из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3" y="1523342"/>
            <a:ext cx="23812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53" y="1845480"/>
            <a:ext cx="238125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-main-pic" descr="Картинка 3 из 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169" y="1251662"/>
            <a:ext cx="2438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-main-pic" descr="Картинка 9 из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44" y="1690532"/>
            <a:ext cx="2312181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03586" y="5339692"/>
            <a:ext cx="10713914" cy="101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Пущин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Иван 				                 Кюхельбекер Вильгельм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Иванович</a:t>
            </a:r>
            <a:r>
              <a:rPr lang="ru-RU" altLang="ru-RU" sz="1800" b="1" dirty="0" smtClean="0"/>
              <a:t>					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Карлович	                 </a:t>
            </a: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Данзас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Константин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 			             </a:t>
            </a:r>
            <a:r>
              <a:rPr lang="ru-RU" altLang="ru-RU" sz="1800" b="1" dirty="0" err="1" smtClean="0">
                <a:solidFill>
                  <a:schemeClr val="accent1">
                    <a:lumMod val="50000"/>
                  </a:schemeClr>
                </a:solidFill>
              </a:rPr>
              <a:t>Дельвиг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Антон Антонович</a:t>
            </a:r>
            <a:r>
              <a:rPr lang="ru-RU" altLang="ru-RU" sz="1800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r>
              <a:rPr lang="ru-RU" altLang="ru-RU" sz="1800" dirty="0" smtClean="0"/>
              <a:t>	</a:t>
            </a:r>
            <a:r>
              <a:rPr lang="ru-RU" alt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Карлович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					     </a:t>
            </a:r>
            <a:r>
              <a:rPr lang="ru-RU" altLang="ru-RU" sz="1800" dirty="0" smtClean="0"/>
              <a:t>			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			</a:t>
            </a: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34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ЦАРСКОСЕЛЬСКИЙ ЛИЦЕЙ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523341"/>
            <a:ext cx="6436204" cy="4653582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доме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Карамзина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, который находился в Царском Селе, Александр познакомился с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</a:rPr>
              <a:t>Жуковским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и Вяземским, их влияние особенно отразилось на творчестве Пушкина начиная с 1815 года. Литературная лицейская слава Пушкина пришла к нему в 15 лет, когда он впервые выступил в печати, поместив в "Вестнике Европы" в июльском номере стихотворение </a:t>
            </a:r>
            <a:endParaRPr lang="ru-RU" alt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  "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</a:rPr>
              <a:t>К другу стихотворцу". </a:t>
            </a:r>
            <a:r>
              <a:rPr lang="ru-RU" altLang="ru-RU" sz="2800" dirty="0" smtClean="0"/>
              <a:t>". </a:t>
            </a:r>
            <a:endParaRPr lang="ru-RU" altLang="ru-RU" sz="2800" dirty="0"/>
          </a:p>
        </p:txBody>
      </p:sp>
      <p:pic>
        <p:nvPicPr>
          <p:cNvPr id="9" name="Picture 8" descr="Василий Андреевич Жуковск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750" y="3147465"/>
            <a:ext cx="2190750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Николай Михайлович Карамз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750" y="1275008"/>
            <a:ext cx="2540000" cy="374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0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0446"/>
            <a:ext cx="1219200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 ЛИЦЕЙСКИЙ ПЕРИОД ТВОРЧЕСТВА 1811-1817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18441" y="1523340"/>
            <a:ext cx="5391808" cy="454638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  А.С. Пушкин пишет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стихи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патриотические («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Воспоминания в Царском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селе</a:t>
            </a:r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</a:rPr>
              <a:t>»,«Была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пора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…»), посвящённые друзьям и поэтам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 другу стихотворцу»,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«К Жуковскому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», «Тень Фонвизина»);</a:t>
            </a:r>
            <a:endParaRPr lang="ru-RU" alt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1131" y="1627236"/>
            <a:ext cx="3294993" cy="432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898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499" y="330446"/>
            <a:ext cx="11616609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ПУШКИН В ЦАРСКОМ СЕЛЕ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294742"/>
            <a:ext cx="11443001" cy="443198"/>
          </a:xfrm>
        </p:spPr>
        <p:txBody>
          <a:bodyPr/>
          <a:lstStyle/>
          <a:p>
            <a:pPr marL="0" indent="0" algn="just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4" descr="Пушкин в Царском Селе - картина Ильи Репина, 1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7" y="1967256"/>
            <a:ext cx="4966138" cy="412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3274" y="3105807"/>
            <a:ext cx="5626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1"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  Срок </a:t>
            </a:r>
            <a:r>
              <a:rPr kumimoji="1" lang="ru-RU" altLang="ru-RU" sz="2800" dirty="0">
                <a:solidFill>
                  <a:schemeClr val="accent1">
                    <a:lumMod val="50000"/>
                  </a:schemeClr>
                </a:solidFill>
              </a:rPr>
              <a:t>пребывания в лицее кончился летом 1817 года.</a:t>
            </a:r>
          </a:p>
          <a:p>
            <a:pPr algn="just"/>
            <a:r>
              <a:rPr kumimoji="1" lang="ru-RU" altLang="ru-RU" sz="2800" dirty="0">
                <a:solidFill>
                  <a:schemeClr val="accent1">
                    <a:lumMod val="50000"/>
                  </a:schemeClr>
                </a:solidFill>
              </a:rPr>
              <a:t> 9 июня состоялись выпускные экзамены, на которых Пушкин читал </a:t>
            </a:r>
            <a:r>
              <a:rPr kumimoji="1" lang="ru-RU" alt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kumimoji="1" lang="ru-RU" altLang="ru-RU" sz="2800" dirty="0">
                <a:solidFill>
                  <a:schemeClr val="accent1">
                    <a:lumMod val="50000"/>
                  </a:schemeClr>
                </a:solidFill>
              </a:rPr>
              <a:t>стихотворение "Безверие". </a:t>
            </a:r>
            <a:endParaRPr kumimoji="1" lang="ru-RU" alt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428701"/>
            <a:ext cx="11672027" cy="3402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ЖИЗНЬ ПОСЛЕ ЛИЦЕЯ</a:t>
            </a:r>
            <a:endParaRPr lang="ru-RU" sz="4800" dirty="0"/>
          </a:p>
        </p:txBody>
      </p:sp>
      <p:pic>
        <p:nvPicPr>
          <p:cNvPr id="8" name="Picture 2" descr="C:\Documents and Settings\Admin\Рабочий стол\пушкин1\pushki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80" y="1405543"/>
            <a:ext cx="3526320" cy="510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027" y="1696543"/>
            <a:ext cx="71890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Лицей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заменил Пушкину детство. </a:t>
            </a:r>
          </a:p>
          <a:p>
            <a:pPr algn="just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 был закончен - детство прошло. Началась жизнь. Пушкин переехал в Петербург и поступил в коллегию иностранных дел в чине коллежского секретаря, но служба мало интересовала его. Он увлекался театром, балами, стал участником разных литературных обществ, завел много знакомств.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ЦЕЛИ </a:t>
            </a:r>
            <a:r>
              <a:rPr lang="ru-RU" sz="4800" dirty="0" smtClean="0"/>
              <a:t>УРОКА: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493468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Познакомиться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 основными фактами биографии и творчества поэта, с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основными темами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, направлениями и проблематикой его творчества.</a:t>
            </a:r>
          </a:p>
          <a:p>
            <a:pPr algn="just">
              <a:lnSpc>
                <a:spcPct val="100000"/>
              </a:lnSpc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Рассмотреть основные периоды творчества  поэта.</a:t>
            </a:r>
          </a:p>
          <a:p>
            <a:pPr>
              <a:lnSpc>
                <a:spcPct val="100000"/>
              </a:lnSpc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Воспитать интерес и любовь к личности поэта.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1988" y="4493352"/>
            <a:ext cx="3167376" cy="146277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ПЕТЕРБУРГ 1817-1820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5927344" cy="4431983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Годы жизни в Петербурге были для Пушкина не только порой веселой, беззаботной жизни, но и периодом быстрого духовного роста.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museumpushkin.ru/assets/images/vmp_of_13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645" y="1346661"/>
            <a:ext cx="4618427" cy="50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8393" y="3890356"/>
            <a:ext cx="55695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14141"/>
                </a:solidFill>
                <a:latin typeface="helvetica" panose="020B0604020202020204" pitchFamily="34" charset="0"/>
              </a:rPr>
              <a:t>  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Расцвет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вольнолюбивой лирики («Вольность», «К Чаадаеву», «Сказки», «Деревня»), поэма «Руслан и Людмила»;</a:t>
            </a:r>
          </a:p>
        </p:txBody>
      </p:sp>
    </p:spTree>
    <p:extLst>
      <p:ext uri="{BB962C8B-B14F-4D97-AF65-F5344CB8AC3E}">
        <p14:creationId xmlns:p14="http://schemas.microsoft.com/office/powerpoint/2010/main" val="20580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677916" y="1340069"/>
            <a:ext cx="5486401" cy="4524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801" tIns="182801" rIns="182801" bIns="182801">
            <a:noAutofit/>
          </a:bodyPr>
          <a:lstStyle/>
          <a:p>
            <a:pPr algn="just">
              <a:lnSpc>
                <a:spcPct val="94000"/>
              </a:lnSpc>
              <a:spcAft>
                <a:spcPts val="799"/>
              </a:spcAft>
              <a:buClr>
                <a:schemeClr val="accent1"/>
              </a:buClr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Идеи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гражданской свободы нашли отражения и в стихах, и в поведении юного Пушкина.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«Пушкина надобно сослать в Сибирь: он наводнил Россию возмутительными стихами; вся молодёжь наизусть их читает» – таково было решение царя Александра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Хлопотами друзей вместо Сибири Пушкина сослали на юг.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5017" y="279961"/>
            <a:ext cx="10358132" cy="817562"/>
          </a:xfrm>
        </p:spPr>
        <p:txBody>
          <a:bodyPr>
            <a:normAutofit/>
          </a:bodyPr>
          <a:lstStyle/>
          <a:p>
            <a:pPr algn="ctr"/>
            <a:r>
              <a:rPr lang="ru-RU" sz="5072" dirty="0" smtClean="0"/>
              <a:t>ЮЖНАЯ ССЫЛКА (1820-1823)</a:t>
            </a:r>
            <a:endParaRPr lang="ru-RU" sz="5072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09" y="1497723"/>
            <a:ext cx="3402340" cy="46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65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677916" y="1340069"/>
            <a:ext cx="5486401" cy="45247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2801" tIns="182801" rIns="182801" bIns="182801">
            <a:noAutofit/>
          </a:bodyPr>
          <a:lstStyle/>
          <a:p>
            <a:pPr algn="just">
              <a:lnSpc>
                <a:spcPct val="94000"/>
              </a:lnSpc>
              <a:spcAft>
                <a:spcPts val="799"/>
              </a:spcAft>
              <a:buClr>
                <a:schemeClr val="accent1"/>
              </a:buClr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5017" y="279961"/>
            <a:ext cx="10358132" cy="817562"/>
          </a:xfrm>
        </p:spPr>
        <p:txBody>
          <a:bodyPr>
            <a:normAutofit/>
          </a:bodyPr>
          <a:lstStyle/>
          <a:p>
            <a:pPr algn="ctr"/>
            <a:r>
              <a:rPr lang="ru-RU" sz="5072" dirty="0" smtClean="0"/>
              <a:t>ЮЖНАЯ ССЫЛКА (1820-1823)</a:t>
            </a:r>
            <a:endParaRPr lang="ru-RU" sz="5072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7916" y="1497723"/>
            <a:ext cx="58963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вольнолюбивых мотивов («В.Л. Давыдову, «Кинжал», «Узник», «Погасло дневное светило…», «Песнь о вещем Олеге»), расцвет романтизма в поэзии («Кавказский пленник», «Бахчисарайский фонтан»), начат роман «Евгений Онегин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image.jimcdn.com/app/cms/image/transf/none/path/s98d274bbc4258c32/image/i32f23e5c36082cde/version/159170554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7" y="1469340"/>
            <a:ext cx="4272454" cy="489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89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МИХАЙЛОВСКОЕ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2689" y="1312268"/>
            <a:ext cx="5489739" cy="3518912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 Под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вашу сень,</a:t>
            </a:r>
          </a:p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Михайловские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рощи, </a:t>
            </a:r>
          </a:p>
          <a:p>
            <a:pPr marL="0" indent="0">
              <a:buNone/>
            </a:pP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Являлся я –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когда вы в первый раз</a:t>
            </a:r>
            <a:endParaRPr lang="ru-RU" altLang="ru-RU" sz="2000" i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Увидели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меня, тогда я был –</a:t>
            </a:r>
          </a:p>
          <a:p>
            <a:pPr marL="0" indent="0">
              <a:buNone/>
            </a:pP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Веселым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юношей,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беспечно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, жадно </a:t>
            </a:r>
          </a:p>
          <a:p>
            <a:pPr marL="0" indent="0">
              <a:buNone/>
            </a:pP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Я приступал лишь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только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к жизни; - годы </a:t>
            </a:r>
          </a:p>
          <a:p>
            <a:pPr marL="0" indent="0">
              <a:buNone/>
            </a:pPr>
            <a:r>
              <a:rPr lang="ru-RU" altLang="ru-RU" sz="2000" i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Промчалися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- и вы </a:t>
            </a:r>
            <a:r>
              <a:rPr lang="ru-RU" altLang="ru-RU" sz="20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во </a:t>
            </a: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мне прияли </a:t>
            </a:r>
          </a:p>
          <a:p>
            <a:pPr marL="0" indent="0">
              <a:buNone/>
            </a:pPr>
            <a:r>
              <a:rPr lang="ru-RU" altLang="ru-RU" sz="2000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Усталого пришельца.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Картинка 19 из 132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62" y="1500763"/>
            <a:ext cx="4060331" cy="314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500" y="5090992"/>
            <a:ext cx="11150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имением своей матери, селом Михайловским в Псковской губернии, Александр Сергеевич Пушкин был связан на протяжении всей своей зрелой жизни - с 1817 по 1836 </a:t>
            </a:r>
            <a:r>
              <a:rPr lang="ru-RU" altLang="ru-R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206363"/>
            <a:ext cx="12077700" cy="8535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МИХАЙЛОВСКОЕ 1824 - 1826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6002280" cy="41170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Последняя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романтическая поэма «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Цыганы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» и утверждение реализма (трагедия «Борис Годунов»), любовная лирика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(«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Я помню чудное мгновенье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…»)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03" y="1523342"/>
            <a:ext cx="4690098" cy="47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ТРИГОРСКОЕ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396342"/>
            <a:ext cx="5143432" cy="507626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Утром </a:t>
            </a:r>
            <a:r>
              <a:rPr lang="ru-RU" altLang="ru-RU" sz="3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днем Пушкин обычно работал, потом уезжал верхом или уходил в  село </a:t>
            </a:r>
            <a:r>
              <a:rPr lang="ru-RU" altLang="ru-RU" sz="36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Тригорское</a:t>
            </a:r>
            <a:r>
              <a:rPr lang="ru-RU" altLang="ru-RU" sz="36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жили соседи, с которыми он был хорошо знаком.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Тригорско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05" y="1630999"/>
            <a:ext cx="5818071" cy="437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5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СКАЗКИ НЯНИ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499" y="1396342"/>
            <a:ext cx="5143432" cy="1125436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876098" y="2858193"/>
            <a:ext cx="859220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Настоящим кладом была для Пушкина каждая сказка его доброй и самобытно талантливой няни Арины Родионовны. "Он все с ней, коли дома", - вспоминали дворовые люди с. Михайловского. </a:t>
            </a:r>
          </a:p>
          <a:p>
            <a:pPr eaLnBrk="1" hangingPunct="1"/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Многие ее сказки Пушкин использовал впоследствии как сюжеты собственных сказок ( в стихах). </a:t>
            </a:r>
          </a:p>
        </p:txBody>
      </p:sp>
      <p:pic>
        <p:nvPicPr>
          <p:cNvPr id="10" name="Picture 4" descr="bojar1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1" y="1228191"/>
            <a:ext cx="2232570" cy="16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arevn1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51" y="1278411"/>
            <a:ext cx="2362802" cy="162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Riba1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09" y="1238325"/>
            <a:ext cx="2145958" cy="160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arev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09" y="4943824"/>
            <a:ext cx="1510921" cy="16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51" y="4910990"/>
            <a:ext cx="1540698" cy="171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salt3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8" y="4632114"/>
            <a:ext cx="1738891" cy="19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4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24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4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24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КОНЕЦ ССЫЛКИ</a:t>
            </a:r>
            <a:endParaRPr lang="ru-RU" sz="4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37" y="1405543"/>
            <a:ext cx="3809146" cy="47566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4500" y="1702676"/>
            <a:ext cx="6310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более двух лет длилась ссылка в Михайловском. Она закончилась в сентябре 1826 года. Пушкин вернулся в Москву. В мае 1829 г. он посватался к юной красавице Наталье Николаевне Гончаровой.</a:t>
            </a:r>
          </a:p>
        </p:txBody>
      </p:sp>
    </p:spTree>
    <p:extLst>
      <p:ext uri="{BB962C8B-B14F-4D97-AF65-F5344CB8AC3E}">
        <p14:creationId xmlns:p14="http://schemas.microsoft.com/office/powerpoint/2010/main" val="923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ПУТЕШЕСТВИЕ НА КАВКАЗ</a:t>
            </a:r>
            <a:endParaRPr lang="ru-RU" sz="4800" dirty="0"/>
          </a:p>
        </p:txBody>
      </p:sp>
      <p:pic>
        <p:nvPicPr>
          <p:cNvPr id="6" name="Picture 2" descr="mhtml:file://C:\Documents%20and%20Settings\Admin\Рабочий%20стол\пушкин1\Яндекс.Картинки_%20кавказ2.mht!http://www.bestphotos.ru/data/media/10/_MG_09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53" y="1405543"/>
            <a:ext cx="5269137" cy="485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1695181"/>
            <a:ext cx="52189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200" i="1" dirty="0" smtClean="0">
              <a:latin typeface="Bookman Old Style" panose="02050604050505020204" pitchFamily="18" charset="0"/>
            </a:endParaRPr>
          </a:p>
          <a:p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получив определенного ответа от Гончаровой, он без разрешения властей сразу самовольно уехал на Кавказ.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СЕЛО БОЛДИНО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74500" y="1583343"/>
            <a:ext cx="7267372" cy="444942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3600" i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1830 г. состоялась, наконец, помолвка Пушкина с Натальей Гончаровой. Отец выделил ему деревеньку </a:t>
            </a:r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Кистеневку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200 душами крестьян, расположенную в Нижегородской губернии, вблизи от отцовского имения- </a:t>
            </a:r>
            <a:r>
              <a:rPr lang="ru-RU" alt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с.Болдино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Поэт отправился туда, однако начавшаяся в Москве эпидемия холеры и расставленные повсюду карантины задержали Пушкина в Болдино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сентября по 2 декабря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1830 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 Болдинскую осень талант Пушкина достиг полного расцвета. </a:t>
            </a:r>
          </a:p>
          <a:p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1" descr="C:\Documents and Settings\Admin\Рабочий стол\Пушкин\boldin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39" y="1464727"/>
            <a:ext cx="3682494" cy="259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Admin\Рабочий стол\Пушкин\boldino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39" y="4121490"/>
            <a:ext cx="3682494" cy="23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5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</a:t>
            </a:r>
            <a:r>
              <a:rPr lang="ru-RU" sz="3400" dirty="0" smtClean="0"/>
              <a:t>ЕК </a:t>
            </a:r>
            <a:r>
              <a:rPr lang="en-US" sz="3400" dirty="0" smtClean="0"/>
              <a:t>XIX</a:t>
            </a:r>
            <a:r>
              <a:rPr lang="uz-Latn-UZ" sz="3400" dirty="0"/>
              <a:t> </a:t>
            </a:r>
            <a:r>
              <a:rPr lang="ru-RU" sz="3400" dirty="0" smtClean="0"/>
              <a:t>ЖЕЛЕЗНЫЙ, ВОИСТИНУ ЖЕСТОКИЙ ВЕК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8493232" cy="435972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век называют «Золотым веком» русской поэзии и веком русской литературы в мировом масштабе. Не стоит забывать, что литературный скачок, осуществившийся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 XIX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веке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, был подготовлен всем ходом литературного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процесса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XVII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-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XVIII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веков.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dirty="0" smtClean="0">
                <a:solidFill>
                  <a:schemeClr val="accent1">
                    <a:lumMod val="50000"/>
                  </a:schemeClr>
                </a:solidFill>
              </a:rPr>
              <a:t>    XIX 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</a:rPr>
              <a:t>век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</a:rPr>
              <a:t>– это время формирования русского литературного языка, который оформился во многом благодаря А.С. Пушкину.</a:t>
            </a:r>
          </a:p>
          <a:p>
            <a:pPr>
              <a:lnSpc>
                <a:spcPct val="100000"/>
              </a:lnSpc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3" descr="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949" y="4569372"/>
            <a:ext cx="28336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24241" cy="728895"/>
          </a:xfrm>
        </p:spPr>
        <p:txBody>
          <a:bodyPr>
            <a:normAutofit/>
          </a:bodyPr>
          <a:lstStyle/>
          <a:p>
            <a:pPr algn="ctr"/>
            <a:r>
              <a:rPr lang="ru-RU" sz="5072" dirty="0" smtClean="0"/>
              <a:t>БОЛДИНСКАЯ ОСЕНЬ</a:t>
            </a:r>
            <a:endParaRPr lang="ru-RU" sz="5072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669" y="1213571"/>
            <a:ext cx="7062952" cy="507651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0735" tIns="45368" rIns="90735" bIns="45368">
            <a:spAutoFit/>
          </a:bodyPr>
          <a:lstStyle/>
          <a:p>
            <a:r>
              <a:rPr lang="ru-RU" sz="3593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 время им были созданы: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Повести Белкина», «Маленькие трагедии», «Скупой рыцарь», «Каменный гость», «Пир во время чумы», поэма «Домик в Коломне», закончен весь роман «Евгений Онегин», повесть «История села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Горюхина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«Сказка о попе и работнике его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Балде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критические статьи, множество стихотворений.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445" y="1430899"/>
            <a:ext cx="4095504" cy="46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0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76945" cy="586439"/>
          </a:xfrm>
        </p:spPr>
        <p:txBody>
          <a:bodyPr>
            <a:noAutofit/>
          </a:bodyPr>
          <a:lstStyle/>
          <a:p>
            <a:pPr algn="ctr"/>
            <a:r>
              <a:rPr lang="ru-RU" sz="5072" dirty="0" smtClean="0"/>
              <a:t>ВЕНЧАНИЕ ПОЭТА</a:t>
            </a:r>
            <a:endParaRPr lang="ru-RU" sz="5072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834176" y="1111872"/>
            <a:ext cx="7138316" cy="2798715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 1831 г.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церкви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Вознесения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Господня состоялось его венчание с Н.Н.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Гончаровой. Первые месяцы семейной жизни он провёл с женой в Москве, сняв квартиру на Арбате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403" y="4434292"/>
            <a:ext cx="6128645" cy="1815171"/>
          </a:xfrm>
          <a:prstGeom prst="rect">
            <a:avLst/>
          </a:prstGeom>
        </p:spPr>
        <p:txBody>
          <a:bodyPr wrap="square" lIns="90735" tIns="45368" rIns="90735" bIns="45368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середины октября 1831 г.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уже до конца жизни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 с семьёй живет в Петербурге.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5" y="1300566"/>
            <a:ext cx="4178252" cy="2973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34" y="4280295"/>
            <a:ext cx="5299659" cy="234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49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ДЕТИ А.С. ПУШКИНА</a:t>
            </a:r>
            <a:endParaRPr lang="ru-RU" sz="4800" dirty="0"/>
          </a:p>
        </p:txBody>
      </p:sp>
      <p:sp>
        <p:nvSpPr>
          <p:cNvPr id="8" name="Объект 7"/>
          <p:cNvSpPr txBox="1">
            <a:spLocks noGrp="1" noChangeArrowheads="1"/>
          </p:cNvSpPr>
          <p:nvPr>
            <p:ph sz="half" idx="2"/>
          </p:nvPr>
        </p:nvSpPr>
        <p:spPr bwMode="auto">
          <a:xfrm>
            <a:off x="374500" y="1435100"/>
            <a:ext cx="6046938" cy="14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000" b="1" i="1" dirty="0" smtClean="0">
                <a:cs typeface="Arial" panose="020B0604020202020204" pitchFamily="34" charset="0"/>
              </a:rPr>
              <a:t>   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Старшая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дочь </a:t>
            </a:r>
            <a:endParaRPr lang="ru-RU" altLang="ru-RU" sz="2000" b="1" i="1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Мария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Александровна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Пушкина 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2000" b="1" i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(</a:t>
            </a:r>
            <a:r>
              <a:rPr lang="ru-RU" altLang="ru-RU" sz="2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1832-1919г.) </a:t>
            </a:r>
          </a:p>
        </p:txBody>
      </p:sp>
      <p:pic>
        <p:nvPicPr>
          <p:cNvPr id="9" name="Picture 4" descr="E:\новое\новое\pushkina_m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75" y="1551251"/>
            <a:ext cx="2159876" cy="247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новое\новое\pushkina_n_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86" y="1435100"/>
            <a:ext cx="2127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9190584" y="1686909"/>
            <a:ext cx="21632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Младшая дочь Наталья Александровна Пушкина </a:t>
            </a:r>
            <a:b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(1836-1913г.)</a:t>
            </a: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725215" y="4357688"/>
            <a:ext cx="25540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Старший сын Александр Александрович Пушкин </a:t>
            </a:r>
            <a:b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(1833-1914г.) </a:t>
            </a:r>
          </a:p>
        </p:txBody>
      </p:sp>
      <p:pic>
        <p:nvPicPr>
          <p:cNvPr id="13" name="Picture 2" descr="E:\новое\новое\pushkin_a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34" y="4276317"/>
            <a:ext cx="2049517" cy="218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E:\новое\новое\pushkin_g_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98" y="4357687"/>
            <a:ext cx="1964338" cy="220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9033640" y="4431091"/>
            <a:ext cx="220717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Младший сын Григорий Александрович Пушкин </a:t>
            </a:r>
            <a:b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(1835-1913г.)</a:t>
            </a:r>
            <a:r>
              <a:rPr lang="ru-RU" altLang="ru-RU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9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ДУЭЛЬ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16000" y="1727200"/>
            <a:ext cx="10057956" cy="55399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468"/>
            <a:ext cx="25717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776953" y="1430066"/>
            <a:ext cx="60854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начале 1834 г. в Петербурге появился француз барон Дантес. Он влюбился в жену Пушкина и стал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за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ней ухаживать.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38200" y="4071939"/>
            <a:ext cx="560989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i="1" dirty="0" smtClean="0">
              <a:latin typeface="Bookman Old Style" panose="02050604050505020204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8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февраля 1837 года,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10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881" y="3690715"/>
            <a:ext cx="40290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5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32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СМЕРТЬ ПОЭТА</a:t>
            </a:r>
            <a:endParaRPr lang="ru-RU" dirty="0"/>
          </a:p>
        </p:txBody>
      </p:sp>
      <p:pic>
        <p:nvPicPr>
          <p:cNvPr id="6" name="Picture 4" descr="C:\Documents and Settings\Admin\Рабочий стол\пушкин1\image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22" y="1523013"/>
            <a:ext cx="4225599" cy="478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504497" y="1523013"/>
            <a:ext cx="647962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Прожив 2 дня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 страшных мучениях,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Пушкин скончался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10 февраля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1837 г. </a:t>
            </a:r>
          </a:p>
          <a:p>
            <a:pPr algn="ctr" eaLnBrk="1" hangingPunct="1"/>
            <a:endParaRPr lang="ru-RU" altLang="ru-RU" sz="32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"Солнце русской поэзии закатилось",- написал </a:t>
            </a:r>
          </a:p>
          <a:p>
            <a:pPr algn="ctr" eaLnBrk="1" hangingPunct="1"/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В. Жуковский. </a:t>
            </a:r>
          </a:p>
          <a:p>
            <a:pPr algn="l" eaLnBrk="1" hangingPunct="1"/>
            <a:endParaRPr lang="ru-RU" altLang="ru-RU" sz="2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1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7" cy="247247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Записать основные этапы творчества А.С. Пушкина.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Прочитать «Песнь о вещем Олеге».</a:t>
            </a: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45" y="3282381"/>
            <a:ext cx="3335654" cy="33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/>
              <a:t>РУССКИЙ ПОЭТ И ПИСАТЕЛЬ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39964" y="1405543"/>
            <a:ext cx="4095817" cy="48533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5020" y="1856455"/>
            <a:ext cx="47138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</a:t>
            </a: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</a:t>
            </a:r>
          </a:p>
          <a:p>
            <a:pPr algn="ctr"/>
            <a:endParaRPr lang="ru-RU" alt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1799-1837</a:t>
            </a:r>
            <a:endParaRPr lang="ru-RU" alt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9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66647" y="1329343"/>
            <a:ext cx="4934607" cy="5315301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ru-RU" altLang="ru-RU" sz="3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altLang="ru-RU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 Пушкин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в Москве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мая (6 июня)         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</a:t>
            </a:r>
            <a:r>
              <a:rPr lang="en-US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в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дворянской помещичьей  семье в</a:t>
            </a:r>
            <a:r>
              <a:rPr lang="ru-RU" alt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праздника    Вознесения. </a:t>
            </a:r>
          </a:p>
          <a:p>
            <a:pPr marL="0" indent="0" algn="ctr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6" descr="pushkin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30" y="1623848"/>
            <a:ext cx="3523370" cy="45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6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ОТЕЦ А.С. ПУШКИНА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45542"/>
            <a:ext cx="10108522" cy="40581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Сергей Львович Пушкин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9444" y="1751359"/>
            <a:ext cx="2966107" cy="40188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5214" y="1811360"/>
            <a:ext cx="692106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8884" indent="-231663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Отец ,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Сергей   Львович</a:t>
            </a:r>
          </a:p>
          <a:p>
            <a:pPr indent="77788">
              <a:lnSpc>
                <a:spcPct val="8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(1770-1838г.),принадлежал к древнему дворянскому роду, упоминаемому в Летописях со времен Ивана Грозного,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человек образованный, хорошо знал литературу, был знаком со многими русскими писателями и сам немного писал.</a:t>
            </a:r>
            <a:endParaRPr lang="ru-RU" sz="3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9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МАТЬ А.С. ПУШКИНА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45542"/>
            <a:ext cx="10108522" cy="40581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00" y="2046959"/>
            <a:ext cx="799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357" y="1498818"/>
            <a:ext cx="66651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Мать Надежда Осиповна, приходилась внучкой арапу Петра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впоследствии русскому генералу Ганнибалу.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0" y="3654196"/>
            <a:ext cx="2919492" cy="25227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5" y="1414622"/>
            <a:ext cx="2884784" cy="26378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20607" y="4114800"/>
            <a:ext cx="43828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Прадедушка, Абрам Петрович Ганнибал «Арап Петра Великого»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СЕМЬЯ ПОЭТА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345542"/>
            <a:ext cx="10108522" cy="405817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9490" y="2046959"/>
            <a:ext cx="456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00" y="1498818"/>
            <a:ext cx="2801880" cy="32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2199" y="4998656"/>
            <a:ext cx="3654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Сергеевна</a:t>
            </a:r>
            <a:endParaRPr lang="ru-RU" alt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687" y="1498817"/>
            <a:ext cx="2484024" cy="321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05" y="3878316"/>
            <a:ext cx="1625860" cy="20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1781" y="1405543"/>
            <a:ext cx="4737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семье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Пушкиных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трое. Старшая -Ольга,  второй  - Александр и младший – Лёвушка, любимец семьи.</a:t>
            </a:r>
            <a:endParaRPr lang="ru-RU" alt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56690" y="5895270"/>
            <a:ext cx="430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</a:t>
            </a:r>
            <a:endParaRPr lang="ru-RU" alt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8860220" y="4998656"/>
            <a:ext cx="2957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Сергеевич</a:t>
            </a:r>
            <a:endParaRPr lang="ru-RU" altLang="ru-RU" sz="2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8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ДЕТСТВО В МОСКВЕ</a:t>
            </a:r>
            <a:endParaRPr lang="ru-RU" sz="4800" dirty="0"/>
          </a:p>
        </p:txBody>
      </p:sp>
      <p:pic>
        <p:nvPicPr>
          <p:cNvPr id="9" name="i-main-pic" descr="Картинка 13 из 6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1062" y="1630999"/>
            <a:ext cx="4767066" cy="471914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374500" y="1498819"/>
            <a:ext cx="64171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Воспитание Пушкина было безалаберным. Сменявшиеся французы-гувернеры, случайные учителя не могли иметь глубокого влияния на ребенка, </a:t>
            </a:r>
            <a:r>
              <a:rPr lang="ru-RU" altLang="ru-RU" sz="3200" dirty="0" smtClean="0">
                <a:solidFill>
                  <a:schemeClr val="accent1">
                    <a:lumMod val="50000"/>
                  </a:schemeClr>
                </a:solidFill>
              </a:rPr>
              <a:t>в значительной 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степени предоставленного самому себе. Детство Пушкин провел в Москве, выезжая на лето в уезд </a:t>
            </a: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</a:rPr>
              <a:t>Захарово, в подмосковное имение бабушки</a:t>
            </a:r>
            <a:r>
              <a:rPr lang="ru-RU" altLang="ru-RU" sz="3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3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1592</Words>
  <Application>Microsoft Office PowerPoint</Application>
  <PresentationFormat>Широкоэкранный</PresentationFormat>
  <Paragraphs>233</Paragraphs>
  <Slides>35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Bookman Old Style</vt:lpstr>
      <vt:lpstr>Calibri</vt:lpstr>
      <vt:lpstr>Calibri Light</vt:lpstr>
      <vt:lpstr>helvetica</vt:lpstr>
      <vt:lpstr>Wingdings 2</vt:lpstr>
      <vt:lpstr>Тема Office</vt:lpstr>
      <vt:lpstr>Презентация PowerPoint</vt:lpstr>
      <vt:lpstr>ЦЕЛИ УРОКА:</vt:lpstr>
      <vt:lpstr>ВЕК XIX ЖЕЛЕЗНЫЙ, ВОИСТИНУ ЖЕСТОКИЙ ВЕК</vt:lpstr>
      <vt:lpstr>    РУССКИЙ ПОЭТ И ПИСАТЕЛЬ</vt:lpstr>
      <vt:lpstr>Презентация PowerPoint</vt:lpstr>
      <vt:lpstr>ОТЕЦ А.С. ПУШКИНА</vt:lpstr>
      <vt:lpstr>МАТЬ А.С. ПУШКИНА</vt:lpstr>
      <vt:lpstr>СЕМЬЯ ПОЭТА</vt:lpstr>
      <vt:lpstr>ДЕТСТВО В МОСКВЕ</vt:lpstr>
      <vt:lpstr>БАБУШКА А.С. ПУШКИНА</vt:lpstr>
      <vt:lpstr>НЯНЯ А.С. ПУШКИНА</vt:lpstr>
      <vt:lpstr>ДОМАШНЕЕ ВОСПИТАНИЕ</vt:lpstr>
      <vt:lpstr>ЦАРСКОСЕЛЬСКИЙ ЛИЦЕЙ</vt:lpstr>
      <vt:lpstr>ЦАРСКОСЕЛЬСКИЙ ЛИЦЕЙ</vt:lpstr>
      <vt:lpstr>ЛИЦЕЙСКИЕ ДРУЗЬЯ</vt:lpstr>
      <vt:lpstr> ЦАРСКОСЕЛЬСКИЙ ЛИЦЕЙ</vt:lpstr>
      <vt:lpstr> ЛИЦЕЙСКИЙ ПЕРИОД ТВОРЧЕСТВА 1811-1817</vt:lpstr>
      <vt:lpstr>ПУШКИН В ЦАРСКОМ СЕЛЕ</vt:lpstr>
      <vt:lpstr>ЖИЗНЬ ПОСЛЕ ЛИЦЕЯ</vt:lpstr>
      <vt:lpstr>ПЕТЕРБУРГ 1817-1820</vt:lpstr>
      <vt:lpstr>ЮЖНАЯ ССЫЛКА (1820-1823)</vt:lpstr>
      <vt:lpstr>ЮЖНАЯ ССЫЛКА (1820-1823)</vt:lpstr>
      <vt:lpstr>МИХАЙЛОВСКОЕ</vt:lpstr>
      <vt:lpstr>МИХАЙЛОВСКОЕ 1824 - 1826</vt:lpstr>
      <vt:lpstr>ТРИГОРСКОЕ</vt:lpstr>
      <vt:lpstr>СКАЗКИ НЯНИ</vt:lpstr>
      <vt:lpstr>КОНЕЦ ССЫЛКИ</vt:lpstr>
      <vt:lpstr>ПУТЕШЕСТВИЕ НА КАВКАЗ</vt:lpstr>
      <vt:lpstr>СЕЛО БОЛДИНО</vt:lpstr>
      <vt:lpstr>БОЛДИНСКАЯ ОСЕНЬ</vt:lpstr>
      <vt:lpstr>ВЕНЧАНИЕ ПОЭТА</vt:lpstr>
      <vt:lpstr>ДЕТИ А.С. ПУШКИНА</vt:lpstr>
      <vt:lpstr>ДУЭЛЬ</vt:lpstr>
      <vt:lpstr>СМЕРТЬ ПОЭТА</vt:lpstr>
      <vt:lpstr>ЗАДАНИЕ ДЛЯ САМОСТОЯТЕЛЬНОЙ РАБОТЫ.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58</cp:revision>
  <dcterms:created xsi:type="dcterms:W3CDTF">2020-09-22T15:24:01Z</dcterms:created>
  <dcterms:modified xsi:type="dcterms:W3CDTF">2020-09-25T15:14:41Z</dcterms:modified>
</cp:coreProperties>
</file>