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7" r:id="rId2"/>
    <p:sldId id="258" r:id="rId3"/>
    <p:sldId id="303" r:id="rId4"/>
    <p:sldId id="283" r:id="rId5"/>
    <p:sldId id="259" r:id="rId6"/>
    <p:sldId id="260" r:id="rId7"/>
    <p:sldId id="288" r:id="rId8"/>
    <p:sldId id="289" r:id="rId9"/>
    <p:sldId id="269" r:id="rId10"/>
    <p:sldId id="264" r:id="rId11"/>
    <p:sldId id="275" r:id="rId12"/>
    <p:sldId id="276" r:id="rId13"/>
    <p:sldId id="277" r:id="rId14"/>
    <p:sldId id="279" r:id="rId15"/>
    <p:sldId id="284" r:id="rId16"/>
    <p:sldId id="278" r:id="rId17"/>
    <p:sldId id="291" r:id="rId18"/>
    <p:sldId id="285" r:id="rId19"/>
    <p:sldId id="265" r:id="rId20"/>
    <p:sldId id="261" r:id="rId21"/>
    <p:sldId id="293" r:id="rId22"/>
    <p:sldId id="294" r:id="rId23"/>
    <p:sldId id="270" r:id="rId24"/>
    <p:sldId id="266" r:id="rId25"/>
    <p:sldId id="280" r:id="rId26"/>
    <p:sldId id="296" r:id="rId27"/>
    <p:sldId id="271" r:id="rId28"/>
    <p:sldId id="267" r:id="rId29"/>
    <p:sldId id="263" r:id="rId30"/>
    <p:sldId id="298" r:id="rId31"/>
    <p:sldId id="299" r:id="rId32"/>
    <p:sldId id="301" r:id="rId33"/>
    <p:sldId id="281" r:id="rId34"/>
    <p:sldId id="282" r:id="rId35"/>
    <p:sldId id="304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90" autoAdjust="0"/>
    <p:restoredTop sz="94660"/>
  </p:normalViewPr>
  <p:slideViewPr>
    <p:cSldViewPr snapToGrid="0">
      <p:cViewPr varScale="1">
        <p:scale>
          <a:sx n="61" d="100"/>
          <a:sy n="61" d="100"/>
        </p:scale>
        <p:origin x="2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2514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6981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7901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9980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1527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2096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8098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7896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476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2494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469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787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5564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6654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9491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2464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6460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5200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9772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1243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5426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2946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8250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76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1416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7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655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087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6220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259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e/e3/Tsarskoye_liceum.JP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encspb.ru/image.php?file=big%2f2803995768.jp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eshka-i.narod.ru/photo48.jpg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pushkin.niv.ru/images/mesta/mesta_12_3.jpg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80493" y="2772682"/>
            <a:ext cx="727405" cy="176121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33000" y="1207770"/>
            <a:ext cx="1092200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 smtClean="0">
                <a:solidFill>
                  <a:sysClr val="window" lastClr="FFFFFF"/>
                </a:solidFill>
              </a:rPr>
              <a:t>  Литература</a:t>
            </a:r>
            <a:endParaRPr lang="ru-RU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4256" y="2772682"/>
            <a:ext cx="7209544" cy="2587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8918">
              <a:spcBef>
                <a:spcPts val="233"/>
              </a:spcBef>
              <a:defRPr/>
            </a:pPr>
            <a:r>
              <a:rPr lang="uz-Cyrl-UZ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 </a:t>
            </a:r>
            <a:endParaRPr lang="uz-Latn-UZ" sz="5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  <a:defRPr/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Литература </a:t>
            </a:r>
            <a:r>
              <a:rPr lang="en-US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XIX </a:t>
            </a: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века. А. С. Пушкин.</a:t>
            </a:r>
            <a:endParaRPr lang="ru-RU" sz="5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187" y="2699057"/>
            <a:ext cx="3335654" cy="3309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80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БАБУШКА А.С. ПУШКИНА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6396418" cy="6018635"/>
          </a:xfrm>
        </p:spPr>
        <p:txBody>
          <a:bodyPr/>
          <a:lstStyle/>
          <a:p>
            <a:pPr marL="0" indent="0">
              <a:buNone/>
            </a:pPr>
            <a:r>
              <a:rPr lang="ru-RU" altLang="ru-RU" dirty="0" smtClean="0">
                <a:solidFill>
                  <a:schemeClr val="accent1">
                    <a:lumMod val="50000"/>
                  </a:schemeClr>
                </a:solidFill>
              </a:rPr>
              <a:t>   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</a:rPr>
              <a:t>Бабушка</a:t>
            </a: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</a:rPr>
              <a:t>Мария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</a:rPr>
              <a:t>Алексеевна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</a:rPr>
              <a:t>Ганнибал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</a:rPr>
              <a:t>, первая истинная воспитательница мальчика, "очень умная, дельная и рассудительная", энергичная, с незаурядной натурой, была глубоко предана своей семье. </a:t>
            </a:r>
          </a:p>
          <a:p>
            <a:endParaRPr lang="ru-RU" dirty="0"/>
          </a:p>
        </p:txBody>
      </p:sp>
      <p:pic>
        <p:nvPicPr>
          <p:cNvPr id="9" name="i-main-pic" descr="Картинка 1 из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84230" y="1523342"/>
            <a:ext cx="2692400" cy="4897438"/>
          </a:xfrm>
          <a:prstGeom prst="rect">
            <a:avLst/>
          </a:prstGeom>
          <a:noFill/>
        </p:spPr>
      </p:pic>
      <p:pic>
        <p:nvPicPr>
          <p:cNvPr id="10" name="i-main-pic" descr="Картинка 6 из 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3078" y="2579354"/>
            <a:ext cx="2087563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410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185" y="330446"/>
            <a:ext cx="11678923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НЯНЯ А.С. ПУШКИНА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4500" y="1512026"/>
            <a:ext cx="7082941" cy="4039760"/>
          </a:xfrm>
        </p:spPr>
        <p:txBody>
          <a:bodyPr/>
          <a:lstStyle/>
          <a:p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   Маленького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</a:rPr>
              <a:t>Сашу растила </a:t>
            </a:r>
            <a:r>
              <a:rPr lang="ru-RU" altLang="ru-RU" sz="2800" b="1" i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</a:rPr>
              <a:t>НЯНЯ  АРИНА  РОДИОНОВНА ЯКОВЛЕВА, которая была неграмотной, но знала много и говорила складно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 Именно 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</a:rPr>
              <a:t>у своей няни Пушкин   получил   первые уроки литературного мастерства.</a:t>
            </a:r>
          </a:p>
          <a:p>
            <a:pPr marL="0" indent="0">
              <a:buNone/>
            </a:pPr>
            <a:endParaRPr lang="ru-RU" altLang="ru-RU" sz="28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14" descr="arina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60910" y="1630999"/>
            <a:ext cx="3221339" cy="475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11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499" y="330446"/>
            <a:ext cx="11616609" cy="60152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ДОМАШНЕЕ ВОСПИТАНИЕ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4499" y="1383642"/>
            <a:ext cx="6247018" cy="4869795"/>
          </a:xfrm>
        </p:spPr>
        <p:txBody>
          <a:bodyPr/>
          <a:lstStyle/>
          <a:p>
            <a:pPr>
              <a:buNone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dirty="0" smtClean="0">
                <a:solidFill>
                  <a:schemeClr val="accent1">
                    <a:lumMod val="50000"/>
                  </a:schemeClr>
                </a:solidFill>
              </a:rPr>
              <a:t>      До </a:t>
            </a: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одиннадцатилетнего возраста он воспитывался в родительском доме.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Страсть к поэзии</a:t>
            </a: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 появилась в нем с первыми понятиями: на восьмом </a:t>
            </a:r>
            <a:r>
              <a:rPr lang="ru-RU" altLang="ru-RU" dirty="0" smtClean="0">
                <a:solidFill>
                  <a:schemeClr val="accent1">
                    <a:lumMod val="50000"/>
                  </a:schemeClr>
                </a:solidFill>
              </a:rPr>
              <a:t>году, </a:t>
            </a: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умея уже читать и писать, он сочинял на французском языке маленькие комедии и эпиграммы на своих учителей.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Он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слышал один французский язык</a:t>
            </a: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; </a:t>
            </a:r>
            <a:r>
              <a:rPr lang="ru-RU" alt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библиотека его отца состояла из одних французских сочинений. </a:t>
            </a:r>
            <a:endParaRPr lang="ru-RU" altLang="ru-RU" dirty="0"/>
          </a:p>
        </p:txBody>
      </p:sp>
      <p:grpSp>
        <p:nvGrpSpPr>
          <p:cNvPr id="8" name="Group 36"/>
          <p:cNvGrpSpPr>
            <a:grpSpLocks/>
          </p:cNvGrpSpPr>
          <p:nvPr/>
        </p:nvGrpSpPr>
        <p:grpSpPr bwMode="auto">
          <a:xfrm>
            <a:off x="7200821" y="1690119"/>
            <a:ext cx="4991179" cy="4729654"/>
            <a:chOff x="3232" y="2568"/>
            <a:chExt cx="2285" cy="1933"/>
          </a:xfrm>
        </p:grpSpPr>
        <p:pic>
          <p:nvPicPr>
            <p:cNvPr id="9" name="Picture 30" descr="foto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63" y="2568"/>
              <a:ext cx="1315" cy="1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32"/>
            <p:cNvSpPr>
              <a:spLocks noChangeArrowheads="1"/>
            </p:cNvSpPr>
            <p:nvPr/>
          </p:nvSpPr>
          <p:spPr bwMode="auto">
            <a:xfrm>
              <a:off x="3232" y="4058"/>
              <a:ext cx="2285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2800" b="1" dirty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А. С. Пушкин - </a:t>
              </a:r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ученик</a:t>
              </a:r>
              <a:endPara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887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499" y="330446"/>
            <a:ext cx="11616609" cy="60152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ЦАРСКОСЕЛЬСКИЙ ЛИЦЕЙ</a:t>
            </a:r>
            <a:endParaRPr lang="ru-RU" sz="4800" dirty="0"/>
          </a:p>
        </p:txBody>
      </p:sp>
      <p:pic>
        <p:nvPicPr>
          <p:cNvPr id="8" name="Picture 6" descr="Изображение:Tsarskoye liceum.JPG">
            <a:hlinkClick r:id="rId3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36371" y="1524000"/>
            <a:ext cx="4581129" cy="4840938"/>
          </a:xfrm>
        </p:spPr>
      </p:pic>
      <p:sp>
        <p:nvSpPr>
          <p:cNvPr id="4" name="Прямоугольник 3"/>
          <p:cNvSpPr/>
          <p:nvPr/>
        </p:nvSpPr>
        <p:spPr>
          <a:xfrm>
            <a:off x="599090" y="1524001"/>
            <a:ext cx="6069724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1810 году возник проект устройства привилегированного учебного заведения - лицея в Царском Селе, при дворце Александра I. Пушкин, обладавший влиятельными знакомствами, решил определить туда своего сына Александра. В июне 1811 г. Александр со своим дядей поехал в Петербург, благодаря имеющимся связям, Пушкину было обеспечено поступление. 12 августа он выдержал вступительный экзамен. 19 октября был торжественно открыт лицей и с этого дня началась лицейская жизнь Пушкина. </a:t>
            </a:r>
          </a:p>
        </p:txBody>
      </p:sp>
    </p:spTree>
    <p:extLst>
      <p:ext uri="{BB962C8B-B14F-4D97-AF65-F5344CB8AC3E}">
        <p14:creationId xmlns:p14="http://schemas.microsoft.com/office/powerpoint/2010/main" val="114750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7681679" cy="2552393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Лицей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закрытым учебным заведением, в него было принято всего 30 учеников. Это были дети средних малообеспеченных дворян, обладавших служебными связями.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499" y="330446"/>
            <a:ext cx="11616609" cy="60152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ЦАРСКОСЕЛЬСКИЙ ЛИЦЕЙ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08000" y="1523342"/>
            <a:ext cx="11309500" cy="332399"/>
          </a:xfrm>
        </p:spPr>
        <p:txBody>
          <a:bodyPr/>
          <a:lstStyle/>
          <a:p>
            <a:pPr marL="457200" lvl="1" indent="0" fontAlgn="base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267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15" descr="Картинка 5 из 21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781394" y="1523342"/>
            <a:ext cx="2790496" cy="482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58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499" y="330446"/>
            <a:ext cx="11616609" cy="60152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ЛИЦЕЙСКИЕ ДРУЗЬЯ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4499" y="1523342"/>
            <a:ext cx="11443001" cy="405817"/>
          </a:xfrm>
        </p:spPr>
        <p:txBody>
          <a:bodyPr/>
          <a:lstStyle/>
          <a:p>
            <a:pPr marL="0" indent="0" fontAlgn="base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32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i-main-pic" descr="Картинка 3 из 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673" y="1523342"/>
            <a:ext cx="238125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2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553" y="1845480"/>
            <a:ext cx="2381250" cy="387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-main-pic" descr="Картинка 3 из 1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169" y="1251662"/>
            <a:ext cx="2438400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-main-pic" descr="Картинка 9 из 3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4444" y="1690532"/>
            <a:ext cx="2312181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103586" y="5339692"/>
            <a:ext cx="10713914" cy="101381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b="1" dirty="0" err="1" smtClean="0">
                <a:solidFill>
                  <a:schemeClr val="accent1">
                    <a:lumMod val="50000"/>
                  </a:schemeClr>
                </a:solidFill>
              </a:rPr>
              <a:t>Пущин</a:t>
            </a:r>
            <a:r>
              <a:rPr lang="ru-RU" altLang="ru-RU" sz="1800" b="1" dirty="0" smtClean="0">
                <a:solidFill>
                  <a:schemeClr val="accent1">
                    <a:lumMod val="50000"/>
                  </a:schemeClr>
                </a:solidFill>
              </a:rPr>
              <a:t> Иван 				                 Кюхельбекер Вильгельм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b="1" dirty="0" smtClean="0">
                <a:solidFill>
                  <a:schemeClr val="accent1">
                    <a:lumMod val="50000"/>
                  </a:schemeClr>
                </a:solidFill>
              </a:rPr>
              <a:t>Иванович</a:t>
            </a:r>
            <a:r>
              <a:rPr lang="ru-RU" altLang="ru-RU" sz="1800" b="1" dirty="0" smtClean="0"/>
              <a:t>					</a:t>
            </a:r>
            <a:r>
              <a:rPr lang="ru-RU" altLang="ru-RU" sz="1800" b="1" dirty="0" smtClean="0">
                <a:solidFill>
                  <a:schemeClr val="accent1">
                    <a:lumMod val="50000"/>
                  </a:schemeClr>
                </a:solidFill>
              </a:rPr>
              <a:t>Карлович	                 </a:t>
            </a:r>
            <a:r>
              <a:rPr lang="ru-RU" altLang="ru-RU" sz="1800" b="1" dirty="0" err="1" smtClean="0">
                <a:solidFill>
                  <a:schemeClr val="accent1">
                    <a:lumMod val="50000"/>
                  </a:schemeClr>
                </a:solidFill>
              </a:rPr>
              <a:t>Данзас</a:t>
            </a:r>
            <a:r>
              <a:rPr lang="ru-RU" altLang="ru-RU" sz="1800" b="1" dirty="0" smtClean="0">
                <a:solidFill>
                  <a:schemeClr val="accent1">
                    <a:lumMod val="50000"/>
                  </a:schemeClr>
                </a:solidFill>
              </a:rPr>
              <a:t> Константин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 smtClean="0">
                <a:solidFill>
                  <a:schemeClr val="accent1">
                    <a:lumMod val="50000"/>
                  </a:schemeClr>
                </a:solidFill>
              </a:rPr>
              <a:t> 			             </a:t>
            </a:r>
            <a:r>
              <a:rPr lang="ru-RU" altLang="ru-RU" sz="1800" b="1" dirty="0" err="1" smtClean="0">
                <a:solidFill>
                  <a:schemeClr val="accent1">
                    <a:lumMod val="50000"/>
                  </a:schemeClr>
                </a:solidFill>
              </a:rPr>
              <a:t>Дельвиг</a:t>
            </a:r>
            <a:r>
              <a:rPr lang="ru-RU" altLang="ru-RU" sz="1800" b="1" dirty="0" smtClean="0">
                <a:solidFill>
                  <a:schemeClr val="accent1">
                    <a:lumMod val="50000"/>
                  </a:schemeClr>
                </a:solidFill>
              </a:rPr>
              <a:t> Антон Антонович</a:t>
            </a:r>
            <a:r>
              <a:rPr lang="ru-RU" altLang="ru-RU" sz="1800" dirty="0" smtClean="0">
                <a:solidFill>
                  <a:schemeClr val="accent1">
                    <a:lumMod val="50000"/>
                  </a:schemeClr>
                </a:solidFill>
              </a:rPr>
              <a:t>			</a:t>
            </a:r>
            <a:r>
              <a:rPr lang="ru-RU" altLang="ru-RU" sz="1800" dirty="0" smtClean="0"/>
              <a:t>	</a:t>
            </a:r>
            <a:r>
              <a:rPr lang="ru-RU" altLang="ru-RU" sz="1800" b="1" dirty="0" smtClean="0">
                <a:solidFill>
                  <a:schemeClr val="accent1">
                    <a:lumMod val="50000"/>
                  </a:schemeClr>
                </a:solidFill>
              </a:rPr>
              <a:t>Карлович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 b="1" dirty="0" smtClean="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b="1" dirty="0" smtClean="0"/>
              <a:t>					     </a:t>
            </a:r>
            <a:r>
              <a:rPr lang="ru-RU" altLang="ru-RU" sz="1800" dirty="0" smtClean="0"/>
              <a:t>					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 smtClean="0"/>
              <a:t>			</a:t>
            </a:r>
            <a:endParaRPr lang="ru-RU" alt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413401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499" y="330446"/>
            <a:ext cx="11616609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ЦАРСКОСЕЛЬСКИЙ ЛИЦЕЙ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4499" y="1523341"/>
            <a:ext cx="6436204" cy="4653582"/>
          </a:xfrm>
        </p:spPr>
        <p:txBody>
          <a:bodyPr/>
          <a:lstStyle/>
          <a:p>
            <a:pPr algn="just">
              <a:spcBef>
                <a:spcPct val="0"/>
              </a:spcBef>
              <a:buNone/>
            </a:pP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</a:rPr>
              <a:t>доме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</a:rPr>
              <a:t>Карамзина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</a:rPr>
              <a:t>, который находился в Царском Селе, Александр познакомился с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</a:rPr>
              <a:t>Жуковским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</a:rPr>
              <a:t> и Вяземским, их влияние особенно отразилось на творчестве Пушкина начиная с 1815 года. Литературная лицейская слава Пушкина пришла к нему в 15 лет, когда он впервые выступил в печати, поместив в "Вестнике Европы" в июльском номере стихотворение </a:t>
            </a:r>
            <a:endParaRPr lang="ru-RU" altLang="ru-RU" sz="2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spcBef>
                <a:spcPct val="0"/>
              </a:spcBef>
              <a:buNone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</a:rPr>
              <a:t>  "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</a:rPr>
              <a:t>К другу стихотворцу". </a:t>
            </a:r>
            <a:r>
              <a:rPr lang="ru-RU" altLang="ru-RU" sz="2800" dirty="0" smtClean="0"/>
              <a:t>". </a:t>
            </a:r>
            <a:endParaRPr lang="ru-RU" altLang="ru-RU" sz="2800" dirty="0"/>
          </a:p>
        </p:txBody>
      </p:sp>
      <p:pic>
        <p:nvPicPr>
          <p:cNvPr id="9" name="Picture 8" descr="Василий Андреевич Жуковски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6750" y="3147465"/>
            <a:ext cx="2190750" cy="350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 descr="Николай Михайлович Карамзи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86750" y="1275008"/>
            <a:ext cx="2540000" cy="37449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600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30446"/>
            <a:ext cx="121920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 ЛИЦЕЙСКИЙ ПЕРИОД ТВОРЧЕСТВА 1811-1817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18441" y="1523340"/>
            <a:ext cx="5391808" cy="4546383"/>
          </a:xfrm>
        </p:spPr>
        <p:txBody>
          <a:bodyPr/>
          <a:lstStyle/>
          <a:p>
            <a:pPr>
              <a:spcBef>
                <a:spcPct val="0"/>
              </a:spcBef>
              <a:buNone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       А.С. Пушкин пишет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стихи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патриотические («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Воспоминания в Царском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</a:rPr>
              <a:t>селе</a:t>
            </a: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</a:rPr>
              <a:t>»,«Была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пора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…»), посвящённые друзьям и поэтам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К другу стихотворцу», 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spcBef>
                <a:spcPct val="0"/>
              </a:spcBef>
              <a:buNone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«К Жуковскому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», «Тень Фонвизина»);</a:t>
            </a:r>
            <a:endParaRPr lang="ru-RU" alt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61131" y="1627236"/>
            <a:ext cx="3294993" cy="4320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8984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499" y="330446"/>
            <a:ext cx="11616609" cy="60152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ПУШКИН В ЦАРСКОМ СЕЛЕ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4499" y="1294742"/>
            <a:ext cx="11443001" cy="443198"/>
          </a:xfrm>
        </p:spPr>
        <p:txBody>
          <a:bodyPr/>
          <a:lstStyle/>
          <a:p>
            <a:pPr marL="0" indent="0" algn="just">
              <a:buNone/>
            </a:pP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4" descr="Пушкин в Царском Селе - картина Ильи Репина, 19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157" y="1967256"/>
            <a:ext cx="4966138" cy="4129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3274" y="3105807"/>
            <a:ext cx="56264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kumimoji="1" lang="ru-RU" altLang="ru-RU" sz="2800" dirty="0" smtClean="0">
                <a:solidFill>
                  <a:schemeClr val="accent1">
                    <a:lumMod val="50000"/>
                  </a:schemeClr>
                </a:solidFill>
              </a:rPr>
              <a:t>  Срок </a:t>
            </a:r>
            <a:r>
              <a:rPr kumimoji="1" lang="ru-RU" altLang="ru-RU" sz="2800" dirty="0">
                <a:solidFill>
                  <a:schemeClr val="accent1">
                    <a:lumMod val="50000"/>
                  </a:schemeClr>
                </a:solidFill>
              </a:rPr>
              <a:t>пребывания в лицее кончился летом 1817 года.</a:t>
            </a:r>
          </a:p>
          <a:p>
            <a:pPr algn="just"/>
            <a:r>
              <a:rPr kumimoji="1" lang="ru-RU" altLang="ru-RU" sz="2800" dirty="0">
                <a:solidFill>
                  <a:schemeClr val="accent1">
                    <a:lumMod val="50000"/>
                  </a:schemeClr>
                </a:solidFill>
              </a:rPr>
              <a:t> 9 июня состоялись выпускные экзамены, на которых Пушкин читал </a:t>
            </a:r>
            <a:r>
              <a:rPr kumimoji="1" lang="ru-RU" altLang="ru-RU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kumimoji="1" lang="ru-RU" altLang="ru-RU" sz="2800" dirty="0">
                <a:solidFill>
                  <a:schemeClr val="accent1">
                    <a:lumMod val="50000"/>
                  </a:schemeClr>
                </a:solidFill>
              </a:rPr>
              <a:t>стихотворение "Безверие". </a:t>
            </a:r>
            <a:endParaRPr kumimoji="1" lang="ru-RU" alt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86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473" y="428701"/>
            <a:ext cx="11672027" cy="34022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ЖИЗНЬ ПОСЛЕ ЛИЦЕЯ</a:t>
            </a:r>
            <a:endParaRPr lang="ru-RU" sz="4800" dirty="0"/>
          </a:p>
        </p:txBody>
      </p:sp>
      <p:pic>
        <p:nvPicPr>
          <p:cNvPr id="8" name="Picture 2" descr="C:\Documents and Settings\Admin\Рабочий стол\пушкин1\pushkin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180" y="1405543"/>
            <a:ext cx="3526320" cy="5101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6027" y="1696543"/>
            <a:ext cx="71890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Лицей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заменил Пушкину детство. </a:t>
            </a:r>
          </a:p>
          <a:p>
            <a:pPr algn="just"/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Лицей был закончен - детство прошло. Началась жизнь. Пушкин переехал в Петербург и поступил в коллегию иностранных дел в чине коллежского секретаря, но служба мало интересовала его. Он увлекался театром, балами, стал участником разных литературных обществ, завел много знакомств.</a:t>
            </a:r>
            <a:endParaRPr lang="ru-RU" alt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493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ЦЕЛИ </a:t>
            </a:r>
            <a:r>
              <a:rPr lang="ru-RU" sz="4800" dirty="0" smtClean="0"/>
              <a:t>УРОКА: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4934684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Познакомиться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с основными фактами биографии и творчества поэта, с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основными темами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, направлениями и проблематикой его творчества.</a:t>
            </a:r>
          </a:p>
          <a:p>
            <a:pPr algn="just">
              <a:lnSpc>
                <a:spcPct val="100000"/>
              </a:lnSpc>
            </a:pP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Рассмотреть основные периоды творчества  поэта.</a:t>
            </a:r>
          </a:p>
          <a:p>
            <a:pPr>
              <a:lnSpc>
                <a:spcPct val="100000"/>
              </a:lnSpc>
            </a:pP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Воспитать интерес и любовь к личности поэта.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24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51988" y="4493352"/>
            <a:ext cx="3167376" cy="146277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ПЕТЕРБУРГ 1817-1820</a:t>
            </a:r>
            <a:endParaRPr lang="ru-RU" sz="4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5927344" cy="4431983"/>
          </a:xfrm>
        </p:spPr>
        <p:txBody>
          <a:bodyPr/>
          <a:lstStyle/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Годы жизни в Петербурге были для Пушкина не только порой веселой, беззаботной жизни, но и периодом быстрого духовного роста.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 descr="http://www.museumpushkin.ru/assets/images/vmp_of_1349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645" y="1346661"/>
            <a:ext cx="4618427" cy="501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48393" y="3890356"/>
            <a:ext cx="556952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414141"/>
                </a:solidFill>
                <a:latin typeface="helvetica" panose="020B0604020202020204" pitchFamily="34" charset="0"/>
              </a:rPr>
              <a:t>  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Расцвет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вольнолюбивой лирики («Вольность», «К Чаадаеву», «Сказки», «Деревня»), поэма «Руслан и Людмила»;</a:t>
            </a:r>
          </a:p>
        </p:txBody>
      </p:sp>
    </p:spTree>
    <p:extLst>
      <p:ext uri="{BB962C8B-B14F-4D97-AF65-F5344CB8AC3E}">
        <p14:creationId xmlns:p14="http://schemas.microsoft.com/office/powerpoint/2010/main" val="205808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>
            <a:extLst>
              <a:ext uri="{FF2B5EF4-FFF2-40B4-BE49-F238E27FC236}">
                <a16:creationId xmlns:a16="http://schemas.microsoft.com/office/drawing/2014/main" id="{40F82D4B-0806-40E7-82DD-490ED9DCC420}"/>
              </a:ext>
            </a:extLst>
          </p:cNvPr>
          <p:cNvSpPr/>
          <p:nvPr/>
        </p:nvSpPr>
        <p:spPr>
          <a:xfrm>
            <a:off x="677916" y="1340069"/>
            <a:ext cx="5486401" cy="452470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2801" tIns="182801" rIns="182801" bIns="182801">
            <a:noAutofit/>
          </a:bodyPr>
          <a:lstStyle/>
          <a:p>
            <a:pPr algn="just">
              <a:lnSpc>
                <a:spcPct val="94000"/>
              </a:lnSpc>
              <a:spcAft>
                <a:spcPts val="799"/>
              </a:spcAft>
              <a:buClr>
                <a:schemeClr val="accent1"/>
              </a:buClr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Идеи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гражданской свободы нашли отражения и в стихах, и в поведении юного Пушкина.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«Пушкина надобно сослать в Сибирь: он наводнил Россию возмутительными стихами; вся молодёжь наизусть их читает» – таково было решение царя Александра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Хлопотами друзей вместо Сибири Пушкина сослали на юг.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65017" y="279961"/>
            <a:ext cx="10358132" cy="817562"/>
          </a:xfrm>
        </p:spPr>
        <p:txBody>
          <a:bodyPr>
            <a:normAutofit/>
          </a:bodyPr>
          <a:lstStyle/>
          <a:p>
            <a:pPr algn="ctr"/>
            <a:r>
              <a:rPr lang="ru-RU" sz="5072" dirty="0" smtClean="0"/>
              <a:t>ЮЖНАЯ ССЫЛКА (1820-1823)</a:t>
            </a:r>
            <a:endParaRPr lang="ru-RU" sz="5072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809" y="1497723"/>
            <a:ext cx="3402340" cy="4634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3657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>
            <a:extLst>
              <a:ext uri="{FF2B5EF4-FFF2-40B4-BE49-F238E27FC236}">
                <a16:creationId xmlns:a16="http://schemas.microsoft.com/office/drawing/2014/main" id="{40F82D4B-0806-40E7-82DD-490ED9DCC420}"/>
              </a:ext>
            </a:extLst>
          </p:cNvPr>
          <p:cNvSpPr/>
          <p:nvPr/>
        </p:nvSpPr>
        <p:spPr>
          <a:xfrm>
            <a:off x="677916" y="1340069"/>
            <a:ext cx="5486401" cy="452470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2801" tIns="182801" rIns="182801" bIns="182801">
            <a:noAutofit/>
          </a:bodyPr>
          <a:lstStyle/>
          <a:p>
            <a:pPr algn="just">
              <a:lnSpc>
                <a:spcPct val="94000"/>
              </a:lnSpc>
              <a:spcAft>
                <a:spcPts val="799"/>
              </a:spcAft>
              <a:buClr>
                <a:schemeClr val="accent1"/>
              </a:buClr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65017" y="279961"/>
            <a:ext cx="10358132" cy="817562"/>
          </a:xfrm>
        </p:spPr>
        <p:txBody>
          <a:bodyPr>
            <a:normAutofit/>
          </a:bodyPr>
          <a:lstStyle/>
          <a:p>
            <a:pPr algn="ctr"/>
            <a:r>
              <a:rPr lang="ru-RU" sz="5072" dirty="0" smtClean="0"/>
              <a:t>ЮЖНАЯ ССЫЛКА (1820-1823)</a:t>
            </a:r>
            <a:endParaRPr lang="ru-RU" sz="5072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77916" y="1497723"/>
            <a:ext cx="589630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Усиление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вольнолюбивых мотивов («В.Л. Давыдову, «Кинжал», «Узник», «Погасло дневное светило…», «Песнь о вещем Олеге»), расцвет романтизма в поэзии («Кавказский пленник», «Бахчисарайский фонтан»), начат роман «Евгений Онегин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https://image.jimcdn.com/app/cms/image/transf/none/path/s98d274bbc4258c32/image/i32f23e5c36082cde/version/1591705543/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917" y="1469340"/>
            <a:ext cx="4272454" cy="489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1893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МИХАЙЛОВСКОЕ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32689" y="1312268"/>
            <a:ext cx="5489739" cy="3518912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2000" i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    Под </a:t>
            </a:r>
            <a:r>
              <a:rPr lang="ru-RU" altLang="ru-RU" sz="2000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вашу сень,</a:t>
            </a:r>
          </a:p>
          <a:p>
            <a:pPr marL="0" indent="0">
              <a:buNone/>
            </a:pPr>
            <a:r>
              <a:rPr lang="ru-RU" altLang="ru-RU" sz="2000" i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Михайловские </a:t>
            </a:r>
            <a:r>
              <a:rPr lang="ru-RU" altLang="ru-RU" sz="2000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рощи, </a:t>
            </a:r>
          </a:p>
          <a:p>
            <a:pPr marL="0" indent="0">
              <a:buNone/>
            </a:pPr>
            <a:r>
              <a:rPr lang="ru-RU" altLang="ru-RU" sz="2000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Являлся я – </a:t>
            </a:r>
            <a:r>
              <a:rPr lang="ru-RU" altLang="ru-RU" sz="2000" i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когда вы в первый раз</a:t>
            </a:r>
            <a:endParaRPr lang="ru-RU" altLang="ru-RU" sz="2000" i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altLang="ru-RU" sz="2000" i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Увидели </a:t>
            </a:r>
            <a:r>
              <a:rPr lang="ru-RU" altLang="ru-RU" sz="2000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меня, тогда я был –</a:t>
            </a:r>
          </a:p>
          <a:p>
            <a:pPr marL="0" indent="0">
              <a:buNone/>
            </a:pPr>
            <a:r>
              <a:rPr lang="ru-RU" altLang="ru-RU" sz="2000" i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Веселым </a:t>
            </a:r>
            <a:r>
              <a:rPr lang="ru-RU" altLang="ru-RU" sz="2000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юношей, </a:t>
            </a:r>
            <a:r>
              <a:rPr lang="ru-RU" altLang="ru-RU" sz="2000" i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беспечно</a:t>
            </a:r>
            <a:r>
              <a:rPr lang="ru-RU" altLang="ru-RU" sz="2000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, жадно </a:t>
            </a:r>
          </a:p>
          <a:p>
            <a:pPr marL="0" indent="0">
              <a:buNone/>
            </a:pPr>
            <a:r>
              <a:rPr lang="ru-RU" altLang="ru-RU" sz="2000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Я приступал лишь </a:t>
            </a:r>
            <a:r>
              <a:rPr lang="ru-RU" altLang="ru-RU" sz="2000" i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только </a:t>
            </a:r>
            <a:r>
              <a:rPr lang="ru-RU" altLang="ru-RU" sz="2000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к жизни; - годы </a:t>
            </a:r>
          </a:p>
          <a:p>
            <a:pPr marL="0" indent="0">
              <a:buNone/>
            </a:pPr>
            <a:r>
              <a:rPr lang="ru-RU" altLang="ru-RU" sz="2000" i="1" dirty="0" err="1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Промчалися</a:t>
            </a:r>
            <a:r>
              <a:rPr lang="ru-RU" altLang="ru-RU" sz="2000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 - и вы </a:t>
            </a:r>
            <a:r>
              <a:rPr lang="ru-RU" altLang="ru-RU" sz="2000" i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во </a:t>
            </a:r>
            <a:r>
              <a:rPr lang="ru-RU" altLang="ru-RU" sz="2000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мне прияли </a:t>
            </a:r>
          </a:p>
          <a:p>
            <a:pPr marL="0" indent="0">
              <a:buNone/>
            </a:pPr>
            <a:r>
              <a:rPr lang="ru-RU" altLang="ru-RU" sz="2000" i="1" dirty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Усталого пришельца.</a:t>
            </a:r>
          </a:p>
          <a:p>
            <a:pPr marL="0" indent="0" algn="ctr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        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4" descr="Картинка 19 из 1329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262" y="1500763"/>
            <a:ext cx="4060331" cy="3141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4500" y="5090992"/>
            <a:ext cx="111500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имением своей матери, селом Михайловским в Псковской губернии, Александр Сергеевич Пушкин был связан на протяжении всей своей зрелой жизни - с 1817 по 1836 </a:t>
            </a:r>
            <a:r>
              <a:rPr lang="ru-RU" altLang="ru-RU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г.г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85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" y="206363"/>
            <a:ext cx="12077700" cy="853564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МИХАЙЛОВСКОЕ 1824 - 1826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6002280" cy="411702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Последняя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романтическая поэма «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</a:rPr>
              <a:t>Цыганы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» и утверждение реализма (трагедия «Борис Годунов»), любовная лирика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(«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Я помню чудное мгновенье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…»)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403" y="1523342"/>
            <a:ext cx="4690098" cy="474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19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ТРИГОРСКОЕ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4499" y="1396342"/>
            <a:ext cx="5143432" cy="5076261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36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>
              <a:buNone/>
            </a:pPr>
            <a:r>
              <a:rPr lang="ru-RU" altLang="ru-RU" sz="36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Утром </a:t>
            </a:r>
            <a:r>
              <a:rPr lang="ru-RU" altLang="ru-RU" sz="36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днем Пушкин обычно работал, потом уезжал верхом или уходил в  село </a:t>
            </a:r>
            <a:r>
              <a:rPr lang="ru-RU" altLang="ru-RU" sz="3600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Тригорское</a:t>
            </a:r>
            <a:r>
              <a:rPr lang="ru-RU" altLang="ru-RU" sz="3600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где жили соседи, с которыми он был хорошо знаком.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2" descr="Тригорское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305" y="1630999"/>
            <a:ext cx="5818071" cy="4372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795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СКАЗКИ НЯНИ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4499" y="1396342"/>
            <a:ext cx="5143432" cy="1125436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36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>
              <a:buNone/>
            </a:pPr>
            <a:r>
              <a:rPr lang="ru-RU" altLang="ru-RU" sz="3600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1876098" y="2858193"/>
            <a:ext cx="8592205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Настоящим кладом была для Пушкина каждая сказка его доброй и самобытно талантливой няни Арины Родионовны. "Он все с ней, коли дома", - вспоминали дворовые люди с. Михайловского. </a:t>
            </a:r>
          </a:p>
          <a:p>
            <a:pPr eaLnBrk="1" hangingPunct="1"/>
            <a:r>
              <a:rPr lang="ru-RU" altLang="ru-RU" sz="2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Многие ее сказки Пушкин использовал впоследствии как сюжеты собственных сказок ( в стихах). </a:t>
            </a:r>
          </a:p>
        </p:txBody>
      </p:sp>
      <p:pic>
        <p:nvPicPr>
          <p:cNvPr id="10" name="Picture 4" descr="bojar1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961" y="1228191"/>
            <a:ext cx="2232570" cy="166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carevn1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051" y="1278411"/>
            <a:ext cx="2362802" cy="1626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 descr="Riba1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6509" y="1238325"/>
            <a:ext cx="2145958" cy="1602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 descr="carevn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609" y="4943824"/>
            <a:ext cx="1510921" cy="1681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851" y="4910990"/>
            <a:ext cx="1540698" cy="1714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 descr="salt3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198" y="4632114"/>
            <a:ext cx="1738891" cy="1935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590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24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124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24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24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4240"/>
                            </p:stCondLst>
                            <p:childTnLst>
                              <p:par>
                                <p:cTn id="2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240"/>
                            </p:stCondLst>
                            <p:childTnLst>
                              <p:par>
                                <p:cTn id="3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КОНЕЦ ССЫЛКИ</a:t>
            </a:r>
            <a:endParaRPr lang="ru-RU" sz="48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337" y="1405543"/>
            <a:ext cx="3809146" cy="475660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74500" y="1702676"/>
            <a:ext cx="631007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Чуть более двух лет длилась ссылка в Михайловском. Она закончилась в сентябре 1826 года. Пушкин вернулся в Москву. В мае 1829 г. он посватался к юной красавице Наталье Николаевне Гончаровой.</a:t>
            </a:r>
          </a:p>
        </p:txBody>
      </p:sp>
    </p:spTree>
    <p:extLst>
      <p:ext uri="{BB962C8B-B14F-4D97-AF65-F5344CB8AC3E}">
        <p14:creationId xmlns:p14="http://schemas.microsoft.com/office/powerpoint/2010/main" val="9239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ПУТЕШЕСТВИЕ НА КАВКАЗ</a:t>
            </a:r>
            <a:endParaRPr lang="ru-RU" sz="4800" dirty="0"/>
          </a:p>
        </p:txBody>
      </p:sp>
      <p:pic>
        <p:nvPicPr>
          <p:cNvPr id="6" name="Picture 2" descr="mhtml:file://C:\Documents%20and%20Settings\Admin\Рабочий%20стол\пушкин1\Яндекс.Картинки_%20кавказ2.mht!http://www.bestphotos.ru/data/media/10/_MG_098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753" y="1405543"/>
            <a:ext cx="5269137" cy="485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38200" y="1695181"/>
            <a:ext cx="521894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3200" i="1" dirty="0" smtClean="0">
              <a:latin typeface="Bookman Old Style" panose="02050604050505020204" pitchFamily="18" charset="0"/>
            </a:endParaRPr>
          </a:p>
          <a:p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получив определенного ответа от Гончаровой, он без разрешения властей сразу самовольно уехал на Кавказ. </a:t>
            </a:r>
            <a:endParaRPr lang="ru-RU" alt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785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dirty="0" smtClean="0"/>
              <a:t>СЕЛО БОЛДИНО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4500" y="1583343"/>
            <a:ext cx="7267372" cy="4449423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3600" i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 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мая 1830 г. состоялась, наконец, помолвка Пушкина с Натальей Гончаровой. Отец выделил ему деревеньку </a:t>
            </a:r>
            <a:r>
              <a:rPr lang="ru-RU" altLang="ru-RU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Кистеневку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200 душами крестьян, расположенную в Нижегородской губернии, вблизи от отцовского имения- </a:t>
            </a:r>
            <a:r>
              <a:rPr lang="ru-RU" altLang="ru-RU" sz="24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с.Болдино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Поэт отправился туда, однако начавшаяся в Москве эпидемия холеры и расставленные повсюду карантины задержали Пушкина в Болдино 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сентября по 2 декабря </a:t>
            </a:r>
            <a:r>
              <a:rPr lang="ru-RU" alt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1830 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В Болдинскую осень талант Пушкина достиг полного расцвета. </a:t>
            </a:r>
          </a:p>
          <a:p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1" descr="C:\Documents and Settings\Admin\Рабочий стол\Пушкин\boldino_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439" y="1464727"/>
            <a:ext cx="3682494" cy="2597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C:\Documents and Settings\Admin\Рабочий стол\Пушкин\boldino_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439" y="4121490"/>
            <a:ext cx="3682494" cy="2353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8753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В</a:t>
            </a:r>
            <a:r>
              <a:rPr lang="ru-RU" sz="3400" dirty="0" smtClean="0"/>
              <a:t>ЕК </a:t>
            </a:r>
            <a:r>
              <a:rPr lang="en-US" sz="3400" dirty="0" smtClean="0"/>
              <a:t>XIX</a:t>
            </a:r>
            <a:r>
              <a:rPr lang="uz-Latn-UZ" sz="3400" dirty="0"/>
              <a:t> </a:t>
            </a:r>
            <a:r>
              <a:rPr lang="ru-RU" sz="3400" dirty="0" smtClean="0"/>
              <a:t>ЖЕЛЕЗНЫЙ, ВОИСТИНУ ЖЕСТОКИЙ ВЕК</a:t>
            </a:r>
            <a:endParaRPr lang="ru-RU" sz="3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8493232" cy="4359720"/>
          </a:xfrm>
        </p:spPr>
        <p:txBody>
          <a:bodyPr/>
          <a:lstStyle/>
          <a:p>
            <a:pPr>
              <a:buFont typeface="Wingdings 2" panose="05020102010507070707" pitchFamily="18" charset="2"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r>
              <a:rPr lang="en-US" altLang="ru-RU" dirty="0" smtClean="0">
                <a:solidFill>
                  <a:schemeClr val="accent1">
                    <a:lumMod val="50000"/>
                  </a:schemeClr>
                </a:solidFill>
              </a:rPr>
              <a:t>XIX</a:t>
            </a:r>
            <a:r>
              <a:rPr lang="ru-RU" alt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век называют «Золотым веком» русской поэзии и веком русской литературы в мировом масштабе. Не стоит забывать, что литературный скачок, осуществившийся </a:t>
            </a:r>
            <a:r>
              <a:rPr lang="ru-RU" altLang="ru-RU" dirty="0" smtClean="0">
                <a:solidFill>
                  <a:schemeClr val="accent1">
                    <a:lumMod val="50000"/>
                  </a:schemeClr>
                </a:solidFill>
              </a:rPr>
              <a:t>в</a:t>
            </a:r>
            <a:r>
              <a:rPr lang="en-US" altLang="ru-RU" dirty="0">
                <a:solidFill>
                  <a:schemeClr val="accent1">
                    <a:lumMod val="50000"/>
                  </a:schemeClr>
                </a:solidFill>
              </a:rPr>
              <a:t> XIX</a:t>
            </a:r>
            <a:r>
              <a:rPr lang="en-US" alt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dirty="0" smtClean="0">
                <a:solidFill>
                  <a:schemeClr val="accent1">
                    <a:lumMod val="50000"/>
                  </a:schemeClr>
                </a:solidFill>
              </a:rPr>
              <a:t>веке</a:t>
            </a: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, был подготовлен всем ходом литературного </a:t>
            </a:r>
            <a:r>
              <a:rPr lang="ru-RU" altLang="ru-RU" dirty="0" smtClean="0">
                <a:solidFill>
                  <a:schemeClr val="accent1">
                    <a:lumMod val="50000"/>
                  </a:schemeClr>
                </a:solidFill>
              </a:rPr>
              <a:t>процесса</a:t>
            </a:r>
            <a:r>
              <a:rPr lang="en-US" altLang="ru-RU" dirty="0" smtClean="0">
                <a:solidFill>
                  <a:schemeClr val="accent1">
                    <a:lumMod val="50000"/>
                  </a:schemeClr>
                </a:solidFill>
              </a:rPr>
              <a:t> XVII</a:t>
            </a:r>
            <a:r>
              <a:rPr lang="ru-RU" altLang="ru-RU" dirty="0" smtClean="0">
                <a:solidFill>
                  <a:schemeClr val="accent1">
                    <a:lumMod val="50000"/>
                  </a:schemeClr>
                </a:solidFill>
              </a:rPr>
              <a:t> -</a:t>
            </a:r>
            <a:r>
              <a:rPr lang="en-US" altLang="ru-RU" dirty="0" smtClean="0">
                <a:solidFill>
                  <a:schemeClr val="accent1">
                    <a:lumMod val="50000"/>
                  </a:schemeClr>
                </a:solidFill>
              </a:rPr>
              <a:t>XVIII</a:t>
            </a:r>
            <a:r>
              <a:rPr lang="ru-RU" alt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веков.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 alt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altLang="ru-RU" dirty="0" smtClean="0">
                <a:solidFill>
                  <a:schemeClr val="accent1">
                    <a:lumMod val="50000"/>
                  </a:schemeClr>
                </a:solidFill>
              </a:rPr>
              <a:t>    XIX </a:t>
            </a:r>
            <a:r>
              <a:rPr lang="ru-RU" altLang="ru-RU" dirty="0" smtClean="0">
                <a:solidFill>
                  <a:schemeClr val="accent1">
                    <a:lumMod val="50000"/>
                  </a:schemeClr>
                </a:solidFill>
              </a:rPr>
              <a:t>век </a:t>
            </a: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– это время формирования русского литературного языка, который оформился во многом благодаря А.С. Пушкину.</a:t>
            </a:r>
          </a:p>
          <a:p>
            <a:pPr>
              <a:lnSpc>
                <a:spcPct val="100000"/>
              </a:lnSpc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Рисунок 3" descr="1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2949" y="4569372"/>
            <a:ext cx="2833687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79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024241" cy="728895"/>
          </a:xfrm>
        </p:spPr>
        <p:txBody>
          <a:bodyPr>
            <a:normAutofit/>
          </a:bodyPr>
          <a:lstStyle/>
          <a:p>
            <a:pPr algn="ctr"/>
            <a:r>
              <a:rPr lang="ru-RU" sz="5072" dirty="0" smtClean="0"/>
              <a:t>БОЛДИНСКАЯ ОСЕНЬ</a:t>
            </a:r>
            <a:endParaRPr lang="ru-RU" sz="5072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5669" y="1213571"/>
            <a:ext cx="7062952" cy="5076513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square" lIns="90735" tIns="45368" rIns="90735" bIns="45368">
            <a:spAutoFit/>
          </a:bodyPr>
          <a:lstStyle/>
          <a:p>
            <a:r>
              <a:rPr lang="ru-RU" sz="3593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это время им были созданы: </a:t>
            </a:r>
          </a:p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 Повести Белкина», «Маленькие трагедии», «Скупой рыцарь», «Каменный гость», «Пир во время чумы», поэма «Домик в Коломне», закончен весь роман «Евгений Онегин», повесть «История села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Горюхина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«Сказка о попе и работнике его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Балде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критические статьи, множество стихотворений.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445" y="1430899"/>
            <a:ext cx="4095504" cy="464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73002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976945" cy="586439"/>
          </a:xfrm>
        </p:spPr>
        <p:txBody>
          <a:bodyPr>
            <a:noAutofit/>
          </a:bodyPr>
          <a:lstStyle/>
          <a:p>
            <a:pPr algn="ctr"/>
            <a:r>
              <a:rPr lang="ru-RU" sz="5072" dirty="0" smtClean="0"/>
              <a:t>ВЕНЧАНИЕ ПОЭТА</a:t>
            </a:r>
            <a:endParaRPr lang="ru-RU" sz="5072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834176" y="1111872"/>
            <a:ext cx="7138316" cy="2798715"/>
          </a:xfrm>
          <a:ln>
            <a:noFill/>
          </a:ln>
        </p:spPr>
        <p:txBody>
          <a:bodyPr/>
          <a:lstStyle/>
          <a:p>
            <a:pPr marL="0" indent="0" algn="ctr">
              <a:buNone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февраля 1831 г.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церкви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Вознесения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Господня состоялось его венчание с Н.Н.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Гончаровой. Первые месяцы семейной жизни он провёл с женой в Москве, сняв квартиру на Арбате</a:t>
            </a:r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7403" y="4434292"/>
            <a:ext cx="6128645" cy="1815171"/>
          </a:xfrm>
          <a:prstGeom prst="rect">
            <a:avLst/>
          </a:prstGeom>
        </p:spPr>
        <p:txBody>
          <a:bodyPr wrap="square" lIns="90735" tIns="45368" rIns="90735" bIns="45368">
            <a:spAutoFit/>
          </a:bodyPr>
          <a:lstStyle/>
          <a:p>
            <a:pPr algn="ctr"/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середины октября 1831 г.</a:t>
            </a:r>
          </a:p>
          <a:p>
            <a:pPr algn="ctr"/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уже до конца жизни</a:t>
            </a:r>
          </a:p>
          <a:p>
            <a:pPr algn="ctr"/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Пушкин с семьёй живет в Петербурге.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15" y="1300566"/>
            <a:ext cx="4178252" cy="29734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834" y="4280295"/>
            <a:ext cx="5299659" cy="234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94957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ДЕТИ А.С. ПУШКИНА</a:t>
            </a:r>
            <a:endParaRPr lang="ru-RU" sz="4800" dirty="0"/>
          </a:p>
        </p:txBody>
      </p:sp>
      <p:sp>
        <p:nvSpPr>
          <p:cNvPr id="8" name="Объект 7"/>
          <p:cNvSpPr txBox="1">
            <a:spLocks noGrp="1" noChangeArrowheads="1"/>
          </p:cNvSpPr>
          <p:nvPr>
            <p:ph sz="half" idx="2"/>
          </p:nvPr>
        </p:nvSpPr>
        <p:spPr bwMode="auto">
          <a:xfrm>
            <a:off x="374500" y="1435100"/>
            <a:ext cx="6046938" cy="148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lnSpc>
                <a:spcPct val="100000"/>
              </a:lnSpc>
              <a:buNone/>
            </a:pPr>
            <a:r>
              <a:rPr lang="ru-RU" altLang="ru-RU" sz="2000" b="1" i="1" dirty="0" smtClean="0">
                <a:cs typeface="Arial" panose="020B0604020202020204" pitchFamily="34" charset="0"/>
              </a:rPr>
              <a:t>    </a:t>
            </a:r>
            <a:r>
              <a:rPr lang="ru-RU" altLang="ru-RU" sz="2000" b="1" i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Старшая </a:t>
            </a:r>
            <a:r>
              <a:rPr lang="ru-RU" altLang="ru-RU" sz="2000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дочь </a:t>
            </a:r>
            <a:endParaRPr lang="ru-RU" altLang="ru-RU" sz="2000" b="1" i="1" dirty="0" smtClean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100000"/>
              </a:lnSpc>
              <a:buNone/>
            </a:pPr>
            <a:r>
              <a:rPr lang="ru-RU" altLang="ru-RU" sz="2000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altLang="ru-RU" sz="2000" b="1" i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 Мария </a:t>
            </a:r>
            <a:r>
              <a:rPr lang="ru-RU" altLang="ru-RU" sz="2000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Александровна </a:t>
            </a:r>
          </a:p>
          <a:p>
            <a:pPr marL="0" indent="0" eaLnBrk="1" hangingPunct="1">
              <a:lnSpc>
                <a:spcPct val="100000"/>
              </a:lnSpc>
              <a:buNone/>
            </a:pPr>
            <a:r>
              <a:rPr lang="ru-RU" altLang="ru-RU" sz="2000" b="1" i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  Пушкина </a:t>
            </a:r>
            <a:r>
              <a:rPr lang="ru-RU" altLang="ru-RU" sz="2000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ru-RU" altLang="ru-RU" sz="2000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ru-RU" altLang="ru-RU" sz="2000" b="1" i="1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  (</a:t>
            </a:r>
            <a:r>
              <a:rPr lang="ru-RU" altLang="ru-RU" sz="2000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1832-1919г.) </a:t>
            </a:r>
          </a:p>
        </p:txBody>
      </p:sp>
      <p:pic>
        <p:nvPicPr>
          <p:cNvPr id="9" name="Picture 4" descr="E:\новое\новое\pushkina_m_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475" y="1551251"/>
            <a:ext cx="2159876" cy="2478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E:\новое\новое\pushkina_n_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386" y="1435100"/>
            <a:ext cx="2127250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2"/>
          <p:cNvSpPr>
            <a:spLocks noChangeArrowheads="1"/>
          </p:cNvSpPr>
          <p:nvPr/>
        </p:nvSpPr>
        <p:spPr bwMode="auto">
          <a:xfrm>
            <a:off x="9190584" y="1686909"/>
            <a:ext cx="216321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Младшая дочь Наталья Александровна Пушкина </a:t>
            </a:r>
            <a:br>
              <a:rPr lang="ru-RU" altLang="ru-RU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ru-RU" altLang="ru-RU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(1836-1913г.)</a:t>
            </a:r>
          </a:p>
        </p:txBody>
      </p:sp>
      <p:sp>
        <p:nvSpPr>
          <p:cNvPr id="12" name="Прямоугольник 8"/>
          <p:cNvSpPr>
            <a:spLocks noChangeArrowheads="1"/>
          </p:cNvSpPr>
          <p:nvPr/>
        </p:nvSpPr>
        <p:spPr bwMode="auto">
          <a:xfrm>
            <a:off x="725215" y="4357688"/>
            <a:ext cx="255401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Старший сын Александр Александрович Пушкин </a:t>
            </a:r>
            <a:br>
              <a:rPr lang="ru-RU" altLang="ru-RU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ru-RU" altLang="ru-RU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(1833-1914г.) </a:t>
            </a:r>
          </a:p>
        </p:txBody>
      </p:sp>
      <p:pic>
        <p:nvPicPr>
          <p:cNvPr id="13" name="Picture 2" descr="E:\новое\новое\pushkin_a_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834" y="4276317"/>
            <a:ext cx="2049517" cy="2187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 descr="E:\новое\новое\pushkin_g_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298" y="4357687"/>
            <a:ext cx="1964338" cy="2208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0"/>
          <p:cNvSpPr>
            <a:spLocks noChangeArrowheads="1"/>
          </p:cNvSpPr>
          <p:nvPr/>
        </p:nvSpPr>
        <p:spPr bwMode="auto">
          <a:xfrm>
            <a:off x="9033640" y="4431091"/>
            <a:ext cx="220717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Младший сын Григорий Александрович Пушкин </a:t>
            </a:r>
            <a:br>
              <a:rPr lang="ru-RU" altLang="ru-RU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ru-RU" altLang="ru-RU" b="1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(1835-1913г.)</a:t>
            </a:r>
            <a:r>
              <a:rPr lang="ru-RU" altLang="ru-RU" i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299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0"/>
                            </p:stCondLst>
                            <p:childTnLst>
                              <p:par>
                                <p:cTn id="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ДУЭЛЬ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16000" y="1727200"/>
            <a:ext cx="10057956" cy="553998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2" descr="C:\Documents and Settings\Admin\Рабочий стол\Пушкин\dantes_h1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25468"/>
            <a:ext cx="2571750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4776953" y="1430066"/>
            <a:ext cx="608548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В начале 1834 г. в Петербурге появился француз барон Дантес. Он влюбился в жену Пушкина и стал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за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ней ухаживать.</a:t>
            </a:r>
          </a:p>
        </p:txBody>
      </p:sp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838200" y="4071939"/>
            <a:ext cx="5609897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400" i="1" dirty="0" smtClean="0">
              <a:latin typeface="Bookman Old Style" panose="02050604050505020204" pitchFamily="18" charset="0"/>
            </a:endParaRPr>
          </a:p>
          <a:p>
            <a:pPr eaLnBrk="1" hangingPunct="1"/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8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февраля 1837 года, в 5-м часу вечера, на Черной речке в Петербурге состоялась роковая дуэль, на которой Пушкин был смертельно ранен.</a:t>
            </a:r>
          </a:p>
        </p:txBody>
      </p:sp>
      <p:pic>
        <p:nvPicPr>
          <p:cNvPr id="10" name="Picture 3" descr="C:\Documents and Settings\Admin\Рабочий стол\Пушкин\Duel_of_Pushlin_and_dAnthes_Naumov185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881" y="3690715"/>
            <a:ext cx="4029075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7451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760"/>
                            </p:stCondLst>
                            <p:childTnLst>
                              <p:par>
                                <p:cTn id="1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32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dirty="0" smtClean="0"/>
              <a:t>СМЕРТЬ ПОЭТА</a:t>
            </a:r>
            <a:endParaRPr lang="ru-RU" dirty="0"/>
          </a:p>
        </p:txBody>
      </p:sp>
      <p:pic>
        <p:nvPicPr>
          <p:cNvPr id="6" name="Picture 4" descr="C:\Documents and Settings\Admin\Рабочий стол\пушкин1\image0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7822" y="1523013"/>
            <a:ext cx="4225599" cy="4783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4"/>
          <p:cNvSpPr>
            <a:spLocks noChangeArrowheads="1"/>
          </p:cNvSpPr>
          <p:nvPr/>
        </p:nvSpPr>
        <p:spPr bwMode="auto">
          <a:xfrm>
            <a:off x="504497" y="1523013"/>
            <a:ext cx="6479627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Прожив 2 дня </a:t>
            </a:r>
          </a:p>
          <a:p>
            <a:pPr algn="ctr" eaLnBrk="1" hangingPunct="1"/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в страшных мучениях, </a:t>
            </a:r>
          </a:p>
          <a:p>
            <a:pPr algn="ctr" eaLnBrk="1" hangingPunct="1"/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Пушкин скончался </a:t>
            </a:r>
          </a:p>
          <a:p>
            <a:pPr algn="ctr" eaLnBrk="1" hangingPunct="1"/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10 февраля</a:t>
            </a:r>
          </a:p>
          <a:p>
            <a:pPr algn="ctr" eaLnBrk="1" hangingPunct="1"/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1837 г. </a:t>
            </a:r>
          </a:p>
          <a:p>
            <a:pPr algn="ctr" eaLnBrk="1" hangingPunct="1"/>
            <a:endParaRPr lang="ru-RU" altLang="ru-RU" sz="32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algn="ctr" eaLnBrk="1" hangingPunct="1"/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"Солнце русской поэзии закатилось",- написал </a:t>
            </a:r>
          </a:p>
          <a:p>
            <a:pPr algn="ctr" eaLnBrk="1" hangingPunct="1"/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В. Жуковский. </a:t>
            </a:r>
          </a:p>
          <a:p>
            <a:pPr algn="l" eaLnBrk="1" hangingPunct="1"/>
            <a:endParaRPr lang="ru-RU" altLang="ru-RU" sz="2400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190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7930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2472472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Записать основные этапы творчества А.С. Пушкина.</a:t>
            </a:r>
          </a:p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Прочитать «Песнь о вещем Олеге».</a:t>
            </a:r>
            <a:endParaRPr lang="ru-RU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1345" y="3282381"/>
            <a:ext cx="3335654" cy="3309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8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</a:t>
            </a:r>
            <a:r>
              <a:rPr lang="ru-RU" dirty="0" smtClean="0"/>
              <a:t>РУССКИЙ ПОЭТ И ПИСАТЕЛЬ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539964" y="1405543"/>
            <a:ext cx="4095817" cy="485336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45020" y="1856455"/>
            <a:ext cx="471388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</a:t>
            </a:r>
          </a:p>
          <a:p>
            <a:pPr algn="ctr"/>
            <a:r>
              <a:rPr lang="ru-RU" altLang="ru-RU" sz="4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Сергеевич</a:t>
            </a:r>
          </a:p>
          <a:p>
            <a:pPr algn="ctr"/>
            <a:r>
              <a:rPr lang="ru-RU" altLang="ru-RU" sz="4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Пушкин</a:t>
            </a:r>
          </a:p>
          <a:p>
            <a:pPr algn="ctr"/>
            <a:endParaRPr lang="ru-RU" altLang="ru-RU" sz="4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4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1799-1837</a:t>
            </a:r>
            <a:endParaRPr lang="ru-RU" altLang="ru-RU" sz="4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99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166647" y="1329343"/>
            <a:ext cx="4934607" cy="5315301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None/>
            </a:pPr>
            <a:endParaRPr lang="ru-RU" altLang="ru-RU" sz="36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 </a:t>
            </a:r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Сергеевич Пушкин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родился в Москве</a:t>
            </a:r>
          </a:p>
          <a:p>
            <a:pPr marL="0" indent="0" algn="ctr">
              <a:lnSpc>
                <a:spcPct val="80000"/>
              </a:lnSpc>
              <a:buNone/>
            </a:pP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мая (6 июня)          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179</a:t>
            </a:r>
            <a:r>
              <a:rPr lang="en-US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в 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дворянской помещичьей  семье в</a:t>
            </a:r>
            <a:r>
              <a:rPr lang="ru-RU" alt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 праздника    Вознесения. </a:t>
            </a:r>
          </a:p>
          <a:p>
            <a:pPr marL="0" indent="0" algn="ctr">
              <a:buNone/>
            </a:pPr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6" descr="pushkin_0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430" y="1623848"/>
            <a:ext cx="3523370" cy="4593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7624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ОТЕЦ А.С. ПУШКИНА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345542"/>
            <a:ext cx="10108522" cy="405817"/>
          </a:xfrm>
        </p:spPr>
        <p:txBody>
          <a:bodyPr/>
          <a:lstStyle/>
          <a:p>
            <a:pPr marL="0" lv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        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4500" y="2046959"/>
            <a:ext cx="799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alt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 descr="Сергей Львович Пушкин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19444" y="1751359"/>
            <a:ext cx="2966107" cy="401882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25214" y="1811360"/>
            <a:ext cx="6921062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8884" indent="-231663">
              <a:lnSpc>
                <a:spcPct val="80000"/>
              </a:lnSpc>
              <a:buClr>
                <a:schemeClr val="tx1">
                  <a:shade val="95000"/>
                </a:schemeClr>
              </a:buClr>
              <a:defRPr/>
            </a:pP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Отец , 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Сергей   Львович</a:t>
            </a:r>
          </a:p>
          <a:p>
            <a:pPr indent="77788">
              <a:lnSpc>
                <a:spcPct val="80000"/>
              </a:lnSpc>
              <a:buClr>
                <a:schemeClr val="tx1">
                  <a:shade val="95000"/>
                </a:schemeClr>
              </a:buClr>
              <a:defRPr/>
            </a:pP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 (1770-1838г.),принадлежал к древнему дворянскому роду, упоминаемому в Летописях со времен Ивана Грозного,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человек образованный, хорошо знал литературу, был знаком со многими русскими писателями и сам немного писал.</a:t>
            </a:r>
            <a:endParaRPr lang="ru-RU" sz="3600" dirty="0">
              <a:solidFill>
                <a:schemeClr val="accent1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896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МАТЬ А.С. ПУШКИНА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345542"/>
            <a:ext cx="10108522" cy="405817"/>
          </a:xfrm>
        </p:spPr>
        <p:txBody>
          <a:bodyPr/>
          <a:lstStyle/>
          <a:p>
            <a:pPr marL="0" lv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        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4500" y="2046959"/>
            <a:ext cx="799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alt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4357" y="1498818"/>
            <a:ext cx="666517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 Надежда Осиповна, приходилась внучкой арапу Петра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впоследствии русскому генералу Ганнибалу.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110" y="3654196"/>
            <a:ext cx="2919492" cy="252270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525" y="1414622"/>
            <a:ext cx="2884784" cy="263786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220607" y="4114800"/>
            <a:ext cx="438281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Прадедушка, Абрам Петрович Ганнибал «Арап Петра Великого»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63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СЕМЬЯ ПОЭТА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345542"/>
            <a:ext cx="10108522" cy="405817"/>
          </a:xfrm>
        </p:spPr>
        <p:txBody>
          <a:bodyPr/>
          <a:lstStyle/>
          <a:p>
            <a:pPr marL="0" lv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            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99490" y="2046959"/>
            <a:ext cx="45698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alt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5" descr="C:\Documents and Settings\Admin\Рабочий стол\Пушкин\pavlischeva_o_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00" y="1498818"/>
            <a:ext cx="2801880" cy="321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02199" y="4998656"/>
            <a:ext cx="36544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Ольга Сергеевна</a:t>
            </a:r>
            <a:endParaRPr lang="ru-RU" altLang="ru-RU" sz="28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4" descr="C:\Documents and Settings\Admin\Рабочий стол\Пушкин\pushkin_l_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8687" y="1498817"/>
            <a:ext cx="2484024" cy="321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 descr="C:\Documents and Settings\Admin\Рабочий стол\Пушкин\pushkin_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905" y="3878316"/>
            <a:ext cx="1625860" cy="2016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631781" y="1405543"/>
            <a:ext cx="47375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 в семье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Пушкиных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было трое. Старшая -Ольга,  второй  - Александр и младший – Лёвушка, любимец семьи.</a:t>
            </a:r>
            <a:endParaRPr lang="ru-RU" alt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256690" y="5895270"/>
            <a:ext cx="43039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 Сергеевич</a:t>
            </a:r>
            <a:endParaRPr lang="ru-RU" altLang="ru-RU" sz="28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 flipH="1">
            <a:off x="8860220" y="4998656"/>
            <a:ext cx="29572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Сергеевич</a:t>
            </a:r>
            <a:endParaRPr lang="ru-RU" altLang="ru-RU" sz="28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18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ДЕТСТВО В МОСКВЕ</a:t>
            </a:r>
            <a:endParaRPr lang="ru-RU" sz="4800" dirty="0"/>
          </a:p>
        </p:txBody>
      </p:sp>
      <p:pic>
        <p:nvPicPr>
          <p:cNvPr id="9" name="i-main-pic" descr="Картинка 13 из 63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21062" y="1630999"/>
            <a:ext cx="4767066" cy="4719145"/>
          </a:xfrm>
          <a:noFill/>
        </p:spPr>
      </p:pic>
      <p:sp>
        <p:nvSpPr>
          <p:cNvPr id="4" name="Прямоугольник 3"/>
          <p:cNvSpPr/>
          <p:nvPr/>
        </p:nvSpPr>
        <p:spPr>
          <a:xfrm>
            <a:off x="374500" y="1498819"/>
            <a:ext cx="641718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Воспитание Пушкина было безалаберным. Сменявшиеся французы-гувернеры, случайные учителя не могли иметь глубокого влияния на ребенка, 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в значительной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степени предоставленного самому себе. Детство Пушкин провел в Москве, выезжая на лето в уезд </a:t>
            </a: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</a:rPr>
              <a:t>Захарово, в подмосковное имение бабушки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538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1145</TotalTime>
  <Words>1592</Words>
  <Application>Microsoft Office PowerPoint</Application>
  <PresentationFormat>Широкоэкранный</PresentationFormat>
  <Paragraphs>233</Paragraphs>
  <Slides>35</Slides>
  <Notes>30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2" baseType="lpstr">
      <vt:lpstr>Arial</vt:lpstr>
      <vt:lpstr>Bookman Old Style</vt:lpstr>
      <vt:lpstr>Calibri</vt:lpstr>
      <vt:lpstr>Calibri Light</vt:lpstr>
      <vt:lpstr>helvetica</vt:lpstr>
      <vt:lpstr>Wingdings 2</vt:lpstr>
      <vt:lpstr>Тема Office</vt:lpstr>
      <vt:lpstr>Презентация PowerPoint</vt:lpstr>
      <vt:lpstr>ЦЕЛИ УРОКА:</vt:lpstr>
      <vt:lpstr>ВЕК XIX ЖЕЛЕЗНЫЙ, ВОИСТИНУ ЖЕСТОКИЙ ВЕК</vt:lpstr>
      <vt:lpstr>    РУССКИЙ ПОЭТ И ПИСАТЕЛЬ</vt:lpstr>
      <vt:lpstr>Презентация PowerPoint</vt:lpstr>
      <vt:lpstr>ОТЕЦ А.С. ПУШКИНА</vt:lpstr>
      <vt:lpstr>МАТЬ А.С. ПУШКИНА</vt:lpstr>
      <vt:lpstr>СЕМЬЯ ПОЭТА</vt:lpstr>
      <vt:lpstr>ДЕТСТВО В МОСКВЕ</vt:lpstr>
      <vt:lpstr>БАБУШКА А.С. ПУШКИНА</vt:lpstr>
      <vt:lpstr>НЯНЯ А.С. ПУШКИНА</vt:lpstr>
      <vt:lpstr>ДОМАШНЕЕ ВОСПИТАНИЕ</vt:lpstr>
      <vt:lpstr>ЦАРСКОСЕЛЬСКИЙ ЛИЦЕЙ</vt:lpstr>
      <vt:lpstr>ЦАРСКОСЕЛЬСКИЙ ЛИЦЕЙ</vt:lpstr>
      <vt:lpstr>ЛИЦЕЙСКИЕ ДРУЗЬЯ</vt:lpstr>
      <vt:lpstr> ЦАРСКОСЕЛЬСКИЙ ЛИЦЕЙ</vt:lpstr>
      <vt:lpstr> ЛИЦЕЙСКИЙ ПЕРИОД ТВОРЧЕСТВА 1811-1817</vt:lpstr>
      <vt:lpstr>ПУШКИН В ЦАРСКОМ СЕЛЕ</vt:lpstr>
      <vt:lpstr>ЖИЗНЬ ПОСЛЕ ЛИЦЕЯ</vt:lpstr>
      <vt:lpstr>ПЕТЕРБУРГ 1817-1820</vt:lpstr>
      <vt:lpstr>ЮЖНАЯ ССЫЛКА (1820-1823)</vt:lpstr>
      <vt:lpstr>ЮЖНАЯ ССЫЛКА (1820-1823)</vt:lpstr>
      <vt:lpstr>МИХАЙЛОВСКОЕ</vt:lpstr>
      <vt:lpstr>МИХАЙЛОВСКОЕ 1824 - 1826</vt:lpstr>
      <vt:lpstr>ТРИГОРСКОЕ</vt:lpstr>
      <vt:lpstr>СКАЗКИ НЯНИ</vt:lpstr>
      <vt:lpstr>КОНЕЦ ССЫЛКИ</vt:lpstr>
      <vt:lpstr>ПУТЕШЕСТВИЕ НА КАВКАЗ</vt:lpstr>
      <vt:lpstr>СЕЛО БОЛДИНО</vt:lpstr>
      <vt:lpstr>БОЛДИНСКАЯ ОСЕНЬ</vt:lpstr>
      <vt:lpstr>ВЕНЧАНИЕ ПОЭТА</vt:lpstr>
      <vt:lpstr>ДЕТИ А.С. ПУШКИНА</vt:lpstr>
      <vt:lpstr>ДУЭЛЬ</vt:lpstr>
      <vt:lpstr>СМЕРТЬ ПОЭТА</vt:lpstr>
      <vt:lpstr>ЗАДАНИЕ ДЛЯ САМОСТОЯТЕЛЬНОЙ РАБОТЫ.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58</cp:revision>
  <dcterms:created xsi:type="dcterms:W3CDTF">2020-09-22T15:24:01Z</dcterms:created>
  <dcterms:modified xsi:type="dcterms:W3CDTF">2020-09-25T15:14:41Z</dcterms:modified>
</cp:coreProperties>
</file>