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05" r:id="rId2"/>
    <p:sldId id="325" r:id="rId3"/>
    <p:sldId id="326" r:id="rId4"/>
    <p:sldId id="303" r:id="rId5"/>
    <p:sldId id="306" r:id="rId6"/>
    <p:sldId id="320" r:id="rId7"/>
    <p:sldId id="309" r:id="rId8"/>
    <p:sldId id="288" r:id="rId9"/>
    <p:sldId id="283" r:id="rId10"/>
    <p:sldId id="258" r:id="rId11"/>
    <p:sldId id="329" r:id="rId12"/>
    <p:sldId id="259" r:id="rId13"/>
    <p:sldId id="310" r:id="rId14"/>
    <p:sldId id="260" r:id="rId15"/>
    <p:sldId id="311" r:id="rId16"/>
    <p:sldId id="312" r:id="rId17"/>
    <p:sldId id="319" r:id="rId18"/>
    <p:sldId id="314" r:id="rId19"/>
    <p:sldId id="308" r:id="rId20"/>
    <p:sldId id="313" r:id="rId21"/>
    <p:sldId id="322" r:id="rId22"/>
    <p:sldId id="321" r:id="rId23"/>
    <p:sldId id="327" r:id="rId24"/>
    <p:sldId id="32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1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2904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1416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7308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74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0064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7609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1947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5160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8014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086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3563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4187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5517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1561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4642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597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262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1777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655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82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251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16399" y="2700149"/>
            <a:ext cx="5273010" cy="291265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А.С.Пушкин</a:t>
            </a:r>
            <a:endParaRPr lang="ru-RU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Стихотворение «Зимнее утро».</a:t>
            </a:r>
            <a:endParaRPr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50452" y="2923822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5B501E54-EF4F-4C63-A9D7-559AD02222BB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" b="1867"/>
          <a:stretch>
            <a:fillRect/>
          </a:stretch>
        </p:blipFill>
        <p:spPr bwMode="auto">
          <a:xfrm>
            <a:off x="7948613" y="2695575"/>
            <a:ext cx="3328987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E:\Разные материалы\Архив фотографий\НОВЫЙ ГОД\589-foret-sous-la-neige-WallFizz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416" y="2696852"/>
            <a:ext cx="3399661" cy="3180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97509"/>
            <a:ext cx="10787743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СЛОВАРНАЯ РАБОТА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38897" y="5673731"/>
            <a:ext cx="898634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4500" y="1405544"/>
            <a:ext cx="11443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Нега - </a:t>
            </a:r>
            <a:r>
              <a:rPr lang="ru-RU" altLang="ru-RU" sz="3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устар.1</a:t>
            </a:r>
            <a:r>
              <a:rPr lang="ru-RU" altLang="ru-RU" sz="3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Полное </a:t>
            </a:r>
            <a:r>
              <a:rPr lang="ru-RU" altLang="ru-RU" sz="3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довольство. Жить </a:t>
            </a:r>
            <a:r>
              <a:rPr lang="ru-RU" altLang="ru-RU" sz="3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неге.</a:t>
            </a:r>
          </a:p>
          <a:p>
            <a:r>
              <a:rPr lang="ru-RU" altLang="ru-RU" sz="3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ru-RU" altLang="ru-RU" sz="3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Блаженство</a:t>
            </a:r>
            <a:r>
              <a:rPr lang="ru-RU" altLang="ru-RU" sz="3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приятное </a:t>
            </a:r>
            <a:r>
              <a:rPr lang="ru-RU" altLang="ru-RU" sz="3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состояние. Предаться </a:t>
            </a:r>
            <a:endParaRPr lang="ru-RU" altLang="ru-RU" sz="3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3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ru-RU" altLang="ru-RU" sz="3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неге (</a:t>
            </a:r>
            <a:r>
              <a:rPr lang="ru-RU" altLang="ru-RU" sz="3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altLang="ru-RU" sz="3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словаря </a:t>
            </a:r>
            <a:r>
              <a:rPr lang="ru-RU" altLang="ru-RU" sz="3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С.И.Ожегова</a:t>
            </a:r>
            <a:r>
              <a:rPr lang="ru-RU" altLang="ru-RU" sz="3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ru-RU" altLang="ru-RU" sz="3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Нега </a:t>
            </a:r>
            <a:r>
              <a:rPr lang="ru-RU" altLang="ru-RU" sz="3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</a:t>
            </a:r>
            <a:r>
              <a:rPr lang="ru-RU" altLang="ru-RU" sz="3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Состояние безмятежного покоя. </a:t>
            </a:r>
            <a:endParaRPr lang="ru-RU" altLang="ru-RU" sz="3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3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altLang="ru-RU" sz="3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Чувственное </a:t>
            </a:r>
            <a:r>
              <a:rPr lang="ru-RU" altLang="ru-RU" sz="3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упоение, </a:t>
            </a:r>
            <a:r>
              <a:rPr lang="ru-RU" altLang="ru-RU" sz="3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наслаждение (словарь </a:t>
            </a:r>
            <a:r>
              <a:rPr lang="ru-RU" altLang="ru-RU" sz="3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языка Пушкина</a:t>
            </a:r>
            <a:r>
              <a:rPr lang="ru-RU" altLang="ru-RU" sz="3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altLang="ru-RU" sz="3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 flipH="1">
            <a:off x="345470" y="4339770"/>
            <a:ext cx="8613633" cy="1770742"/>
          </a:xfrm>
          <a:prstGeom prst="rect">
            <a:avLst/>
          </a:prstGeom>
          <a:solidFill>
            <a:srgbClr val="BBE0E3">
              <a:alpha val="59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Слово «нега» не соответствует перечисленным значениям </a:t>
            </a:r>
          </a:p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стихотворении. На современный русский язык его лучше</a:t>
            </a:r>
          </a:p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перевести словом сон, поскольку сон – </a:t>
            </a:r>
          </a:p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самое полное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«состояние 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безмятежного покоя».</a:t>
            </a:r>
          </a:p>
        </p:txBody>
      </p: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"/>
          <a:stretch>
            <a:fillRect/>
          </a:stretch>
        </p:blipFill>
        <p:spPr bwMode="auto">
          <a:xfrm>
            <a:off x="8988133" y="4064000"/>
            <a:ext cx="2926686" cy="219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124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97509"/>
            <a:ext cx="10787743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СЛОВАРНАЯ РАБОТА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38897" y="5673731"/>
            <a:ext cx="898634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 flipH="1">
            <a:off x="374500" y="1400118"/>
            <a:ext cx="11251442" cy="2489712"/>
          </a:xfrm>
          <a:prstGeom prst="rect">
            <a:avLst/>
          </a:prstGeom>
          <a:solidFill>
            <a:srgbClr val="BBE0E3">
              <a:alpha val="59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Нынче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сегодня.</a:t>
            </a:r>
            <a:endParaRPr lang="ru-RU" altLang="ru-RU" sz="36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Аврора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утренняя звезда.</a:t>
            </a:r>
          </a:p>
          <a:p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Бурый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оттенок коричневого.</a:t>
            </a:r>
          </a:p>
          <a:p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Северная 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звезда 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так называют планету Венеру.</a:t>
            </a:r>
          </a:p>
          <a:p>
            <a:endParaRPr lang="ru-RU" altLang="ru-RU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E:\Разные материалы\Архив фотографий\анимация. к зиме\0_7dc0e_e6d7386a_L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276" y="4020456"/>
            <a:ext cx="3333447" cy="2500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925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АНАЛИЗ СТИХОТВОРЕНИЯ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63181" y="1376515"/>
            <a:ext cx="11149848" cy="3644075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3200" i="1" dirty="0" smtClean="0">
                <a:solidFill>
                  <a:srgbClr val="0000FF"/>
                </a:solidFill>
              </a:rPr>
              <a:t> 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</a:rPr>
              <a:t>Вечор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</a:rPr>
              <a:t>, ты помнишь, вьюга злилась,</a:t>
            </a:r>
          </a:p>
          <a:p>
            <a:pPr marL="0" indent="0">
              <a:buNone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</a:rPr>
              <a:t>мутном небе мгла носилась;</a:t>
            </a:r>
          </a:p>
          <a:p>
            <a:pPr marL="0" indent="0">
              <a:buNone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</a:rPr>
              <a:t>Луна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</a:rPr>
              <a:t>как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</a:rPr>
              <a:t>бледное пятно,</a:t>
            </a:r>
          </a:p>
          <a:p>
            <a:pPr marL="0" indent="0">
              <a:buNone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</a:rPr>
              <a:t>Сквозь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</a:rPr>
              <a:t>тучи мрачные желтела,</a:t>
            </a:r>
          </a:p>
          <a:p>
            <a:pPr marL="0" indent="0">
              <a:buNone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</a:rPr>
              <a:t>И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</a:rPr>
              <a:t>ты печальная сидела –</a:t>
            </a:r>
          </a:p>
          <a:p>
            <a:pPr marL="0" indent="0">
              <a:buNone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</a:rPr>
              <a:t>А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</a:rPr>
              <a:t>нынче … погляди в окно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16604" y="5196444"/>
            <a:ext cx="63904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400653" y="4630057"/>
            <a:ext cx="7712833" cy="1683657"/>
          </a:xfrm>
          <a:prstGeom prst="rect">
            <a:avLst/>
          </a:prstGeom>
          <a:solidFill>
            <a:srgbClr val="BBE0E3">
              <a:alpha val="83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Лексика строфы создает мрачное настроение:</a:t>
            </a:r>
          </a:p>
          <a:p>
            <a:pPr algn="ctr"/>
            <a:r>
              <a:rPr lang="ru-RU" altLang="ru-RU" sz="22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«вьюга злилась», «мгла носилась», «тучи мрачные».</a:t>
            </a:r>
            <a:r>
              <a:rPr lang="ru-RU" alt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alt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великолепие зимнего утра ощущается</a:t>
            </a:r>
          </a:p>
          <a:p>
            <a:pPr algn="ctr"/>
            <a:r>
              <a:rPr lang="ru-RU" alt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ещё сильнее по контрасту со вчерашней бурей </a:t>
            </a:r>
          </a:p>
        </p:txBody>
      </p:sp>
      <p:pic>
        <p:nvPicPr>
          <p:cNvPr id="16" name="Picture 4" descr="http://club443.ru/arc/uploads/52/post-12721085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543" y="1335657"/>
            <a:ext cx="3645958" cy="3661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762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АНАЛИЗ СТИХОТВОРЕНИЯ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4501" y="1392716"/>
            <a:ext cx="11430000" cy="61555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838198" y="1485992"/>
            <a:ext cx="3385457" cy="11701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/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Вечор</a:t>
            </a:r>
          </a:p>
        </p:txBody>
      </p:sp>
      <p:sp>
        <p:nvSpPr>
          <p:cNvPr id="9" name="Shape 160"/>
          <p:cNvSpPr/>
          <p:nvPr/>
        </p:nvSpPr>
        <p:spPr>
          <a:xfrm>
            <a:off x="838199" y="3280230"/>
            <a:ext cx="3385457" cy="152399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Arial"/>
              <a:buNone/>
            </a:pPr>
            <a:r>
              <a:rPr lang="en-US" sz="2400" b="0" i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en-US" sz="2400" b="0" i="0" u="none" dirty="0" err="1" smtClean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вчера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 smtClean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вечером</a:t>
            </a:r>
            <a:r>
              <a:rPr lang="en-US" sz="2400" b="0" i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»</a:t>
            </a:r>
            <a:endParaRPr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1" name="Shape 161"/>
          <p:cNvCxnSpPr>
            <a:stCxn id="8" idx="2"/>
            <a:endCxn id="9" idx="0"/>
          </p:cNvCxnSpPr>
          <p:nvPr/>
        </p:nvCxnSpPr>
        <p:spPr>
          <a:xfrm>
            <a:off x="2530927" y="2656114"/>
            <a:ext cx="1" cy="624116"/>
          </a:xfrm>
          <a:prstGeom prst="straightConnector1">
            <a:avLst/>
          </a:prstGeom>
          <a:noFill/>
          <a:ln w="9525" cap="flat" cmpd="sng">
            <a:solidFill>
              <a:srgbClr val="0000CC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4" name="Shape 162"/>
          <p:cNvSpPr txBox="1"/>
          <p:nvPr/>
        </p:nvSpPr>
        <p:spPr>
          <a:xfrm>
            <a:off x="7561943" y="1485991"/>
            <a:ext cx="3367314" cy="11880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</a:pPr>
            <a:r>
              <a:rPr lang="en-US" sz="3600" b="1" i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Мгла</a:t>
            </a:r>
            <a:endParaRPr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Shape 164"/>
          <p:cNvSpPr/>
          <p:nvPr/>
        </p:nvSpPr>
        <p:spPr>
          <a:xfrm>
            <a:off x="6981371" y="3004457"/>
            <a:ext cx="4528458" cy="191588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Arial"/>
              <a:buNone/>
            </a:pPr>
            <a:r>
              <a:rPr lang="en-US" sz="2400" b="0" i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Тьма</a:t>
            </a:r>
            <a:r>
              <a:rPr lang="en-US" sz="24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</a:t>
            </a:r>
            <a:r>
              <a:rPr lang="en-US" sz="2400" b="0" i="0" u="none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мрак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0" i="0" u="none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(в </a:t>
            </a:r>
            <a:r>
              <a:rPr lang="en-US" sz="2400" b="0" i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обычном</a:t>
            </a:r>
            <a:r>
              <a:rPr lang="en-US" sz="24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0" i="0" u="none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употреблени</a:t>
            </a:r>
            <a:r>
              <a:rPr lang="ru-RU" sz="2400" b="0" i="0" u="none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и</a:t>
            </a:r>
            <a:r>
              <a:rPr lang="en-US" sz="2400" b="0" i="0" u="none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)</a:t>
            </a:r>
            <a:endParaRPr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Shape 161"/>
          <p:cNvCxnSpPr>
            <a:endCxn id="15" idx="0"/>
          </p:cNvCxnSpPr>
          <p:nvPr/>
        </p:nvCxnSpPr>
        <p:spPr>
          <a:xfrm>
            <a:off x="9245599" y="2656114"/>
            <a:ext cx="1" cy="348343"/>
          </a:xfrm>
          <a:prstGeom prst="straightConnector1">
            <a:avLst/>
          </a:prstGeom>
          <a:noFill/>
          <a:ln w="9525" cap="flat" cmpd="sng">
            <a:solidFill>
              <a:srgbClr val="0000CC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24" name="Shape 165"/>
          <p:cNvSpPr/>
          <p:nvPr/>
        </p:nvSpPr>
        <p:spPr>
          <a:xfrm>
            <a:off x="3251201" y="4528457"/>
            <a:ext cx="5225142" cy="210457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Arial"/>
              <a:buNone/>
            </a:pPr>
            <a:r>
              <a:rPr lang="en-US" sz="2400" b="0" i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Поэт</a:t>
            </a:r>
            <a:r>
              <a:rPr lang="en-US" sz="24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использует</a:t>
            </a:r>
            <a:r>
              <a:rPr lang="en-US" sz="24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в </a:t>
            </a:r>
            <a:r>
              <a:rPr lang="en-US" sz="2400" b="0" i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значении</a:t>
            </a:r>
            <a:endParaRPr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Arial"/>
              <a:buNone/>
            </a:pPr>
            <a:r>
              <a:rPr lang="en-US" sz="24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«</a:t>
            </a:r>
            <a:r>
              <a:rPr lang="en-US" sz="2400" b="0" i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густой</a:t>
            </a:r>
            <a:r>
              <a:rPr lang="en-US" sz="24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снег</a:t>
            </a:r>
            <a:r>
              <a:rPr lang="en-US" sz="24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</a:t>
            </a:r>
            <a:r>
              <a:rPr lang="en-US" sz="2400" b="0" i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скрывающий</a:t>
            </a:r>
            <a:r>
              <a:rPr lang="en-US" sz="24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в </a:t>
            </a:r>
            <a:r>
              <a:rPr lang="en-US" sz="2400" b="0" i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тумане</a:t>
            </a:r>
            <a:endParaRPr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Arial"/>
              <a:buNone/>
            </a:pPr>
            <a:r>
              <a:rPr lang="en-US" sz="24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всё</a:t>
            </a:r>
            <a:r>
              <a:rPr lang="en-US" sz="24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окружающее</a:t>
            </a:r>
            <a:r>
              <a:rPr lang="en-US" sz="24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»</a:t>
            </a:r>
            <a:endParaRPr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Shape 161"/>
          <p:cNvCxnSpPr/>
          <p:nvPr/>
        </p:nvCxnSpPr>
        <p:spPr>
          <a:xfrm flipV="1">
            <a:off x="7416800" y="4528457"/>
            <a:ext cx="145143" cy="174172"/>
          </a:xfrm>
          <a:prstGeom prst="straightConnector1">
            <a:avLst/>
          </a:prstGeom>
          <a:noFill/>
          <a:ln w="9525" cap="flat" cmpd="sng">
            <a:solidFill>
              <a:srgbClr val="0000CC"/>
            </a:solidFill>
            <a:prstDash val="solid"/>
            <a:miter lim="800000"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018893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Autofit/>
          </a:bodyPr>
          <a:lstStyle/>
          <a:p>
            <a:pPr algn="ctr"/>
            <a:r>
              <a:rPr lang="ru-RU" sz="4200" dirty="0" smtClean="0"/>
              <a:t>АНАЛИЗ СТИХОТВОРЕНИЯ</a:t>
            </a:r>
            <a:endParaRPr lang="ru-RU" sz="4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500" y="1345542"/>
            <a:ext cx="10258666" cy="492443"/>
          </a:xfrm>
        </p:spPr>
        <p:txBody>
          <a:bodyPr/>
          <a:lstStyle/>
          <a:p>
            <a:pPr marL="0" lv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2355" y="2074502"/>
            <a:ext cx="799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alt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25213" y="1443064"/>
            <a:ext cx="110922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    </a:t>
            </a:r>
            <a:endParaRPr lang="ru-RU" alt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7500" y="2835521"/>
            <a:ext cx="64356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187"/>
          <p:cNvSpPr txBox="1"/>
          <p:nvPr/>
        </p:nvSpPr>
        <p:spPr>
          <a:xfrm>
            <a:off x="1" y="1345542"/>
            <a:ext cx="6241142" cy="2907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</a:t>
            </a:r>
            <a:endParaRPr lang="ru-RU" sz="2400" b="0" i="0" u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800" b="0" u="none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Вся</a:t>
            </a:r>
            <a:r>
              <a:rPr lang="en-US" sz="2800" b="0" u="none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комната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янтарным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0" u="none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блеско</a:t>
            </a:r>
            <a:r>
              <a:rPr lang="ru-RU" sz="2800" b="0" u="none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м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  </a:t>
            </a:r>
            <a:r>
              <a:rPr lang="en-US" sz="2800" b="0" u="none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Озарена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Веселым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0" u="none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треско</a:t>
            </a:r>
            <a:r>
              <a:rPr lang="ru-RU" sz="2800" b="0" u="none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м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  </a:t>
            </a:r>
            <a:r>
              <a:rPr lang="en-US" sz="2800" b="0" u="none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Трещит</a:t>
            </a:r>
            <a:r>
              <a:rPr lang="en-US" sz="2800" b="0" u="none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затопленная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0" u="none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печь</a:t>
            </a:r>
            <a:endParaRPr lang="ru-RU" sz="2800" b="0" u="none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  </a:t>
            </a:r>
            <a:r>
              <a:rPr lang="en-US" sz="2800" b="0" u="none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Приятно</a:t>
            </a:r>
            <a:r>
              <a:rPr lang="en-US" sz="2800" b="0" u="none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думать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у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лежанки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</a:t>
            </a:r>
            <a:endParaRPr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None/>
            </a:pP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0" u="none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Но</a:t>
            </a:r>
            <a:r>
              <a:rPr lang="en-US" sz="2800" b="0" u="none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знаешь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: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не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велеть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ли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в </a:t>
            </a:r>
            <a:r>
              <a:rPr lang="en-US" sz="2800" b="0" u="none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санки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None/>
            </a:pPr>
            <a:r>
              <a:rPr lang="ru-RU" sz="2800" b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ru-RU" sz="2800" b="0" u="none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  </a:t>
            </a:r>
            <a:r>
              <a:rPr lang="en-US" sz="2800" b="0" u="none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Кобылку</a:t>
            </a:r>
            <a:r>
              <a:rPr lang="en-US" sz="2800" b="0" u="none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бурую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запречь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?</a:t>
            </a:r>
            <a:endParaRPr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1" u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 flipH="1">
            <a:off x="317498" y="4183268"/>
            <a:ext cx="8695872" cy="2333645"/>
          </a:xfrm>
          <a:prstGeom prst="rect">
            <a:avLst/>
          </a:prstGeom>
          <a:solidFill>
            <a:srgbClr val="BBE0E3">
              <a:alpha val="59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Автор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любования красотой природы переходит к </a:t>
            </a:r>
          </a:p>
          <a:p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описанию интерьера (внутреннего пространства здания, </a:t>
            </a:r>
          </a:p>
          <a:p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омещения) к передаче ощущения мира и покоя домашнего </a:t>
            </a:r>
          </a:p>
          <a:p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чага.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увство поэта растёт и требует движения, хочется </a:t>
            </a:r>
          </a:p>
          <a:p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навестить милые сердцу места.</a:t>
            </a:r>
            <a:endParaRPr lang="ru-RU" alt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1" descr="Зима в Михайловско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602" y="1328535"/>
            <a:ext cx="4585427" cy="2790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3896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АНАЛИЗ СТИХОТВОРЕНИЯ</a:t>
            </a:r>
            <a:endParaRPr lang="ru-RU" sz="3600" dirty="0"/>
          </a:p>
        </p:txBody>
      </p:sp>
      <p:pic>
        <p:nvPicPr>
          <p:cNvPr id="6" name="Shape 196"/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13715" y="1639165"/>
            <a:ext cx="5442858" cy="354243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97"/>
          <p:cNvSpPr>
            <a:spLocks noGrp="1"/>
          </p:cNvSpPr>
          <p:nvPr>
            <p:ph sz="half" idx="2"/>
          </p:nvPr>
        </p:nvSpPr>
        <p:spPr>
          <a:xfrm>
            <a:off x="217714" y="1364343"/>
            <a:ext cx="5878285" cy="4847771"/>
          </a:xfrm>
          <a:prstGeom prst="ellipse">
            <a:avLst/>
          </a:prstGeom>
          <a:solidFill>
            <a:srgbClr val="BBE0E3">
              <a:alpha val="6352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Arial"/>
              <a:buNone/>
            </a:pPr>
            <a:endParaRPr lang="ru-RU" sz="2400" b="0" u="none" dirty="0" smtClean="0">
              <a:solidFill>
                <a:schemeClr val="accent1">
                  <a:lumMod val="50000"/>
                </a:schemeClr>
              </a:solidFill>
              <a:ea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Arial"/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  <a:ea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Arial"/>
              <a:buNone/>
            </a:pPr>
            <a:r>
              <a:rPr lang="en-US" sz="2400" b="0" u="none" dirty="0" err="1" smtClean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Правильно</a:t>
            </a:r>
            <a:r>
              <a:rPr lang="en-US" sz="2400" b="0" u="none" dirty="0" smtClean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– </a:t>
            </a:r>
            <a:r>
              <a:rPr lang="en-US" sz="2400" b="1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запрягать</a:t>
            </a:r>
            <a:endParaRPr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Arial"/>
              <a:buNone/>
            </a:pP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   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Во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времена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Пушкина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на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равных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endParaRPr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Arial"/>
              <a:buNone/>
            </a:pP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употреблялась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и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та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и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другая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форма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. </a:t>
            </a:r>
            <a:endParaRPr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Arial"/>
              <a:buNone/>
            </a:pP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Несомненно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,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что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форма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r>
              <a:rPr lang="en-US" sz="2400" b="1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запречь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появилась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у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поэта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endParaRPr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Arial"/>
              <a:buNone/>
            </a:pP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для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рифмовки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как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факт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поэтической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вольности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, </a:t>
            </a:r>
            <a:endParaRPr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Arial"/>
              <a:buNone/>
            </a:pP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который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был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обусловлен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стоявшим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выше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r>
              <a:rPr lang="en-US" sz="2400" b="0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словом</a:t>
            </a:r>
            <a:r>
              <a:rPr lang="en-US" sz="2400" b="0" u="none" dirty="0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 </a:t>
            </a:r>
            <a:r>
              <a:rPr lang="en-US" sz="2400" b="1" u="none" dirty="0" err="1">
                <a:solidFill>
                  <a:schemeClr val="accent1">
                    <a:lumMod val="50000"/>
                  </a:schemeClr>
                </a:solidFill>
                <a:ea typeface="Arial"/>
                <a:sym typeface="Arial"/>
              </a:rPr>
              <a:t>печь</a:t>
            </a:r>
            <a:endParaRPr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1" u="none" dirty="0">
              <a:solidFill>
                <a:srgbClr val="CE1F0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9380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1567508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Лежанка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– невысокий выступ у русской печи, на котором, греясь, отдыхали или спали.</a:t>
            </a:r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Велеть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(устар.)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приказать.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СЛОВАРНАЯ РАБОТА</a:t>
            </a:r>
            <a:endParaRPr lang="ru-RU" sz="4000" dirty="0"/>
          </a:p>
        </p:txBody>
      </p:sp>
      <p:pic>
        <p:nvPicPr>
          <p:cNvPr id="3074" name="Picture 2" descr="https://img-fotki.yandex.ru/get/194550/29294173.19d/0_f0184_508e3ec9_X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471" y="3104057"/>
            <a:ext cx="5011057" cy="330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6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АНАЛИЗ СТИХОТВОРЕНИЯ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6690" y="1405543"/>
            <a:ext cx="11092286" cy="430887"/>
          </a:xfrm>
        </p:spPr>
        <p:txBody>
          <a:bodyPr/>
          <a:lstStyle/>
          <a:p>
            <a:pPr marL="274320" lvl="0" indent="-274320" algn="ctr">
              <a:lnSpc>
                <a:spcPct val="100000"/>
              </a:lnSpc>
              <a:spcBef>
                <a:spcPts val="600"/>
              </a:spcBef>
              <a:buClr>
                <a:srgbClr val="A5644E"/>
              </a:buClr>
              <a:buSzPct val="85000"/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207"/>
          <p:cNvSpPr txBox="1"/>
          <p:nvPr/>
        </p:nvSpPr>
        <p:spPr>
          <a:xfrm>
            <a:off x="168165" y="1268412"/>
            <a:ext cx="6102006" cy="3172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Arial"/>
              <a:buNone/>
            </a:pPr>
            <a:r>
              <a:rPr lang="en-US" sz="1800" b="0" i="0" u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u="none" dirty="0" err="1" smtClean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Скользя</a:t>
            </a:r>
            <a:r>
              <a:rPr lang="en-US" sz="2800" b="0" u="none" dirty="0" smtClean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по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утреннему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снегу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None/>
            </a:pPr>
            <a:r>
              <a:rPr lang="en-US" sz="2800" b="0" u="none" dirty="0" err="1" smtClean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Друг</a:t>
            </a:r>
            <a:r>
              <a:rPr lang="en-US" sz="2800" b="0" u="none" dirty="0" smtClean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милый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предадимся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бегу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None/>
            </a:pPr>
            <a:r>
              <a:rPr lang="en-US" sz="2800" b="0" u="none" dirty="0" err="1" smtClean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Нетерпеливого</a:t>
            </a:r>
            <a:r>
              <a:rPr lang="en-US" sz="2800" b="0" u="none" dirty="0" smtClean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коня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None/>
            </a:pPr>
            <a:r>
              <a:rPr lang="en-US" sz="2800" b="0" u="none" dirty="0" smtClean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И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навестим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поля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пустые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None/>
            </a:pPr>
            <a:r>
              <a:rPr lang="en-US" sz="2800" b="0" u="none" dirty="0" err="1" smtClean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Леса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, 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недавно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столь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густые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None/>
            </a:pPr>
            <a:r>
              <a:rPr lang="en-US" sz="2800" b="0" u="none" dirty="0" smtClean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И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берег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милый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для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меня</a:t>
            </a:r>
            <a:r>
              <a:rPr lang="en-US" sz="2800" b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1" u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212"/>
          <p:cNvSpPr/>
          <p:nvPr/>
        </p:nvSpPr>
        <p:spPr>
          <a:xfrm>
            <a:off x="389014" y="4034972"/>
            <a:ext cx="5518300" cy="2612570"/>
          </a:xfrm>
          <a:prstGeom prst="ellipse">
            <a:avLst/>
          </a:prstGeom>
          <a:solidFill>
            <a:srgbClr val="BBE0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1F02"/>
              </a:buClr>
              <a:buSzPts val="1600"/>
              <a:buFont typeface="Arial"/>
              <a:buNone/>
            </a:pPr>
            <a:r>
              <a:rPr lang="en-US" sz="2400" b="0" i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Красота</a:t>
            </a:r>
            <a:r>
              <a:rPr lang="en-US" sz="24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природы</a:t>
            </a:r>
            <a:r>
              <a:rPr lang="en-US" sz="24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пробудила</a:t>
            </a:r>
            <a:r>
              <a:rPr lang="en-US" sz="24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лирического</a:t>
            </a:r>
            <a:r>
              <a:rPr lang="en-US" sz="24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0" i="0" u="none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героя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0" i="0" u="none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к </a:t>
            </a:r>
            <a:r>
              <a:rPr lang="en-US" sz="2400" b="0" i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жизни</a:t>
            </a:r>
            <a:r>
              <a:rPr lang="en-US" sz="24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</a:t>
            </a:r>
            <a:r>
              <a:rPr lang="en-US" sz="2400" b="0" i="0" u="none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к</a:t>
            </a:r>
            <a:r>
              <a:rPr lang="ru-RU" sz="2400" b="0" i="0" u="none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0" i="0" u="none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творчеству</a:t>
            </a:r>
            <a:r>
              <a:rPr lang="en-US" sz="24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</a:t>
            </a:r>
            <a:endParaRPr lang="ru-RU" sz="2400" b="0" i="0" u="none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1F02"/>
              </a:buClr>
              <a:buSzPts val="1600"/>
              <a:buFont typeface="Arial"/>
              <a:buNone/>
            </a:pPr>
            <a:r>
              <a:rPr lang="en-US" sz="2400" b="0" i="0" u="none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к </a:t>
            </a:r>
            <a:r>
              <a:rPr lang="en-US" sz="2400" b="0" i="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радости</a:t>
            </a:r>
            <a:r>
              <a:rPr lang="en-US" sz="24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0" i="0" u="none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воспоминаний</a:t>
            </a:r>
            <a:r>
              <a:rPr lang="ru-RU" sz="2400" b="0" i="0" u="none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</a:t>
            </a:r>
            <a:endParaRPr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211"/>
          <p:cNvSpPr txBox="1"/>
          <p:nvPr/>
        </p:nvSpPr>
        <p:spPr>
          <a:xfrm>
            <a:off x="5631542" y="1358536"/>
            <a:ext cx="3556000" cy="9202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1F02"/>
              </a:buClr>
              <a:buSzPts val="1600"/>
              <a:buFont typeface="Arial"/>
              <a:buNone/>
            </a:pPr>
            <a:r>
              <a:rPr lang="en-US" sz="2800" b="0" i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предадимся</a:t>
            </a:r>
            <a:r>
              <a:rPr lang="en-US" sz="2800" b="0" i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— </a:t>
            </a:r>
            <a:r>
              <a:rPr lang="en-US" sz="2800" b="0" i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отдадимся</a:t>
            </a:r>
            <a:r>
              <a:rPr lang="en-US" sz="2800" b="0" i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800" b="0" i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устар</a:t>
            </a:r>
            <a:r>
              <a:rPr lang="en-US" sz="2800" b="0" i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.)</a:t>
            </a:r>
            <a:endParaRPr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Shape 206"/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09542" y="2854891"/>
            <a:ext cx="4223656" cy="31931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966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8000" y="1420057"/>
            <a:ext cx="11265958" cy="3968165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     Метафора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слово или выражение, употребляемое в переносном значении, в основе которого лежит сравнение предмета или явления с каким-либо другим предметом на основании их общего признака (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навстречу северной Авроры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навстречу зимнему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утру,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звездою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севера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так автор называет свою подругу самой прекрасной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девушкой,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снег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лежит коврами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снег все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покрыл,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берег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милый для меня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любимое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место).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1107057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СРЕДСТВА ХУДОЖЕСТВЕННОЙ ВЫРАЗИТЕЛЬНОСТИ</a:t>
            </a: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017" y="4806043"/>
            <a:ext cx="1693666" cy="158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538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СРЕДСТВА ХУДОЖЕСТВЕННОЙ ВЫРАЗИТЕЛЬНОСТИ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430887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Метонимия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вид тропа, словосочетание, в котором одно слово заменяется другим, обозначающим предмет (явление), находящийся в той или иной (пространственной, временной и т. п.) связи с предметом, который обозначается заменяемым словом (звездою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севера —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самой прекрасной девушкой (звездой) этих мест,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чернеет — темнеют деревья леса вдалеке,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речка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блестит — блестит лед на реке, а не сама река,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трещит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затопленная 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печь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трещат дрова в печи, а не сама печь,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скользя по снегу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скользя не буквально, а в санях по заснеженной дороге).</a:t>
            </a: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513" y="5396195"/>
            <a:ext cx="1233716" cy="1091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49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ЦЕЛИ 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0912613" cy="284693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1. Познакомиться с историей создания стихотворения «Зимнее утро.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2. Научиться анализировать поэтическое произведение.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3. Развивать навыки работы с поэтическим текстом.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829" y="4626430"/>
            <a:ext cx="1962300" cy="183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778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СРЕДСТВА ХУДОЖЕСТВЕННОЙ ВЫРАЗИТЕЛЬНОСТИ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400464" y="1707870"/>
            <a:ext cx="6417036" cy="307915"/>
          </a:xfrm>
        </p:spPr>
        <p:txBody>
          <a:bodyPr/>
          <a:lstStyle/>
          <a:p>
            <a:pPr>
              <a:lnSpc>
                <a:spcPct val="100000"/>
              </a:lnSpc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3700" y="1447800"/>
            <a:ext cx="1156607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Сравнение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сопоставление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предметов,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понятий, явлений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чтобы подчеркнуть особо важный признак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луна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как бледное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пятно, звездою севера).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Олицетворение 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присвоение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предметам неживой природы свойств живых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вьюга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злилась, мгла носилась).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017" y="4806043"/>
            <a:ext cx="1693666" cy="158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910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СРЕДСТВА ХУДОЖЕСТВЕННОЙ ВЫРАЗИТЕЛЬНОСТИ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500" y="1392716"/>
            <a:ext cx="11443000" cy="4514121"/>
          </a:xfrm>
        </p:spPr>
        <p:txBody>
          <a:bodyPr/>
          <a:lstStyle/>
          <a:p>
            <a:pPr marL="274320" indent="-274320">
              <a:lnSpc>
                <a:spcPct val="100000"/>
              </a:lnSpc>
              <a:spcBef>
                <a:spcPts val="600"/>
              </a:spcBef>
              <a:buClr>
                <a:srgbClr val="A5644E"/>
              </a:buClr>
              <a:buSzPct val="85000"/>
              <a:buNone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Гипербола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намеренное художественное преувеличение </a:t>
            </a:r>
            <a:endParaRPr lang="ru-RU" alt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buClr>
                <a:srgbClr val="A5644E"/>
              </a:buClr>
              <a:buSzPct val="85000"/>
              <a:buNone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звездою севера — он называет «красавицу», своего «друга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buClr>
                <a:srgbClr val="A5644E"/>
              </a:buClr>
              <a:buSzPct val="85000"/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звездой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превозносит ее красоту относительно всего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остального</a:t>
            </a: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buClr>
                <a:srgbClr val="A5644E"/>
              </a:buClr>
              <a:buSzPct val="85000"/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пейзажа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Лексический повтор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повторяются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однокоренные слова: «блестя на солнце», «речка подо льдом блестит», «янтарным блеском».</a:t>
            </a:r>
          </a:p>
          <a:p>
            <a:pPr marL="0" indent="0">
              <a:buNone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buClr>
                <a:srgbClr val="A5644E"/>
              </a:buClr>
              <a:buSzPct val="85000"/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buClr>
                <a:srgbClr val="A5644E"/>
              </a:buClr>
              <a:buSzPct val="85000"/>
              <a:buNone/>
            </a:pP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2300" y="1361938"/>
            <a:ext cx="109601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017" y="4806043"/>
            <a:ext cx="1693666" cy="158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68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СРЕДСТВА ХУДОЖЕСТВЕННОЙ ВЫРАЗИТЕЛЬНОСТИ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536728" cy="326448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 Антитеза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риторическое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противопоставление понятий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положений, образов,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состояний (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«мороз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и солнце»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 — противопоставление холодного и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горячего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, «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ще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ты 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дремлешь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друг прелестный — 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пора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красавица, 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проснись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, «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ткрой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сомкнуты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» — открыть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закрытые, «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мутное небо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» и «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голубые небеса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» — противопоставление мрачного и ясного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пейзажа).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588" y="4635166"/>
            <a:ext cx="1693666" cy="158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813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СРЕДСТВА ХУДОЖЕСТВЕННОЙ ВЫРАЗИТЕЛЬНОСТИ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301986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 Инверсия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–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обратный порядок слов (день чудесный,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друг прелестный,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сквозь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тучи мрачные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желтела,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вся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комната янтарным блеском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озарена,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не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велеть ли в санки кобылку бурую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запречь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086" y="4272820"/>
            <a:ext cx="2080168" cy="1950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804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r>
              <a:rPr lang="ru-RU" sz="2344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ЗАДАНИЕ ДЛЯ САМОСТОЯТЕЛЬНОЙ РАБОТЫ</a:t>
            </a:r>
            <a:endParaRPr lang="ru-RU" sz="3200" dirty="0"/>
          </a:p>
        </p:txBody>
      </p:sp>
      <p:pic>
        <p:nvPicPr>
          <p:cNvPr id="6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588" y="4635166"/>
            <a:ext cx="1693666" cy="158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66057" y="1498818"/>
            <a:ext cx="1125144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описания из стихотворения «Зимнее утро»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А.С.Пушкина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относятся к чудесному утру, а какие – к вчерашней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вьюге?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Заполните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таблицу примерами из стихотворения.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975668"/>
              </p:ext>
            </p:extLst>
          </p:nvPr>
        </p:nvGraphicFramePr>
        <p:xfrm>
          <a:off x="2032000" y="3570514"/>
          <a:ext cx="8128000" cy="1064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52006319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39609460"/>
                    </a:ext>
                  </a:extLst>
                </a:gridCol>
              </a:tblGrid>
              <a:tr h="61669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Зимнее утро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Вьюга вечером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3525649"/>
                  </a:ext>
                </a:extLst>
              </a:tr>
              <a:tr h="44795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123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8840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1" y="1405543"/>
            <a:ext cx="5939214" cy="5014605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pPr algn="ctr"/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«Зимнее  утро» - одно из самых ярких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выразительных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произведений о зиме.</a:t>
            </a:r>
          </a:p>
          <a:p>
            <a:pPr algn="ctr"/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Оно представляет собой блестящую и  в то же время непосредственную зарисовку чувств и   мыслей поэта, вызванных красотой и прелестью  зимнего утра в деревне.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r>
              <a:rPr lang="ru-RU" sz="4000" dirty="0" smtClean="0"/>
              <a:t>МОРОЗ И СОЛНЦЕ – ДЕНЬ ЧУДЕСНЫЙ…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782" y="1523342"/>
            <a:ext cx="5414719" cy="4775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026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ИСТОРИЯ СОЗДАНИЯ СТИХОТВОРЕНИЯ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6308907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</a:rPr>
              <a:t>Произведение было написано Пушкиным очень быстро, в течение одного дня (3 ноября 1829 года) в селе Павловском Старицкого уезда Тверской губернии, в имении </a:t>
            </a:r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</a:rPr>
              <a:t>П.И.Вульфа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algn="ctr">
              <a:lnSpc>
                <a:spcPct val="100000"/>
              </a:lnSpc>
              <a:buFontTx/>
              <a:buNone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</a:rPr>
              <a:t>      В Тверскую губернию к своим добрым  знакомым, семейству Вульфов, Пушкин заехал на этот раз на обратном пути с Кавказа.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lum contras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7732" y="1567543"/>
            <a:ext cx="5304516" cy="4528457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АНАЛИЗ СТИХОТВОРЕНИЯ</a:t>
            </a:r>
            <a:endParaRPr lang="ru-RU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4643" y="1729455"/>
            <a:ext cx="5832614" cy="61555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4501" y="1405543"/>
            <a:ext cx="447327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Мороз и солнце;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</a:t>
            </a:r>
          </a:p>
          <a:p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чудесный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Ещё ты дремлешь, </a:t>
            </a:r>
            <a:endParaRPr lang="ru-RU" alt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прелестный –</a:t>
            </a:r>
          </a:p>
          <a:p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Пора, красавица, </a:t>
            </a:r>
            <a:endParaRPr lang="ru-RU" alt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проснись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Открой сомкнуты негой </a:t>
            </a:r>
            <a:endParaRPr lang="ru-RU" alt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взоры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Навстречу северной </a:t>
            </a:r>
            <a:endParaRPr lang="ru-RU" alt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Авроры 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Звездою севера явись!</a:t>
            </a:r>
          </a:p>
        </p:txBody>
      </p:sp>
      <p:sp>
        <p:nvSpPr>
          <p:cNvPr id="8" name="Rectangle 22"/>
          <p:cNvSpPr>
            <a:spLocks noChangeArrowheads="1"/>
          </p:cNvSpPr>
          <p:nvPr/>
        </p:nvSpPr>
        <p:spPr bwMode="auto">
          <a:xfrm>
            <a:off x="4847771" y="1611086"/>
            <a:ext cx="6969730" cy="2278742"/>
          </a:xfrm>
          <a:prstGeom prst="rect">
            <a:avLst/>
          </a:prstGeom>
          <a:solidFill>
            <a:srgbClr val="BBE0E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Настроение радости, бодрости создается</a:t>
            </a:r>
          </a:p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помощью эмоционально окрашенной лексики: </a:t>
            </a:r>
          </a:p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sz="2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чудесный</a:t>
            </a:r>
            <a:r>
              <a:rPr lang="ru-RU" altLang="ru-RU" sz="2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altLang="ru-RU" sz="2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 прелестный»,  «красавица» </a:t>
            </a:r>
          </a:p>
          <a:p>
            <a:pPr algn="ctr"/>
            <a:r>
              <a:rPr lang="ru-RU" altLang="ru-RU" sz="2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Звучные и яркие определения показывают </a:t>
            </a:r>
          </a:p>
          <a:p>
            <a:pPr algn="ctr"/>
            <a:r>
              <a:rPr lang="ru-RU" altLang="ru-RU" sz="2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силу чувства поэта, счастье,</a:t>
            </a:r>
          </a:p>
          <a:p>
            <a:pPr algn="ctr"/>
            <a:r>
              <a:rPr lang="ru-RU" altLang="ru-RU" sz="2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которое его переполняет.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" descr="F:\времена года природа\зима\фото зима\48-0-32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256" y="4095372"/>
            <a:ext cx="3585029" cy="25176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4298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АНАЛИЗ СТИХОТВОРЕНИЯ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500" y="1378202"/>
            <a:ext cx="6926185" cy="345222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    С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самых первых строчек Александр Пушкин настраивает читателя на романтический лад, в нескольких простых и изящных фразах описывая красоту зимней природы. 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                      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    Стихотворение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начинается с восклицания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: "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Мороз и солнце; день чудесный!» Дуэт мороза и солнца создает необыкновенно праздничное и оптимистичное настроение и  вызывает у читателя чувство радости.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4500" y="4846366"/>
            <a:ext cx="71584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Открой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сомкнуты негой взоры» - так в первой строфе автор обращается к красавице, используя 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метафору.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klike.net/uploads/posts/2019-09/1568713157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000" y="1630999"/>
            <a:ext cx="4245501" cy="380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58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АНАЛИЗ СТИХОТВОРЕНИЯ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20911" y="2002971"/>
            <a:ext cx="5428342" cy="3339376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Разве не удивляет нас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словосочетание </a:t>
            </a:r>
            <a:r>
              <a:rPr lang="ru-RU" altLang="ru-RU" sz="3200" i="1" dirty="0">
                <a:solidFill>
                  <a:schemeClr val="accent1">
                    <a:lumMod val="50000"/>
                  </a:schemeClr>
                </a:solidFill>
              </a:rPr>
              <a:t>открой взоры?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altLang="ru-RU" sz="3200" dirty="0" smtClean="0">
                <a:solidFill>
                  <a:srgbClr val="002060"/>
                </a:solidFill>
              </a:rPr>
              <a:t>Здесь </a:t>
            </a:r>
            <a:r>
              <a:rPr lang="ru-RU" altLang="ru-RU" sz="3200" dirty="0">
                <a:solidFill>
                  <a:srgbClr val="002060"/>
                </a:solidFill>
              </a:rPr>
              <a:t>существительное </a:t>
            </a:r>
            <a:r>
              <a:rPr lang="ru-RU" altLang="ru-RU" sz="3200" i="1" dirty="0">
                <a:solidFill>
                  <a:srgbClr val="002060"/>
                </a:solidFill>
              </a:rPr>
              <a:t>взоры </a:t>
            </a:r>
            <a:r>
              <a:rPr lang="ru-RU" altLang="ru-RU" sz="3200" dirty="0">
                <a:solidFill>
                  <a:srgbClr val="002060"/>
                </a:solidFill>
              </a:rPr>
              <a:t>имеет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altLang="ru-RU" sz="3200" dirty="0">
                <a:solidFill>
                  <a:srgbClr val="002060"/>
                </a:solidFill>
              </a:rPr>
              <a:t>старое значение «глаза».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54057" y="1698171"/>
            <a:ext cx="5512291" cy="4134218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279229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АНАЛИЗ СТИХОТВОРЕНИЯ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55270" y="1592279"/>
            <a:ext cx="5542327" cy="4498667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     Интерес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представляет и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слово </a:t>
            </a:r>
            <a:r>
              <a:rPr lang="ru-RU" altLang="ru-RU" sz="3200" i="1" dirty="0" smtClean="0">
                <a:solidFill>
                  <a:schemeClr val="accent1">
                    <a:lumMod val="50000"/>
                  </a:schemeClr>
                </a:solidFill>
              </a:rPr>
              <a:t>сомкнуты</a:t>
            </a:r>
            <a:r>
              <a:rPr lang="ru-RU" altLang="ru-RU" sz="3200" i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Перед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нами так называемое усечённое причастие,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которое 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было одним из излюбленных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поэтических вольностей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поэтов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половины</a:t>
            </a:r>
            <a:r>
              <a:rPr lang="uz-Latn-UZ" alt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altLang="ru-RU" sz="3200" dirty="0" smtClean="0">
                <a:solidFill>
                  <a:schemeClr val="accent1">
                    <a:lumMod val="50000"/>
                  </a:schemeClr>
                </a:solidFill>
              </a:rPr>
              <a:t>XIX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века.</a:t>
            </a:r>
          </a:p>
          <a:p>
            <a:pPr marL="0" lvl="0" indent="0" algn="ctr">
              <a:lnSpc>
                <a:spcPct val="100000"/>
              </a:lnSpc>
              <a:buNone/>
            </a:pP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5714" y="1345542"/>
            <a:ext cx="109162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chemeClr val="tx2"/>
                </a:solidFill>
              </a:rPr>
              <a:t> </a:t>
            </a:r>
            <a:r>
              <a:rPr lang="ru-RU" sz="3600" dirty="0" smtClean="0">
                <a:solidFill>
                  <a:schemeClr val="tx2"/>
                </a:solidFill>
              </a:rPr>
              <a:t>  </a:t>
            </a:r>
            <a:endParaRPr lang="ru-RU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20607" y="4114800"/>
            <a:ext cx="43828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Picture 2" descr="C:\Documents and Settings\Neo\Рабочий стол\Зима\Natural Blanket - 1600x1200 - ID 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286" y="1345541"/>
            <a:ext cx="4631779" cy="506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9563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85832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АНАЛИЗ СТИХОТВОРЕНИЯ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478112"/>
            <a:ext cx="5411699" cy="5131661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     Слово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Аврора, следуя  за предлогом</a:t>
            </a:r>
            <a:r>
              <a:rPr lang="ru-RU" altLang="ru-RU" sz="3200" i="1" dirty="0">
                <a:solidFill>
                  <a:schemeClr val="accent1">
                    <a:lumMod val="50000"/>
                  </a:schemeClr>
                </a:solidFill>
              </a:rPr>
              <a:t> навстречу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должно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стоять в дательном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падеже (</a:t>
            </a:r>
            <a:r>
              <a:rPr lang="ru-RU" altLang="ru-RU" sz="3200" i="1" dirty="0">
                <a:solidFill>
                  <a:schemeClr val="accent1">
                    <a:lumMod val="50000"/>
                  </a:schemeClr>
                </a:solidFill>
              </a:rPr>
              <a:t>Авроре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).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У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Пушкина же –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Авроры это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не опечатка,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а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ныне устаревшая архаическая форма.  </a:t>
            </a:r>
          </a:p>
          <a:p>
            <a:pPr algn="ctr"/>
            <a:endParaRPr lang="ru-RU" altLang="ru-RU" sz="3200" dirty="0">
              <a:solidFill>
                <a:srgbClr val="F42502"/>
              </a:solidFill>
            </a:endParaRPr>
          </a:p>
          <a:p>
            <a:pPr algn="ctr">
              <a:lnSpc>
                <a:spcPct val="100000"/>
              </a:lnSpc>
              <a:buNone/>
            </a:pP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629" y="1405544"/>
            <a:ext cx="5590872" cy="512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599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2605</TotalTime>
  <Words>1176</Words>
  <Application>Microsoft Office PowerPoint</Application>
  <PresentationFormat>Широкоэкранный</PresentationFormat>
  <Paragraphs>227</Paragraphs>
  <Slides>24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 2</vt:lpstr>
      <vt:lpstr>Тема Office</vt:lpstr>
      <vt:lpstr>Презентация PowerPoint</vt:lpstr>
      <vt:lpstr>ЦЕЛИ  УРОКА</vt:lpstr>
      <vt:lpstr> МОРОЗ И СОЛНЦЕ – ДЕНЬ ЧУДЕСНЫЙ…</vt:lpstr>
      <vt:lpstr>ИСТОРИЯ СОЗДАНИЯ СТИХОТВОРЕНИЯ</vt:lpstr>
      <vt:lpstr>АНАЛИЗ СТИХОТВОРЕНИЯ</vt:lpstr>
      <vt:lpstr>АНАЛИЗ СТИХОТВОРЕНИЯ</vt:lpstr>
      <vt:lpstr>АНАЛИЗ СТИХОТВОРЕНИЯ</vt:lpstr>
      <vt:lpstr>АНАЛИЗ СТИХОТВОРЕНИЯ</vt:lpstr>
      <vt:lpstr>    АНАЛИЗ СТИХОТВОРЕНИЯ</vt:lpstr>
      <vt:lpstr>СЛОВАРНАЯ РАБОТА</vt:lpstr>
      <vt:lpstr>СЛОВАРНАЯ РАБОТА</vt:lpstr>
      <vt:lpstr>АНАЛИЗ СТИХОТВОРЕНИЯ</vt:lpstr>
      <vt:lpstr>АНАЛИЗ СТИХОТВОРЕНИЯ</vt:lpstr>
      <vt:lpstr>АНАЛИЗ СТИХОТВОРЕНИЯ</vt:lpstr>
      <vt:lpstr>АНАЛИЗ СТИХОТВОРЕНИЯ</vt:lpstr>
      <vt:lpstr>СЛОВАРНАЯ РАБОТА</vt:lpstr>
      <vt:lpstr>АНАЛИЗ СТИХОТВОРЕНИЯ</vt:lpstr>
      <vt:lpstr>СРЕДСТВА ХУДОЖЕСТВЕННОЙ ВЫРАЗИТЕЛЬНОСТИ</vt:lpstr>
      <vt:lpstr>СРЕДСТВА ХУДОЖЕСТВЕННОЙ ВЫРАЗИТЕЛЬНОСТИ</vt:lpstr>
      <vt:lpstr>СРЕДСТВА ХУДОЖЕСТВЕННОЙ ВЫРАЗИТЕЛЬНОСТИ</vt:lpstr>
      <vt:lpstr>СРЕДСТВА ХУДОЖЕСТВЕННОЙ ВЫРАЗИТЕЛЬНОСТИ</vt:lpstr>
      <vt:lpstr>СРЕДСТВА ХУДОЖЕСТВЕННОЙ ВЫРАЗИТЕЛЬНОСТИ</vt:lpstr>
      <vt:lpstr>СРЕДСТВА ХУДОЖЕСТВЕННОЙ ВЫРАЗИТЕЛЬНОСТИ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166</cp:revision>
  <dcterms:created xsi:type="dcterms:W3CDTF">2020-09-22T15:24:01Z</dcterms:created>
  <dcterms:modified xsi:type="dcterms:W3CDTF">2020-10-02T07:09:56Z</dcterms:modified>
</cp:coreProperties>
</file>