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305" r:id="rId2"/>
    <p:sldId id="325" r:id="rId3"/>
    <p:sldId id="326" r:id="rId4"/>
    <p:sldId id="303" r:id="rId5"/>
    <p:sldId id="308" r:id="rId6"/>
    <p:sldId id="309" r:id="rId7"/>
    <p:sldId id="288" r:id="rId8"/>
    <p:sldId id="259" r:id="rId9"/>
    <p:sldId id="283" r:id="rId10"/>
    <p:sldId id="310" r:id="rId11"/>
    <p:sldId id="327" r:id="rId12"/>
    <p:sldId id="260" r:id="rId13"/>
    <p:sldId id="311" r:id="rId14"/>
    <p:sldId id="314" r:id="rId15"/>
    <p:sldId id="328" r:id="rId16"/>
    <p:sldId id="312" r:id="rId17"/>
    <p:sldId id="319" r:id="rId18"/>
    <p:sldId id="313" r:id="rId19"/>
    <p:sldId id="258" r:id="rId20"/>
    <p:sldId id="320" r:id="rId21"/>
    <p:sldId id="329" r:id="rId22"/>
    <p:sldId id="304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19" autoAdjust="0"/>
    <p:restoredTop sz="94660"/>
  </p:normalViewPr>
  <p:slideViewPr>
    <p:cSldViewPr snapToGrid="0">
      <p:cViewPr varScale="1">
        <p:scale>
          <a:sx n="76" d="100"/>
          <a:sy n="76" d="100"/>
        </p:scale>
        <p:origin x="48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790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474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00064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5160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0088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07609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91947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0862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2514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2624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43563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2986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767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9787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8014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4177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6557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1416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825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730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104081" y="2900565"/>
            <a:ext cx="5273010" cy="291265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0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endParaRPr lang="uz-Latn-UZ" sz="40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4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В.А.Жуковский</a:t>
            </a: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8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Баллада «Светлана».</a:t>
            </a:r>
            <a:endParaRPr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818809" y="3097437"/>
            <a:ext cx="727405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9965717" y="1182986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xmlns="" id="{5B501E54-EF4F-4C63-A9D7-559AD02222BB}"/>
              </a:ext>
            </a:extLst>
          </p:cNvPr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7" b="1867"/>
          <a:stretch>
            <a:fillRect/>
          </a:stretch>
        </p:blipFill>
        <p:spPr bwMode="auto">
          <a:xfrm>
            <a:off x="8229779" y="2700149"/>
            <a:ext cx="3362390" cy="3213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НАРОДНЫЕ ПОВЕРЬЯ - ГАДАНИЯ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44501" y="1392716"/>
            <a:ext cx="11430000" cy="615553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230" y="1739979"/>
            <a:ext cx="3657042" cy="456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7858" y="1758470"/>
            <a:ext cx="3561114" cy="4555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8893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942" y="397509"/>
            <a:ext cx="11833915" cy="60152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СВЯТКИ – САМЫЙ ВЕСЕЛЫЙ КРЕСТЬЯНСКИЙ ПРАЗДНИК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671145" y="5594056"/>
            <a:ext cx="8986345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3" descr="C:\Users\Директор\Desktop\святки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39234" y="1466435"/>
            <a:ext cx="7180794" cy="47123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50477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МОТИВ ОЖИДАНИЯ СУЖЕНОГО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74500" y="1345542"/>
            <a:ext cx="10258666" cy="492443"/>
          </a:xfrm>
        </p:spPr>
        <p:txBody>
          <a:bodyPr/>
          <a:lstStyle/>
          <a:p>
            <a:pPr marL="0" lvl="0" indent="0">
              <a:lnSpc>
                <a:spcPct val="100000"/>
              </a:lnSpc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4500" y="2046959"/>
            <a:ext cx="7994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alt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77447" y="2295346"/>
            <a:ext cx="5740062" cy="2086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87">
              <a:lnSpc>
                <a:spcPct val="90000"/>
              </a:lnSpc>
              <a:spcBef>
                <a:spcPts val="1000"/>
              </a:spcBef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</a:pPr>
            <a:r>
              <a:rPr lang="ru-RU" alt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Светлана </a:t>
            </a: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погружена в раздумья о женихе, от которого </a:t>
            </a:r>
            <a:r>
              <a:rPr lang="ru-RU" alt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«вести </a:t>
            </a: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нет», и томится в  разлуке с ним.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17500" y="2835521"/>
            <a:ext cx="64356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5772" y="1400810"/>
            <a:ext cx="3715657" cy="4993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3896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ЧЕРТЫ НАЦИОНАЛЬНОГО ХАРАКТЕРА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951978" y="1853852"/>
            <a:ext cx="5711868" cy="4149406"/>
          </a:xfrm>
        </p:spPr>
        <p:txBody>
          <a:bodyPr/>
          <a:lstStyle/>
          <a:p>
            <a:pPr indent="-2270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</a:pP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</a:rPr>
              <a:t>Молчалива</a:t>
            </a:r>
          </a:p>
          <a:p>
            <a:pPr indent="-2270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</a:pP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</a:rPr>
              <a:t>Грустна</a:t>
            </a:r>
          </a:p>
          <a:p>
            <a:pPr indent="-2270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</a:pP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</a:rPr>
              <a:t>Ждет своего суженого</a:t>
            </a:r>
          </a:p>
          <a:p>
            <a:pPr indent="-2270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</a:pP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</a:rPr>
              <a:t>Просит ангела-хранителя утолить ее печаль</a:t>
            </a:r>
          </a:p>
          <a:p>
            <a:pPr indent="-2270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</a:pP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</a:rPr>
              <a:t>Пытается заглянуть в будущее</a:t>
            </a:r>
          </a:p>
          <a:p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9715" y="1630363"/>
            <a:ext cx="4180114" cy="4620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938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НОВАТОРСТВО ПОЭТА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668482"/>
            <a:ext cx="11292857" cy="443198"/>
          </a:xfrm>
        </p:spPr>
        <p:txBody>
          <a:bodyPr/>
          <a:lstStyle/>
          <a:p>
            <a:pPr>
              <a:buNone/>
            </a:pP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</a:rPr>
              <a:t>      </a:t>
            </a:r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707" y="1405543"/>
            <a:ext cx="3727136" cy="4692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87272" y="1555855"/>
            <a:ext cx="6819587" cy="4337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701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</a:pP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Нарушает фантастические чары и меняет художественное время и пространство.</a:t>
            </a:r>
          </a:p>
          <a:p>
            <a:pPr marL="228600" indent="-22701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</a:pP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Понял характер человека:  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личность - 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неотрывная часть народа, а 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народ - 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совокупность личностей.</a:t>
            </a:r>
          </a:p>
          <a:p>
            <a:pPr marL="228600" indent="-22701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</a:pP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Показал национальный тип русской 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девушки.</a:t>
            </a:r>
            <a:endParaRPr lang="ru-RU" alt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5389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97509"/>
            <a:ext cx="11136087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ОБРАЗЫ, СИМВОЛЫ И МОТИВЫ БАЛЛАДЫ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7" cy="3411190"/>
          </a:xfrm>
        </p:spPr>
        <p:txBody>
          <a:bodyPr/>
          <a:lstStyle/>
          <a:p>
            <a:pPr>
              <a:buNone/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Традиция</a:t>
            </a:r>
          </a:p>
          <a:p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Дорога – из сумерек в тьму</a:t>
            </a:r>
          </a:p>
          <a:p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Птицы</a:t>
            </a:r>
          </a:p>
          <a:p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Свет </a:t>
            </a:r>
          </a:p>
          <a:p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Цвет </a:t>
            </a:r>
          </a:p>
          <a:p>
            <a:pPr marL="457200" indent="-457200">
              <a:buNone/>
            </a:pP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71145" y="5594056"/>
            <a:ext cx="8986345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37829" y="1523342"/>
            <a:ext cx="413657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Новаторство</a:t>
            </a:r>
          </a:p>
          <a:p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Дорога – через сумерки – к свету</a:t>
            </a:r>
          </a:p>
          <a:p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Птицы: ворон, голубь, петух – все плохое – во сне</a:t>
            </a:r>
          </a:p>
          <a:p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Свет – огонек веры в Бога</a:t>
            </a:r>
          </a:p>
          <a:p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Цвет – несет эмоции</a:t>
            </a:r>
          </a:p>
        </p:txBody>
      </p:sp>
      <p:pic>
        <p:nvPicPr>
          <p:cNvPr id="8" name="Picture 2" descr="C:\Users\Директор\Desktop\гадание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94072" y="2931886"/>
            <a:ext cx="4335625" cy="29609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0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ПРОСТРАНСТВЕННЫЙ ОБРАЗ В БАЛЛАДЕ</a:t>
            </a:r>
            <a:endParaRPr lang="ru-RU" sz="4000" dirty="0"/>
          </a:p>
        </p:txBody>
      </p:sp>
      <p:sp>
        <p:nvSpPr>
          <p:cNvPr id="9" name="Объект 2"/>
          <p:cNvSpPr>
            <a:spLocks noGrp="1"/>
          </p:cNvSpPr>
          <p:nvPr>
            <p:ph sz="half" idx="2"/>
          </p:nvPr>
        </p:nvSpPr>
        <p:spPr>
          <a:xfrm>
            <a:off x="431800" y="1524000"/>
            <a:ext cx="11455854" cy="990015"/>
          </a:xfrm>
        </p:spPr>
        <p:txBody>
          <a:bodyPr/>
          <a:lstStyle/>
          <a:p>
            <a:pPr>
              <a:lnSpc>
                <a:spcPct val="100000"/>
              </a:lnSpc>
              <a:buNone/>
              <a:defRPr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   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007" y="1405543"/>
            <a:ext cx="4134493" cy="4892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75543" y="1524000"/>
            <a:ext cx="31697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7013">
              <a:lnSpc>
                <a:spcPct val="100000"/>
              </a:lnSpc>
              <a:spcBef>
                <a:spcPts val="1000"/>
              </a:spcBef>
              <a:tabLst>
                <a:tab pos="22860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</a:pPr>
            <a:r>
              <a:rPr lang="ru-RU" alt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              </a:t>
            </a:r>
            <a:r>
              <a:rPr lang="ru-RU" altLang="ru-RU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дорога</a:t>
            </a:r>
            <a:endParaRPr lang="ru-RU" altLang="ru-RU" sz="3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3660434" y="2724329"/>
            <a:ext cx="1127694" cy="12586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1828801" y="2724329"/>
            <a:ext cx="987804" cy="11274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838199" y="3982997"/>
            <a:ext cx="19784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жизнь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165599" y="3982995"/>
            <a:ext cx="15458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смерть</a:t>
            </a:r>
            <a:endParaRPr lang="ru-RU" alt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6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СРЕДСТВА ВЫРАЗИТЕЛЬНОСТИ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46690" y="1405543"/>
            <a:ext cx="11092286" cy="430887"/>
          </a:xfrm>
        </p:spPr>
        <p:txBody>
          <a:bodyPr/>
          <a:lstStyle/>
          <a:p>
            <a:pPr marL="274320" lvl="0" indent="-274320" algn="ctr">
              <a:lnSpc>
                <a:spcPct val="100000"/>
              </a:lnSpc>
              <a:spcBef>
                <a:spcPts val="600"/>
              </a:spcBef>
              <a:buClr>
                <a:srgbClr val="A5644E"/>
              </a:buClr>
              <a:buSzPct val="85000"/>
              <a:buNone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580572" y="1498818"/>
            <a:ext cx="4151085" cy="533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Bef>
                <a:spcPts val="1000"/>
              </a:spcBef>
            </a:pPr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Степь, покрытая снегом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80572" y="2182047"/>
            <a:ext cx="50509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</a:pPr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Белое покрывало , белое </a:t>
            </a:r>
            <a:r>
              <a:rPr lang="ru-RU" alt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полотно, </a:t>
            </a:r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саван, под которым лежит </a:t>
            </a:r>
            <a:r>
              <a:rPr lang="ru-RU" alt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мертвец.</a:t>
            </a:r>
            <a:endParaRPr lang="ru-RU" altLang="ru-RU" sz="2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457" y="3470058"/>
            <a:ext cx="2351314" cy="3071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428" y="3370656"/>
            <a:ext cx="4093029" cy="3238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6112701" y="1625600"/>
            <a:ext cx="429404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Вьюга</a:t>
            </a:r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метель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994400" y="2202072"/>
            <a:ext cx="48913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</a:pPr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 демонических сил, злых мертвецов, бесов и ведьм</a:t>
            </a:r>
          </a:p>
        </p:txBody>
      </p:sp>
    </p:spTree>
    <p:extLst>
      <p:ext uri="{BB962C8B-B14F-4D97-AF65-F5344CB8AC3E}">
        <p14:creationId xmlns:p14="http://schemas.microsoft.com/office/powerpoint/2010/main" val="264966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5460243" cy="4650403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pPr marL="228600" indent="-22701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</a:tabLst>
            </a:pP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Светлана со смирением и робостью молит  о счастье.</a:t>
            </a:r>
          </a:p>
          <a:p>
            <a:pPr marL="228600" indent="-22701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</a:tabLst>
            </a:pP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награду Бог спасает Светлану: во сне она 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видит, 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к ней прилетел посланный Богом 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«белоснежный 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голубок», светлый дух, который защитил ее от 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мертвеца.</a:t>
            </a:r>
            <a:endParaRPr lang="ru-RU" alt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778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СВЕТЛАНА В БАЛЛАДЕ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400464" y="1707870"/>
            <a:ext cx="6417036" cy="307915"/>
          </a:xfrm>
        </p:spPr>
        <p:txBody>
          <a:bodyPr/>
          <a:lstStyle/>
          <a:p>
            <a:pPr>
              <a:lnSpc>
                <a:spcPct val="100000"/>
              </a:lnSpc>
              <a:buNone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3700" y="1447800"/>
            <a:ext cx="75020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3886" y="1405543"/>
            <a:ext cx="3849914" cy="4866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9100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97509"/>
            <a:ext cx="10787743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ЧЕРТЫ РОМАНТИЗМА В БАЛЛАДЕ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838199" y="1523342"/>
            <a:ext cx="10979301" cy="3061351"/>
          </a:xfrm>
        </p:spPr>
        <p:txBody>
          <a:bodyPr/>
          <a:lstStyle/>
          <a:p>
            <a:pPr marL="457200" indent="-457200">
              <a:buNone/>
            </a:pPr>
            <a:r>
              <a:rPr lang="ru-RU" altLang="ru-RU" sz="3600" dirty="0" smtClean="0">
                <a:solidFill>
                  <a:schemeClr val="accent1">
                    <a:lumMod val="50000"/>
                  </a:schemeClr>
                </a:solidFill>
              </a:rPr>
              <a:t>1. Фантастически </a:t>
            </a: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</a:rPr>
              <a:t>напряженный ход событий.</a:t>
            </a:r>
          </a:p>
          <a:p>
            <a:pPr marL="457200" indent="-457200">
              <a:buNone/>
            </a:pPr>
            <a:r>
              <a:rPr lang="ru-RU" altLang="ru-RU" sz="3600" dirty="0" smtClean="0">
                <a:solidFill>
                  <a:schemeClr val="accent1">
                    <a:lumMod val="50000"/>
                  </a:schemeClr>
                </a:solidFill>
              </a:rPr>
              <a:t>2. Драматизированный сюжет.</a:t>
            </a:r>
            <a:endParaRPr lang="ru-RU" altLang="ru-RU" sz="3600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None/>
            </a:pPr>
            <a:r>
              <a:rPr lang="ru-RU" altLang="ru-RU" sz="3600" dirty="0" smtClean="0">
                <a:solidFill>
                  <a:schemeClr val="accent1">
                    <a:lumMod val="50000"/>
                  </a:schemeClr>
                </a:solidFill>
              </a:rPr>
              <a:t>3. Противопоставление двух миров.</a:t>
            </a:r>
            <a:endParaRPr lang="ru-RU" altLang="ru-RU" sz="3600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None/>
            </a:pPr>
            <a:r>
              <a:rPr lang="ru-RU" altLang="ru-RU" sz="3600" dirty="0" smtClean="0">
                <a:solidFill>
                  <a:schemeClr val="accent1">
                    <a:lumMod val="50000"/>
                  </a:schemeClr>
                </a:solidFill>
              </a:rPr>
              <a:t>3. Мотив сна.</a:t>
            </a:r>
            <a:endParaRPr lang="ru-RU" altLang="ru-RU" sz="36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71145" y="5594056"/>
            <a:ext cx="8986345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3" descr="C:\Users\Директор\Desktop\илл бал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581775" y="3474879"/>
            <a:ext cx="3042572" cy="30473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01247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ПЛАН УРОКА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778696" y="1678488"/>
            <a:ext cx="9658560" cy="297517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  1.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Биография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В.А.Жуковского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2. Романтизм. Черты романтизма.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3. Определение жанра баллады.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4. Работа по балладе «Светлана».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829" y="4626430"/>
            <a:ext cx="1962300" cy="1839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ПОРАЗМЫШЛЯЕМ НАД БАЛЛАДОЙ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71500" y="1360504"/>
            <a:ext cx="10782300" cy="3994940"/>
          </a:xfrm>
        </p:spPr>
        <p:txBody>
          <a:bodyPr/>
          <a:lstStyle/>
          <a:p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Какие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романтические образы-символы встречаются в балладе?</a:t>
            </a:r>
          </a:p>
          <a:p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Как вы думаете, почему героиней своей баллады </a:t>
            </a:r>
            <a:r>
              <a:rPr lang="ru-RU" altLang="ru-RU" sz="2800" dirty="0" err="1">
                <a:solidFill>
                  <a:schemeClr val="accent1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В.А.Жуковский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выбрал девушку-крестьянку?</a:t>
            </a:r>
          </a:p>
          <a:p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Какими качествами национального характера русской женщины восхищается поэт?</a:t>
            </a:r>
          </a:p>
          <a:p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Как вы думаете, почему для передачи сокровенных движений души </a:t>
            </a:r>
            <a:r>
              <a:rPr lang="ru-RU" altLang="ru-RU" sz="2800" dirty="0" err="1">
                <a:solidFill>
                  <a:schemeClr val="accent1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В.А.Жуковский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выбрал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сон?</a:t>
            </a:r>
          </a:p>
          <a:p>
            <a:pPr marL="274320" lvl="0" indent="-274320">
              <a:lnSpc>
                <a:spcPct val="100000"/>
              </a:lnSpc>
              <a:spcBef>
                <a:spcPts val="600"/>
              </a:spcBef>
              <a:buClr>
                <a:srgbClr val="A5644E"/>
              </a:buClr>
              <a:buSzPct val="85000"/>
              <a:buNone/>
            </a:pPr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</a:rPr>
              <a:t>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3" descr="профессор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6750" y="4559473"/>
            <a:ext cx="1572466" cy="1965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658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СЛОВА В.Г. БЕЛИНСКОГО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93487" y="1741714"/>
            <a:ext cx="5820228" cy="3341428"/>
          </a:xfrm>
        </p:spPr>
        <p:txBody>
          <a:bodyPr/>
          <a:lstStyle/>
          <a:p>
            <a:pPr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algn="ctr">
              <a:lnSpc>
                <a:spcPct val="100000"/>
              </a:lnSpc>
              <a:buNone/>
            </a:pP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«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Жуковский – это литературный Колумб России, открывший ей Америку романтизма в поэзии..», -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</a:rPr>
              <a:t>В.Г.Белинский</a:t>
            </a:r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Picture 2" descr="C:\Users\Директор\Desktop\belinsky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413221" y="1586737"/>
            <a:ext cx="4169179" cy="4639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0725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979300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САМОСТОЯТЕЛЬНОЙ РАБОТЫ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88723" y="1523342"/>
            <a:ext cx="11228777" cy="4262705"/>
          </a:xfrm>
        </p:spPr>
        <p:txBody>
          <a:bodyPr/>
          <a:lstStyle/>
          <a:p>
            <a:pPr marL="742950" indent="-742950">
              <a:lnSpc>
                <a:spcPct val="100000"/>
              </a:lnSpc>
              <a:buAutoNum type="arabicPeriod"/>
            </a:pP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Прочитайте баллады В.А. Жуковского «Светлана» и «Людмила».</a:t>
            </a:r>
          </a:p>
          <a:p>
            <a:pPr marL="742950" indent="-742950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Сравните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баллады «Светлана» и «Людмила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».</a:t>
            </a:r>
          </a:p>
          <a:p>
            <a:pPr marL="742950" indent="-742950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Запишите свои выводы в сочинении «Две романтические баллады В.А. Жуковского».</a:t>
            </a:r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  <a:p>
            <a:pPr marL="742950" indent="-742950">
              <a:lnSpc>
                <a:spcPct val="100000"/>
              </a:lnSpc>
              <a:buAutoNum type="arabicPeriod"/>
            </a:pPr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Picture 4" descr="kniga_6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171" y="4772426"/>
            <a:ext cx="2411758" cy="1749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98500" y="2274838"/>
            <a:ext cx="111124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0" i="0" dirty="0"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8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501" y="365126"/>
            <a:ext cx="11570756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ФАКТЫ БИОГРАФИИ </a:t>
            </a:r>
            <a:r>
              <a:rPr lang="ru-RU" sz="4000" dirty="0" smtClean="0"/>
              <a:t>В.А.ЖУКОВСКОГО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713984" y="1462752"/>
            <a:ext cx="7478038" cy="1384995"/>
          </a:xfrm>
        </p:spPr>
        <p:txBody>
          <a:bodyPr/>
          <a:lstStyle/>
          <a:p>
            <a:pPr marL="274320" indent="-274320" algn="just">
              <a:buNone/>
              <a:defRPr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     Русский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поэт, один из основоположников романтизма в русской поэзии,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переводчик</a:t>
            </a:r>
            <a:r>
              <a:rPr lang="ru-RU" sz="3200" dirty="0" smtClean="0"/>
              <a:t>. </a:t>
            </a:r>
            <a:r>
              <a:rPr lang="ru-RU" sz="3600" dirty="0"/>
              <a:t>критик.</a:t>
            </a:r>
            <a:endParaRPr lang="en-US" sz="3600" dirty="0"/>
          </a:p>
        </p:txBody>
      </p:sp>
      <p:pic>
        <p:nvPicPr>
          <p:cNvPr id="6" name="Picture 7" descr="жва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843963" y="1580907"/>
            <a:ext cx="2808287" cy="4248150"/>
          </a:xfrm>
          <a:noFill/>
        </p:spPr>
      </p:pic>
      <p:sp>
        <p:nvSpPr>
          <p:cNvPr id="4" name="Прямоугольник 3"/>
          <p:cNvSpPr/>
          <p:nvPr/>
        </p:nvSpPr>
        <p:spPr>
          <a:xfrm>
            <a:off x="713984" y="2904956"/>
            <a:ext cx="765340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>
              <a:defRPr/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Вспомним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факты биографии:</a:t>
            </a:r>
          </a:p>
          <a:p>
            <a:pPr marL="274320" indent="-274320">
              <a:buFontTx/>
              <a:buChar char="-"/>
              <a:defRPr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был незаконнорожденным сыном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А.И.Бунина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пленной турчанки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Сальхи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74320" indent="-274320">
              <a:buFontTx/>
              <a:buChar char="-"/>
              <a:defRPr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14 лет дебютирует в печати.</a:t>
            </a:r>
          </a:p>
          <a:p>
            <a:pPr marL="274320" indent="-274320">
              <a:buFontTx/>
              <a:buChar char="-"/>
              <a:defRPr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Занимается переводами (Гёте, Шиллера и др.)</a:t>
            </a:r>
          </a:p>
          <a:p>
            <a:pPr marL="274320" indent="-274320">
              <a:buFontTx/>
              <a:buChar char="-"/>
              <a:defRPr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Редактор журнала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Вестник Европы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74320" indent="-274320">
              <a:buFontTx/>
              <a:buChar char="-"/>
              <a:defRPr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1812 г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поступает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ополчение.</a:t>
            </a:r>
          </a:p>
          <a:p>
            <a:pPr marL="274320" indent="-274320">
              <a:buFontTx/>
              <a:buChar char="-"/>
              <a:defRPr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Близкий друг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А.С.Пушкина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74320" indent="-274320">
              <a:buFontTx/>
              <a:buChar char="-"/>
              <a:defRPr/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излюбленных жанров – элегия. </a:t>
            </a:r>
          </a:p>
        </p:txBody>
      </p:sp>
    </p:spTree>
    <p:extLst>
      <p:ext uri="{BB962C8B-B14F-4D97-AF65-F5344CB8AC3E}">
        <p14:creationId xmlns:p14="http://schemas.microsoft.com/office/powerpoint/2010/main" val="109026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РОМАНТИЗМ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157604" cy="259045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</a:rPr>
              <a:t>Направление 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</a:rPr>
              <a:t>в литературе и искусстве в конце </a:t>
            </a:r>
            <a:r>
              <a:rPr lang="en-US" altLang="ru-RU" sz="3200" dirty="0" smtClean="0">
                <a:solidFill>
                  <a:schemeClr val="accent1">
                    <a:lumMod val="50000"/>
                  </a:schemeClr>
                </a:solidFill>
              </a:rPr>
              <a:t>XVIII 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</a:rPr>
              <a:t>начале </a:t>
            </a:r>
            <a:r>
              <a:rPr lang="en-US" altLang="ru-RU" sz="3200" dirty="0" smtClean="0">
                <a:solidFill>
                  <a:schemeClr val="accent1">
                    <a:lumMod val="50000"/>
                  </a:schemeClr>
                </a:solidFill>
              </a:rPr>
              <a:t>XIX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</a:rPr>
              <a:t> века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</a:rPr>
              <a:t>Представители 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</a:rPr>
              <a:t>романтизма стремились отразить в своём творчестве индивидуальное своеобразие, изобразить идеальных героев и свободные чувства.</a:t>
            </a:r>
            <a:r>
              <a:rPr lang="en-US" altLang="ru-RU" sz="3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845" y="4460535"/>
            <a:ext cx="1943311" cy="1821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7973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ЧЕРТЫ РОМАНТИЗМА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7" cy="4430957"/>
          </a:xfrm>
        </p:spPr>
        <p:txBody>
          <a:bodyPr/>
          <a:lstStyle/>
          <a:p>
            <a:pPr marL="0" indent="0">
              <a:buNone/>
            </a:pP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1)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 к сильной, исключительной личности.</a:t>
            </a:r>
          </a:p>
          <a:p>
            <a:pPr marL="0" indent="0">
              <a:buNone/>
            </a:pP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2) Взгляд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жизнь </a:t>
            </a:r>
            <a:r>
              <a:rPr lang="en-US" alt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сквозь призму сердца</a:t>
            </a:r>
            <a:r>
              <a:rPr lang="en-US" alt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3) Интерес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 всему экзотическому, яркому, возвышенному.</a:t>
            </a:r>
          </a:p>
          <a:p>
            <a:pPr marL="0" indent="0">
              <a:buNone/>
            </a:pP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4) Тяготение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фантастике, к смешению комического и трагического.</a:t>
            </a:r>
          </a:p>
          <a:p>
            <a:pPr marL="0" indent="0">
              <a:buNone/>
            </a:pP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5) Мучительное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переживание разлада с действительностью.</a:t>
            </a:r>
          </a:p>
          <a:p>
            <a:pPr marL="0" indent="0">
              <a:buNone/>
            </a:pP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6) Стремление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личности к абсолютной свободе, недостижимому идеалу в сочетании с пониманием несовершенства мира.</a:t>
            </a:r>
            <a:endParaRPr lang="en-US" altLang="ru-RU" sz="2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7)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Склонность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отражать бессознательную форму движения души (сон).</a:t>
            </a:r>
          </a:p>
          <a:p>
            <a:pPr marL="0" indent="0">
              <a:lnSpc>
                <a:spcPct val="100000"/>
              </a:lnSpc>
              <a:buNone/>
            </a:pP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2168" y="5457370"/>
            <a:ext cx="1169217" cy="1096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4493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В.А.ЖУКОВСКИЙ </a:t>
            </a:r>
            <a:r>
              <a:rPr lang="ru-RU" sz="4000" dirty="0" smtClean="0"/>
              <a:t>- РОМАНТИК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72813" y="1459842"/>
            <a:ext cx="11053129" cy="3272691"/>
          </a:xfrm>
        </p:spPr>
        <p:txBody>
          <a:bodyPr/>
          <a:lstStyle/>
          <a:p>
            <a:pPr>
              <a:lnSpc>
                <a:spcPct val="100000"/>
              </a:lnSpc>
              <a:buNone/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</a:rPr>
              <a:t>Особенности романтизма Жуковского можно рассмотреть на примере 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</a:rPr>
              <a:t>баллады «Светлана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</a:rPr>
              <a:t>». Жанр 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</a:rPr>
              <a:t>баллады характерен 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</a:rPr>
              <a:t>для него как для романтика.           </a:t>
            </a:r>
          </a:p>
          <a:p>
            <a:pPr>
              <a:lnSpc>
                <a:spcPct val="100000"/>
              </a:lnSpc>
              <a:buNone/>
            </a:pP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</a:rPr>
              <a:t>  Б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</a:rPr>
              <a:t>аллада 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</a:rPr>
              <a:t>отражает 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</a:rPr>
              <a:t>часть 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</a:rPr>
              <a:t>романтического мышления – интерес к мистике, к фантастическому.  </a:t>
            </a:r>
          </a:p>
          <a:p>
            <a:pPr marL="0" indent="0">
              <a:lnSpc>
                <a:spcPct val="100000"/>
              </a:lnSpc>
              <a:buNone/>
            </a:pP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Рисунок 3" descr="профессор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205" y="3705135"/>
            <a:ext cx="2286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229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БАЛЛАДА – ЭТО…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25714" y="1345542"/>
            <a:ext cx="109162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dirty="0">
                <a:solidFill>
                  <a:schemeClr val="tx2"/>
                </a:solidFill>
              </a:rPr>
              <a:t> </a:t>
            </a:r>
            <a:r>
              <a:rPr lang="ru-RU" sz="3600" dirty="0" smtClean="0">
                <a:solidFill>
                  <a:schemeClr val="tx2"/>
                </a:solidFill>
              </a:rPr>
              <a:t>  </a:t>
            </a:r>
            <a:endParaRPr lang="ru-RU" sz="3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220607" y="4114800"/>
            <a:ext cx="43828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Picture 9" descr="обложка баллады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61934" y="1668707"/>
            <a:ext cx="3341487" cy="4576737"/>
          </a:xfrm>
          <a:noFill/>
        </p:spPr>
      </p:pic>
      <p:sp>
        <p:nvSpPr>
          <p:cNvPr id="4" name="Прямоугольник 3"/>
          <p:cNvSpPr/>
          <p:nvPr/>
        </p:nvSpPr>
        <p:spPr>
          <a:xfrm>
            <a:off x="725713" y="1991873"/>
            <a:ext cx="736064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Баллада </a:t>
            </a: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это небольшое стихотворное произведение исторического, мифического и героического </a:t>
            </a:r>
            <a:r>
              <a:rPr lang="ru-RU" alt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содержания.</a:t>
            </a:r>
            <a:endParaRPr lang="ru-RU" altLang="ru-RU" sz="3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636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7029" y="1405542"/>
            <a:ext cx="11280472" cy="1936840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pPr>
              <a:lnSpc>
                <a:spcPct val="100000"/>
              </a:lnSpc>
            </a:pPr>
            <a:endParaRPr lang="ru-RU" altLang="ru-RU" sz="2400" dirty="0" smtClean="0">
              <a:latin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ru-RU" altLang="ru-RU" sz="2400" dirty="0">
              <a:latin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ru-RU" altLang="ru-RU" sz="2400" dirty="0" smtClean="0">
              <a:latin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ru-RU" altLang="ru-RU" sz="2400" dirty="0">
              <a:latin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ru-RU" altLang="ru-RU" sz="2400" dirty="0" smtClean="0">
              <a:latin typeface="Calibri" panose="020F050202020403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8203" y="365126"/>
            <a:ext cx="11621567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БАЛЛАДА «СВЕТЛАНА» </a:t>
            </a:r>
            <a:r>
              <a:rPr lang="ru-RU" sz="4000" dirty="0" smtClean="0"/>
              <a:t>В.А.ЖУКОВСКОГО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16604" y="5196444"/>
            <a:ext cx="63904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2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6630900" cy="3773469"/>
          </a:xfrm>
        </p:spPr>
        <p:txBody>
          <a:bodyPr/>
          <a:lstStyle/>
          <a:p>
            <a:pPr marL="0" indent="0">
              <a:buNone/>
            </a:pPr>
            <a:endParaRPr lang="ru-RU" alt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u-RU" altLang="ru-RU" dirty="0" smtClean="0">
                <a:solidFill>
                  <a:schemeClr val="accent1">
                    <a:lumMod val="50000"/>
                  </a:schemeClr>
                </a:solidFill>
              </a:rPr>
              <a:t>     Баллада </a:t>
            </a: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</a:rPr>
              <a:t>«Светлана» посвящена племяннице </a:t>
            </a:r>
            <a:r>
              <a:rPr lang="ru-RU" altLang="ru-RU" dirty="0" err="1" smtClean="0">
                <a:solidFill>
                  <a:schemeClr val="accent1">
                    <a:lumMod val="50000"/>
                  </a:schemeClr>
                </a:solidFill>
              </a:rPr>
              <a:t>В.А.Жуковского</a:t>
            </a:r>
            <a:r>
              <a:rPr lang="ru-RU" alt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</a:rPr>
              <a:t>Александре Андреевне </a:t>
            </a:r>
            <a:r>
              <a:rPr lang="ru-RU" altLang="ru-RU" dirty="0" err="1">
                <a:solidFill>
                  <a:schemeClr val="accent1">
                    <a:lumMod val="50000"/>
                  </a:schemeClr>
                </a:solidFill>
              </a:rPr>
              <a:t>Воейковой</a:t>
            </a: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</a:rPr>
              <a:t>, урождённой Протасовой, </a:t>
            </a:r>
            <a:r>
              <a:rPr lang="ru-RU" altLang="ru-RU" dirty="0" smtClean="0">
                <a:solidFill>
                  <a:schemeClr val="accent1">
                    <a:lumMod val="50000"/>
                  </a:schemeClr>
                </a:solidFill>
              </a:rPr>
              <a:t>и </a:t>
            </a: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</a:rPr>
              <a:t>преподнесена автором  в качестве свадебного подарка</a:t>
            </a:r>
          </a:p>
          <a:p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062" y="1830165"/>
            <a:ext cx="4692883" cy="3889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7624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731" y="330446"/>
            <a:ext cx="10948792" cy="60152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   ПЛАН БАЛЛАДЫ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850319" y="1512208"/>
            <a:ext cx="7222357" cy="5568704"/>
          </a:xfrm>
        </p:spPr>
        <p:txBody>
          <a:bodyPr/>
          <a:lstStyle/>
          <a:p>
            <a:pPr>
              <a:buNone/>
            </a:pPr>
            <a:r>
              <a:rPr lang="ru-RU" altLang="ru-RU" sz="3600" dirty="0" smtClean="0">
                <a:solidFill>
                  <a:schemeClr val="accent1">
                    <a:lumMod val="50000"/>
                  </a:schemeClr>
                </a:solidFill>
              </a:rPr>
              <a:t>1. Светлана </a:t>
            </a: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</a:rPr>
              <a:t>гадает.</a:t>
            </a:r>
          </a:p>
          <a:p>
            <a:pPr>
              <a:buNone/>
            </a:pP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</a:rPr>
              <a:t>2. Сон Светланы.</a:t>
            </a:r>
          </a:p>
          <a:p>
            <a:pPr>
              <a:buNone/>
            </a:pP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</a:rPr>
              <a:t>3. Поездка .</a:t>
            </a:r>
          </a:p>
          <a:p>
            <a:pPr>
              <a:buNone/>
            </a:pP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</a:rPr>
              <a:t>4. Приезд в «Божий храм».</a:t>
            </a:r>
          </a:p>
          <a:p>
            <a:pPr>
              <a:buNone/>
            </a:pP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</a:rPr>
              <a:t>5. Дорога к избушке.</a:t>
            </a:r>
          </a:p>
          <a:p>
            <a:pPr>
              <a:buNone/>
            </a:pP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</a:rPr>
              <a:t>6. В избушке.</a:t>
            </a:r>
          </a:p>
          <a:p>
            <a:pPr>
              <a:buNone/>
            </a:pP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</a:rPr>
              <a:t>7. Пробуждение от сна.</a:t>
            </a:r>
          </a:p>
          <a:p>
            <a:pPr>
              <a:buNone/>
            </a:pP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</a:rPr>
              <a:t>8. Обращение автора.</a:t>
            </a:r>
          </a:p>
          <a:p>
            <a:pPr algn="ctr">
              <a:lnSpc>
                <a:spcPct val="100000"/>
              </a:lnSpc>
              <a:buNone/>
            </a:pPr>
            <a:endParaRPr lang="ru-RU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7" descr="светлана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97143" y="1624942"/>
            <a:ext cx="3367088" cy="4572000"/>
          </a:xfrm>
          <a:noFill/>
        </p:spPr>
      </p:pic>
    </p:spTree>
    <p:extLst>
      <p:ext uri="{BB962C8B-B14F-4D97-AF65-F5344CB8AC3E}">
        <p14:creationId xmlns:p14="http://schemas.microsoft.com/office/powerpoint/2010/main" val="416599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2521</TotalTime>
  <Words>814</Words>
  <Application>Microsoft Office PowerPoint</Application>
  <PresentationFormat>Широкоэкранный</PresentationFormat>
  <Paragraphs>184</Paragraphs>
  <Slides>22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0" baseType="lpstr">
      <vt:lpstr>Arial Unicode MS</vt:lpstr>
      <vt:lpstr>Microsoft YaHei</vt:lpstr>
      <vt:lpstr>Arial</vt:lpstr>
      <vt:lpstr>Calibri</vt:lpstr>
      <vt:lpstr>Calibri Light</vt:lpstr>
      <vt:lpstr>Times New Roman</vt:lpstr>
      <vt:lpstr>Wingdings 2</vt:lpstr>
      <vt:lpstr>Тема Office</vt:lpstr>
      <vt:lpstr>Презентация PowerPoint</vt:lpstr>
      <vt:lpstr>ПЛАН УРОКА</vt:lpstr>
      <vt:lpstr>ФАКТЫ БИОГРАФИИ В.А.ЖУКОВСКОГО</vt:lpstr>
      <vt:lpstr>РОМАНТИЗМ</vt:lpstr>
      <vt:lpstr>ЧЕРТЫ РОМАНТИЗМА</vt:lpstr>
      <vt:lpstr>В.А.ЖУКОВСКИЙ - РОМАНТИК</vt:lpstr>
      <vt:lpstr>БАЛЛАДА – ЭТО…</vt:lpstr>
      <vt:lpstr>БАЛЛАДА «СВЕТЛАНА» В.А.ЖУКОВСКОГО</vt:lpstr>
      <vt:lpstr>    ПЛАН БАЛЛАДЫ</vt:lpstr>
      <vt:lpstr>НАРОДНЫЕ ПОВЕРЬЯ - ГАДАНИЯ</vt:lpstr>
      <vt:lpstr>СВЯТКИ – САМЫЙ ВЕСЕЛЫЙ КРЕСТЬЯНСКИЙ ПРАЗДНИК</vt:lpstr>
      <vt:lpstr>МОТИВ ОЖИДАНИЯ СУЖЕНОГО</vt:lpstr>
      <vt:lpstr>ЧЕРТЫ НАЦИОНАЛЬНОГО ХАРАКТЕРА</vt:lpstr>
      <vt:lpstr>НОВАТОРСТВО ПОЭТА</vt:lpstr>
      <vt:lpstr>ОБРАЗЫ, СИМВОЛЫ И МОТИВЫ БАЛЛАДЫ</vt:lpstr>
      <vt:lpstr>ПРОСТРАНСТВЕННЫЙ ОБРАЗ В БАЛЛАДЕ</vt:lpstr>
      <vt:lpstr>СРЕДСТВА ВЫРАЗИТЕЛЬНОСТИ</vt:lpstr>
      <vt:lpstr>СВЕТЛАНА В БАЛЛАДЕ</vt:lpstr>
      <vt:lpstr>ЧЕРТЫ РОМАНТИЗМА В БАЛЛАДЕ</vt:lpstr>
      <vt:lpstr>ПОРАЗМЫШЛЯЕМ НАД БАЛЛАДОЙ</vt:lpstr>
      <vt:lpstr>СЛОВА В.Г. БЕЛИНСКОГО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144</cp:revision>
  <dcterms:created xsi:type="dcterms:W3CDTF">2020-09-22T15:24:01Z</dcterms:created>
  <dcterms:modified xsi:type="dcterms:W3CDTF">2020-10-05T10:05:04Z</dcterms:modified>
</cp:coreProperties>
</file>