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5" r:id="rId2"/>
    <p:sldId id="325" r:id="rId3"/>
    <p:sldId id="326" r:id="rId4"/>
    <p:sldId id="303" r:id="rId5"/>
    <p:sldId id="308" r:id="rId6"/>
    <p:sldId id="306" r:id="rId7"/>
    <p:sldId id="309" r:id="rId8"/>
    <p:sldId id="288" r:id="rId9"/>
    <p:sldId id="283" r:id="rId10"/>
    <p:sldId id="258" r:id="rId11"/>
    <p:sldId id="259" r:id="rId12"/>
    <p:sldId id="310" r:id="rId13"/>
    <p:sldId id="260" r:id="rId14"/>
    <p:sldId id="311" r:id="rId15"/>
    <p:sldId id="312" r:id="rId16"/>
    <p:sldId id="319" r:id="rId17"/>
    <p:sldId id="320" r:id="rId18"/>
    <p:sldId id="313" r:id="rId19"/>
    <p:sldId id="314" r:id="rId20"/>
    <p:sldId id="322" r:id="rId21"/>
    <p:sldId id="321" r:id="rId22"/>
    <p:sldId id="318" r:id="rId23"/>
    <p:sldId id="317" r:id="rId24"/>
    <p:sldId id="324" r:id="rId25"/>
    <p:sldId id="323" r:id="rId26"/>
    <p:sldId id="327" r:id="rId27"/>
    <p:sldId id="315" r:id="rId28"/>
    <p:sldId id="328" r:id="rId29"/>
    <p:sldId id="329" r:id="rId30"/>
    <p:sldId id="30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41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30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0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60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94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62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86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16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1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56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51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6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77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01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47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37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38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9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30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0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7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77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55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2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5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16399" y="2700149"/>
            <a:ext cx="5273010" cy="291265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А.С.Пушкин</a:t>
            </a:r>
            <a:endParaRPr lang="ru-RU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«Песнь о вещем Олеге».</a:t>
            </a:r>
            <a:endParaRPr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50452" y="2923822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B501E54-EF4F-4C63-A9D7-559AD02222B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" b="1867"/>
          <a:stretch>
            <a:fillRect/>
          </a:stretch>
        </p:blipFill>
        <p:spPr bwMode="auto">
          <a:xfrm>
            <a:off x="7948613" y="2695575"/>
            <a:ext cx="3328987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7509"/>
            <a:ext cx="10787743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ОБРАЩЕНИЕ КНЯЗЯ ОЛЕГА К КУДЕСНИКУ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1145" y="5594056"/>
            <a:ext cx="89863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442" y="1404169"/>
            <a:ext cx="64588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«Скажи мне, кудесник, любимец богов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сбудется в жизни со мною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ль, на радость соседей-врагов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Могильной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засыплюсь землею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Открой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всю правду, не бойся меня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награду любого возьмешь ты коня». </a:t>
            </a:r>
          </a:p>
        </p:txBody>
      </p:sp>
      <p:pic>
        <p:nvPicPr>
          <p:cNvPr id="12" name="Picture 2" descr="http://slavkrug.org/images/photos/d8b824bd783653de18c047facb347f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2929" y="1404169"/>
            <a:ext cx="4644571" cy="421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2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ПРЕДСКАЗАНИЕ КУДЕСНИКА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63181" y="1376515"/>
            <a:ext cx="11149848" cy="196977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Кудесник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предсказывает, что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князь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встретит смерть от своего любимого коня, с которым  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провел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немало битв.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altLang="ru-RU" sz="3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3714" y="2917372"/>
            <a:ext cx="44123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Тут же Олег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повелевает увезти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своего верного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друга подальше,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однако распоряжается,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чтобы за ним был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осуществлен хороший уход.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6604" y="5196444"/>
            <a:ext cx="6390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http://museum.ru/imgB.asp?4428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4292">
            <a:off x="1898438" y="2728408"/>
            <a:ext cx="214314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sarrest.ru/wp-content/uploads/2014/11/DeF5fnxdWf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0424">
            <a:off x="8895675" y="2456895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go4.imgsmail.ru/imgpreview?key=4a8ef8094f3722ba&amp;mb=imgdb_preview_97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686" y="4527332"/>
            <a:ext cx="1571636" cy="206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76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«ПЕСНЬ О ВЕЩЕМ ОЛЕГЕ»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392716"/>
            <a:ext cx="11493186" cy="110799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Прощание с конем – один из самых драматичных эпизодов.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643" y="2090056"/>
            <a:ext cx="75453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«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Прощай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 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мой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товарищ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 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мой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верный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слуга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 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Расстаться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настало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нам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время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: 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 Теперь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отдыхай! уж не ступит нога 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  В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твое позлащенное стремя. 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  Прощай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 утешайся — да помни меня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Вы,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отроки- </a:t>
            </a:r>
            <a:r>
              <a:rPr lang="ru-RU" sz="2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други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 возьмите коня! 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2" descr="http://paintingart.ru/joomgallery/details/___3/__4/___29/_20111012_13130322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0895" y="2619603"/>
            <a:ext cx="4646019" cy="3458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8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Autofit/>
          </a:bodyPr>
          <a:lstStyle/>
          <a:p>
            <a:pPr algn="ctr"/>
            <a:r>
              <a:rPr lang="ru-RU" sz="4200" dirty="0" smtClean="0"/>
              <a:t>КНЯЗЬ ОЛЕГ ВСПОМИНАЕТ СВОЕГО КОНЯ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500" y="1345542"/>
            <a:ext cx="10258666" cy="1772793"/>
          </a:xfrm>
        </p:spPr>
        <p:txBody>
          <a:bodyPr/>
          <a:lstStyle/>
          <a:p>
            <a:pPr marL="0" lvl="0" indent="0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Во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время пиршества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он вспоминает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своем верном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друге – коне.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500" y="2046959"/>
            <a:ext cx="799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5213" y="1443064"/>
            <a:ext cx="11092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    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4" name="Рисунок 23" descr="http://timegirl.ru/uploads/thumbs/d/f/1/df18acf4b3b2afaf394c738ab9ab04ff.jpg"/>
          <p:cNvPicPr/>
          <p:nvPr/>
        </p:nvPicPr>
        <p:blipFill rotWithShape="1">
          <a:blip r:embed="rId3"/>
          <a:srcRect t="6599" b="7035"/>
          <a:stretch/>
        </p:blipFill>
        <p:spPr bwMode="auto">
          <a:xfrm>
            <a:off x="7070724" y="1538514"/>
            <a:ext cx="4429156" cy="335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4644" y="2835521"/>
            <a:ext cx="62284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Ему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сообщают,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животное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умерло.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Олег решает посетить место упокоения верного друга и попросить прощения.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КНЯЗЬ ОЛЕГ ПРИЕЗЖАЕТ К КОСТЯМ КОНЯ</a:t>
            </a:r>
            <a:endParaRPr lang="ru-RU" sz="3600" dirty="0"/>
          </a:p>
        </p:txBody>
      </p:sp>
      <p:pic>
        <p:nvPicPr>
          <p:cNvPr id="9" name="Picture 2" descr="http://paintingart.ru/joomgallery/details/___3/__4/___29/_20111012_16536287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45183" y="1630999"/>
            <a:ext cx="5466245" cy="46101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4500" y="1582341"/>
            <a:ext cx="55646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Князь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тихо на череп коня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наступил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молвил: «Спи, друг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одинокий!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старый хозяин тебя пережил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тризне, уже недалекой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под секирой ковыль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обагришь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жаркою кровью мой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прах напоишь.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СМЕРТЬ КНЯЗЯ ОЛЕГА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2"/>
          </p:nvPr>
        </p:nvSpPr>
        <p:spPr>
          <a:xfrm>
            <a:off x="566058" y="1494970"/>
            <a:ext cx="11321596" cy="4166269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 это время из черепа выползает змея и наносит смертельный укус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Из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мертвой главы гробовая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змия</a:t>
            </a:r>
          </a:p>
          <a:p>
            <a:pPr marL="0" indent="0"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Шипя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между тем выползала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Как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черная лента, вкруг ног обвилась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вскрикнул внезапно ужаленный князь. </a:t>
            </a:r>
          </a:p>
          <a:p>
            <a:pPr marL="0" indent="0">
              <a:buNone/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Произведение заканчивается похоронами</a:t>
            </a:r>
          </a:p>
          <a:p>
            <a:pPr marL="0" indent="0">
              <a:buNone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нязя Олега.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https://myslide.ru/documents_2/6fea9f0230a1ad45cff5b0c2d8b446ff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0" t="22818" r="22994"/>
          <a:stretch/>
        </p:blipFill>
        <p:spPr bwMode="auto">
          <a:xfrm>
            <a:off x="7826829" y="1945882"/>
            <a:ext cx="3831772" cy="441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ТЕМАТИКА БАЛЛАДЫ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6690" y="1405543"/>
            <a:ext cx="11092286" cy="1783565"/>
          </a:xfrm>
        </p:spPr>
        <p:txBody>
          <a:bodyPr/>
          <a:lstStyle/>
          <a:p>
            <a:pPr marL="274320" lvl="0" indent="-274320" algn="ctr">
              <a:lnSpc>
                <a:spcPct val="10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Тема произведения не укладывается в какое-либо одно понятие.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А. С.  Пушкин поднимает различные темы.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i.ytimg.com/vi/spBcVYuKaQg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12" y="2805311"/>
            <a:ext cx="6592358" cy="37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ТЕМА 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25214" y="1523342"/>
            <a:ext cx="5936843" cy="2585323"/>
          </a:xfrm>
        </p:spPr>
        <p:txBody>
          <a:bodyPr/>
          <a:lstStyle/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Что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бы ни делал князь, чтобы  избежать предсказанной участи – она его настигает.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Олег отсылает коня как можно дальше. Казалось бы, все: угроза ликвидирована, но нет, злой рок его настигает даже после смерти коня.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Он находит погибель именно так, как было предвещено.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mtdata.ru/u28/photoAD19/20949254269-0/orig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57" y="1405543"/>
            <a:ext cx="3733043" cy="499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СУДЬБА И СВОБОДА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400464" y="1707870"/>
            <a:ext cx="6417036" cy="307915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6686" y="1490008"/>
            <a:ext cx="71990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Олег смог отдалить момент смерти, отстранив от себя коня и не контактируя с ним. Однако гибель все равно настигает князя.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Пушкин пытается раскрыть весьма важную философскую проблему, над которой задумывались великие умы.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Судьба и свобода: как связаны эти понятия?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Действительно ли человек сам выбирает свою судьбу (Олег отсылает коня) или судьбу обмануть невозможно (гибель князя), как считает Пушкин?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stihi.ru/pics/2019/08/22/88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29" y="1405543"/>
            <a:ext cx="3762071" cy="519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ИДЕЯ СУДЬБЫ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668482"/>
            <a:ext cx="11292857" cy="2215991"/>
          </a:xfrm>
        </p:spPr>
        <p:txBody>
          <a:bodyPr/>
          <a:lstStyle/>
          <a:p>
            <a:pPr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. С. Пушкин в «Песне о вещем Олеге» пытается донести до читателя, что у каждого человека в жизни есть свое предназначение, у каждого своя судьба.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Идея судьбы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одна из основных в жизни человека.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5" descr="24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53" y="3930175"/>
            <a:ext cx="1957689" cy="2603936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1207092832_proshhanie-a_s_-pushkina-s-cherny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1"/>
          <a:stretch>
            <a:fillRect/>
          </a:stretch>
        </p:blipFill>
        <p:spPr bwMode="auto">
          <a:xfrm>
            <a:off x="6821715" y="3866809"/>
            <a:ext cx="1978966" cy="2667302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ЦЕЛИ 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0912613" cy="2052357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Проанализировать балладу «Песнь о вещем Олеге».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Ответить на проблемный вопрос: «Песнь о вещем Олеге» - пересказ летописи или самостоятельное произведение?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Определить главную тему и идею произведения.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4626430"/>
            <a:ext cx="1962300" cy="18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442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ТЕМА РОКОВОЙ ПРЕДОПРЕДЕЛЁННОСТИ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500" y="1392716"/>
            <a:ext cx="11443000" cy="430887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8486" y="1361938"/>
            <a:ext cx="104539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Пронизывает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стихотворение и показывает, что никакие предосторожности не могут отвести знамение судьбы.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http://audioskazki.net/wp-content/gallery/pushkin/veschiy_oleg/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1380">
            <a:off x="2508309" y="3132239"/>
            <a:ext cx="2486039" cy="289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0.liveinternet.ru/images/attach/c/4/123/39/123039228_5671928_6247_1_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305913">
            <a:off x="6972303" y="3308680"/>
            <a:ext cx="3786214" cy="279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6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ТЕМА ПОЭТА - ПРОРОКА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536728" cy="271458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Пушкин волхва приравнивает к себе самому.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Волхв «вдохновенный», как и поэт.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Настоящего поэта и волхва роднит то,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что они не подчинены воле царя и князя: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«Волхвы не боятся могучих владык, </a:t>
            </a:r>
            <a:b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и княжеский дар им не нужен».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620" y="4459625"/>
            <a:ext cx="1962300" cy="18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52800" y="3994458"/>
            <a:ext cx="55589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отражает чувства и взгляды поэта.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ТЕМА ДРУЖБЫ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210519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 начале баллады конь назван «верным». Это отражает преданность животного своему хозяину.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Князь не забывает о преданном им друге, он просит заботиться о нем, помнит спустя многие годы и сильно сокрушается смерти преданного умного животного.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199" y="1450768"/>
            <a:ext cx="522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www.uchportal.ru/_ld/835/909846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t="27757" r="11905"/>
          <a:stretch/>
        </p:blipFill>
        <p:spPr bwMode="auto">
          <a:xfrm>
            <a:off x="4499428" y="3860799"/>
            <a:ext cx="3599543" cy="259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1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ГЛАВНАЯ МЫСЛЬ (ИДЕЯ)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2481288"/>
            <a:ext cx="4662212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1429" y="1498818"/>
            <a:ext cx="93036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 показывает столкновение двух разных отношений в жизни: волхва и князя.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http://go1.imgsmail.ru/imgpreview?key=446702a0b3396e47&amp;mb=imgdb_preview_2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168769">
            <a:off x="2221630" y="2838820"/>
            <a:ext cx="307183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diafilmy.su/uploads/posts/2011-08/1313305522_p_0020.jpg"/>
          <p:cNvPicPr/>
          <p:nvPr/>
        </p:nvPicPr>
        <p:blipFill rotWithShape="1">
          <a:blip r:embed="rId4"/>
          <a:srcRect b="8198"/>
          <a:stretch/>
        </p:blipFill>
        <p:spPr bwMode="auto">
          <a:xfrm>
            <a:off x="6418218" y="2979886"/>
            <a:ext cx="4143404" cy="282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93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1" y="1405543"/>
            <a:ext cx="6360128" cy="3968165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Предстает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читателем как человек, который всегда говорит правду, который не зависит от чьего ‑ то мнения, ему нечего бояться, он многое видел на свете.</a:t>
            </a:r>
            <a:r>
              <a:rPr 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83" y="365126"/>
            <a:ext cx="11761075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ПРЕДСКАЗАТЕЛЬ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322273" y="2386954"/>
            <a:ext cx="2617946" cy="222167"/>
          </a:xfrm>
        </p:spPr>
        <p:txBody>
          <a:bodyPr/>
          <a:lstStyle/>
          <a:p>
            <a:pPr marL="717550" lvl="4" indent="6350">
              <a:buNone/>
              <a:tabLst>
                <a:tab pos="533400" algn="l"/>
              </a:tabLst>
            </a:pPr>
            <a:r>
              <a:rPr lang="ru-RU" altLang="ru-RU" sz="4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4" name="Picture 2" descr="https://ds04.infourok.ru/uploads/ex/12e5/000b710c-f46564f5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8"/>
          <a:stretch/>
        </p:blipFill>
        <p:spPr bwMode="auto">
          <a:xfrm>
            <a:off x="7619999" y="1405543"/>
            <a:ext cx="4093029" cy="512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83" y="365126"/>
            <a:ext cx="11761075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КНЯЗЬ ОЛЕГ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0" y="1523343"/>
            <a:ext cx="6270171" cy="4833914"/>
          </a:xfrm>
        </p:spPr>
        <p:txBody>
          <a:bodyPr/>
          <a:lstStyle/>
          <a:p>
            <a:pPr marL="717550" lvl="4" indent="6350">
              <a:buNone/>
              <a:tabLst>
                <a:tab pos="533400" algn="l"/>
              </a:tabLs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Победитель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вышел живым из сложнейших и опаснейших ситуаций и получил смерть от своего коня.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Автор восхищается силой и мужеством князя.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/>
              <a:t/>
            </a:r>
            <a:br>
              <a:rPr lang="ru-RU" sz="4400" dirty="0"/>
            </a:br>
            <a:endParaRPr lang="ru-RU" altLang="ru-RU" sz="4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s://i.pinimg.com/736x/86/63/6c/86636c036e6b7d0e15e8ca7da446fc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1523342"/>
            <a:ext cx="5286072" cy="497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7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83" y="365126"/>
            <a:ext cx="11761075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«ПРАВДА» КУДЕСНИКА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6297070" cy="4739759"/>
          </a:xfrm>
        </p:spPr>
        <p:txBody>
          <a:bodyPr/>
          <a:lstStyle/>
          <a:p>
            <a:pPr marL="717550" lvl="4" indent="6350">
              <a:lnSpc>
                <a:spcPct val="100000"/>
              </a:lnSpc>
              <a:buNone/>
              <a:tabLst>
                <a:tab pos="533400" algn="l"/>
              </a:tabLst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Побеждает «правда» кудесника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сильнее воли князя.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Олег изображён в стихотворении достойным противником судьбы: он храбрый и сильный воин.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стихотворении получает отражение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из сквозных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 пушкинского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творчества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соотношение власти земной и власти высших сил.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 descr="Кудес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4420" r="3978" b="4420"/>
          <a:stretch>
            <a:fillRect/>
          </a:stretch>
        </p:blipFill>
        <p:spPr bwMode="auto">
          <a:xfrm>
            <a:off x="7252138" y="1523342"/>
            <a:ext cx="4334915" cy="4633713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ПОЭТИКА БАЛЛАДЫ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87461" y="1433988"/>
            <a:ext cx="11292857" cy="40995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1.Она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написана «балладным» стихотворным размером – четырёхстопным амфибрахием.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Каждая строфа содержит шесть строк с системой рифмовки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абабсс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Чередуются мужские и женские рифмы.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https://my-bookshop.ru/image/10027670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214" y="2192008"/>
            <a:ext cx="1905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ПОЭТИКА БАЛЛАДЫ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55399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9543" y="1523342"/>
            <a:ext cx="9869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баллады – контраст.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Сопоставляются образы Олега и кудесника.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жизни и действия князя – поле, открытое пространство, холм, поля сражений.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обитания волхва – тёмный лес, а точнее, вечность, в которой он пребывает, служа богам.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http://www.inomir.ru/images/articles/object_70.118814069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3200" y="3895584"/>
            <a:ext cx="2168328" cy="252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56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ПОЭТИКА БАЛЛАДЫ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349018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Пушкин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также использует в стихотворении много архаических слов и форм: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кудесник, волхв, секира, почил непробудным сном, позлащённое стремя, сеча, пращ, врата …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Таким образом, создаётся старинный колорит баллады.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http://auction-imperia.ru/i/booklot/_DSC6528-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4576">
            <a:off x="3637728" y="4197826"/>
            <a:ext cx="4369308" cy="221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25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АНАЛИЗ «ПЕСНИ О ВЕЩЕМ ОЛЕГЕ»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http://go4.imgsmail.ru/imgpreview?key=591fa436c24cc4c8&amp;mb=imgdb_preview_25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267107">
            <a:off x="1545061" y="1928699"/>
            <a:ext cx="342902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-fotki.yandex.ru/get/9758/154981744.91/0_d6b25_378a047d_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4503" y="2021940"/>
            <a:ext cx="5359297" cy="347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02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19200" y="1523342"/>
            <a:ext cx="10598300" cy="123623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Ответить на вопросы по произведению.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4" descr="kniga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52" y="5321826"/>
            <a:ext cx="1613148" cy="117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6571" y="2274838"/>
            <a:ext cx="75474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Почему змея укусила конкретно Олега, а не кого-то ещё?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какой момент Олег оценил кудесника, назвав его "безумным стариком"?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Благодаря каким приёмам образы в произведении кажутся столь выразительными?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Почему "Песнь о вещем Олеге" - именно баллада?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чём особенность Олега в данном произведении?</a:t>
            </a:r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1" y="1405543"/>
            <a:ext cx="5307197" cy="3783499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pPr algn="ctr"/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Художественный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пересказ                 летописи или самостоятельное  произведение? …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БАЛЛАДА «ПЕСНЬ О ВЕЩЕМ ОЛЕГЕ»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8082327" cy="45089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Песнь о Вещем Олеге\19764156_vasnecov_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98" y="1748788"/>
            <a:ext cx="6150832" cy="4333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ИСТОРИЧЕСКАЯ СПРАВКА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349018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«Вещий Олег» —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первый киевский князь, правил в 879—912 гг. Прозван «вещим» после победоносного похода в 907 г. на греков.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Хозары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» —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кочевой народ, некогда обитавший на юге России.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«Твой щит на вратах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Цареграда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» —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воины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Олега в знак победы над греками повесили свои щиты на вратах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Цареграда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, столицы Византии.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Игорь Рюрикович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—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великий князь киевский в 912—945 гг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Ольга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—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жена Игоря, правившая после смерти Игоря. 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6" y="4582887"/>
            <a:ext cx="1962300" cy="18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49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ОСОБЕННОСТИ ЖАНРА БАЛЛАДЫ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643" y="1856455"/>
            <a:ext cx="5832614" cy="443198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«Песнь о вещем Олеге» содержит много фантастичного, начиная со старого кудесника, его пророчества и заканчивая смертью князя. 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http://diafilmy.su/uploads/posts/2011-08/1313305571_p_00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206" y="1929159"/>
            <a:ext cx="478634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29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ОСОБЕННОСТИ СЮЖЕТА БАЛЛАДЫ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25214" y="1523342"/>
            <a:ext cx="7083472" cy="4487382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Вот что писал сам А.С. Пушкин в одном из писем о сюжете, который лёг в основу баллады «Песнь о вещем Олеге»: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«Товарищеская любовь старого князя к своему коню и заботливость о его судьбе есть черта трогательного простодушия, да и происшествие само по себе в своей простоте имеет много поэтического».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6" descr="0_3596e_cd7e3e6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8574" y="1405542"/>
            <a:ext cx="3734487" cy="487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22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 БАЛЛАДЫ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345542"/>
            <a:ext cx="10781985" cy="166199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Сюжет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баллады Пушкина схож с тем, что      представляет "Повесть временных лет". 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5714" y="1345542"/>
            <a:ext cx="10916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smtClean="0">
                <a:solidFill>
                  <a:schemeClr val="tx2"/>
                </a:solidFill>
              </a:rPr>
              <a:t>  </a:t>
            </a:r>
            <a:endParaRPr lang="ru-RU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20607" y="4114800"/>
            <a:ext cx="4382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http://900igr.net/datas/istorija/Igor-Oleg-Olga/0015-015-Vstrecha-Veschego-Olega-s-volkhvam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5439" y="2466460"/>
            <a:ext cx="8501122" cy="388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6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5832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СЮЖЕТ БАЛЛАДЫ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4816613" cy="217861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великому князю,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вещему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Олегу,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обращается волхв,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кудесник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http://i809.photobucket.com/albums/zz11/bukvoed/101656/85838/img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5350">
            <a:off x="8308203" y="1541462"/>
            <a:ext cx="2785954" cy="292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llustrators.ru/uploads/illustration/image/630510/main_630510_origina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618" y="3701952"/>
            <a:ext cx="457203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59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906</Words>
  <Application>Microsoft Office PowerPoint</Application>
  <PresentationFormat>Широкоэкранный</PresentationFormat>
  <Paragraphs>201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 2</vt:lpstr>
      <vt:lpstr>Тема Office</vt:lpstr>
      <vt:lpstr>Презентация PowerPoint</vt:lpstr>
      <vt:lpstr>ЦЕЛИ  УРОКА</vt:lpstr>
      <vt:lpstr>АНАЛИЗ «ПЕСНИ О ВЕЩЕМ ОЛЕГЕ»</vt:lpstr>
      <vt:lpstr>БАЛЛАДА «ПЕСНЬ О ВЕЩЕМ ОЛЕГЕ»</vt:lpstr>
      <vt:lpstr>ИСТОРИЧЕСКАЯ СПРАВКА</vt:lpstr>
      <vt:lpstr>ОСОБЕННОСТИ ЖАНРА БАЛЛАДЫ</vt:lpstr>
      <vt:lpstr>ОСОБЕННОСТИ СЮЖЕТА БАЛЛАДЫ</vt:lpstr>
      <vt:lpstr>СЮЖЕТ БАЛЛАДЫ</vt:lpstr>
      <vt:lpstr>    СЮЖЕТ БАЛЛАДЫ</vt:lpstr>
      <vt:lpstr>ОБРАЩЕНИЕ КНЯЗЯ ОЛЕГА К КУДЕСНИКУ</vt:lpstr>
      <vt:lpstr>ПРЕДСКАЗАНИЕ КУДЕСНИКА</vt:lpstr>
      <vt:lpstr>«ПЕСНЬ О ВЕЩЕМ ОЛЕГЕ»</vt:lpstr>
      <vt:lpstr>КНЯЗЬ ОЛЕГ ВСПОМИНАЕТ СВОЕГО КОНЯ</vt:lpstr>
      <vt:lpstr>КНЯЗЬ ОЛЕГ ПРИЕЗЖАЕТ К КОСТЯМ КОНЯ</vt:lpstr>
      <vt:lpstr>СМЕРТЬ КНЯЗЯ ОЛЕГА</vt:lpstr>
      <vt:lpstr>ТЕМАТИКА БАЛЛАДЫ</vt:lpstr>
      <vt:lpstr>ТЕМА РОКА</vt:lpstr>
      <vt:lpstr>СУДЬБА И СВОБОДА</vt:lpstr>
      <vt:lpstr>ИДЕЯ СУДЬБЫ</vt:lpstr>
      <vt:lpstr>ТЕМА РОКОВОЙ ПРЕДОПРЕДЕЛЁННОСТИ</vt:lpstr>
      <vt:lpstr>ТЕМА ПОЭТА - ПРОРОКА</vt:lpstr>
      <vt:lpstr>ТЕМА ДРУЖБЫ</vt:lpstr>
      <vt:lpstr>ГЛАВНАЯ МЫСЛЬ (ИДЕЯ)</vt:lpstr>
      <vt:lpstr>ПРЕДСКАЗАТЕЛЬ</vt:lpstr>
      <vt:lpstr>КНЯЗЬ ОЛЕГ</vt:lpstr>
      <vt:lpstr>«ПРАВДА» КУДЕСНИКА</vt:lpstr>
      <vt:lpstr>ПОЭТИКА БАЛЛАДЫ</vt:lpstr>
      <vt:lpstr>ПОЭТИКА БАЛЛАДЫ</vt:lpstr>
      <vt:lpstr>ПОЭТИКА БАЛЛАДЫ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120</cp:revision>
  <dcterms:created xsi:type="dcterms:W3CDTF">2020-09-22T15:24:01Z</dcterms:created>
  <dcterms:modified xsi:type="dcterms:W3CDTF">2020-09-30T04:53:28Z</dcterms:modified>
</cp:coreProperties>
</file>