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86" r:id="rId3"/>
    <p:sldId id="289" r:id="rId4"/>
    <p:sldId id="309" r:id="rId5"/>
    <p:sldId id="292" r:id="rId6"/>
    <p:sldId id="293" r:id="rId7"/>
    <p:sldId id="324" r:id="rId8"/>
    <p:sldId id="311" r:id="rId9"/>
    <p:sldId id="325" r:id="rId10"/>
    <p:sldId id="312" r:id="rId11"/>
    <p:sldId id="313" r:id="rId12"/>
    <p:sldId id="314" r:id="rId13"/>
    <p:sldId id="315" r:id="rId14"/>
    <p:sldId id="299" r:id="rId15"/>
    <p:sldId id="301" r:id="rId16"/>
    <p:sldId id="316" r:id="rId17"/>
    <p:sldId id="317" r:id="rId18"/>
    <p:sldId id="304" r:id="rId19"/>
    <p:sldId id="305" r:id="rId20"/>
    <p:sldId id="318" r:id="rId21"/>
    <p:sldId id="319" r:id="rId22"/>
    <p:sldId id="320" r:id="rId23"/>
    <p:sldId id="322" r:id="rId24"/>
    <p:sldId id="321" r:id="rId25"/>
    <p:sldId id="323" r:id="rId26"/>
    <p:sldId id="307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56"/>
            <p14:sldId id="286"/>
            <p14:sldId id="289"/>
            <p14:sldId id="309"/>
            <p14:sldId id="292"/>
            <p14:sldId id="293"/>
            <p14:sldId id="324"/>
            <p14:sldId id="311"/>
            <p14:sldId id="325"/>
            <p14:sldId id="312"/>
            <p14:sldId id="313"/>
            <p14:sldId id="314"/>
            <p14:sldId id="315"/>
            <p14:sldId id="299"/>
            <p14:sldId id="301"/>
            <p14:sldId id="316"/>
            <p14:sldId id="317"/>
            <p14:sldId id="304"/>
            <p14:sldId id="305"/>
            <p14:sldId id="318"/>
            <p14:sldId id="319"/>
            <p14:sldId id="320"/>
            <p14:sldId id="322"/>
            <p14:sldId id="321"/>
            <p14:sldId id="323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0000FF"/>
    <a:srgbClr val="53E7A1"/>
    <a:srgbClr val="19C139"/>
    <a:srgbClr val="00FFCC"/>
    <a:srgbClr val="FF66FF"/>
    <a:srgbClr val="0091C4"/>
    <a:srgbClr val="66FFCC"/>
    <a:srgbClr val="149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4660"/>
  </p:normalViewPr>
  <p:slideViewPr>
    <p:cSldViewPr snapToGrid="0">
      <p:cViewPr varScale="1">
        <p:scale>
          <a:sx n="66" d="100"/>
          <a:sy n="66" d="100"/>
        </p:scale>
        <p:origin x="752" y="36"/>
      </p:cViewPr>
      <p:guideLst>
        <p:guide orient="horz" pos="214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6B91B-DDEF-4DA7-AD28-05F41B27C2F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D85584-CE70-4886-AD4E-AF20FFB8286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50A99-23E7-41E9-B119-85EA8536B7D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99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50A99-23E7-41E9-B119-85EA8536B7D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099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6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500"/>
            </a:lvl1pPr>
          </a:lstStyle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7" indent="-152377">
              <a:buFont typeface="Arial" panose="020B0604020202020204" pitchFamily="34" charset="0"/>
              <a:buChar char="•"/>
              <a:defRPr sz="1500"/>
            </a:lvl2pPr>
            <a:lvl3pPr marL="304756" indent="-152377">
              <a:defRPr sz="1500"/>
            </a:lvl3pPr>
            <a:lvl4pPr marL="533322" indent="-228565">
              <a:defRPr sz="1500"/>
            </a:lvl4pPr>
            <a:lvl5pPr marL="761887" indent="-228565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7" indent="-152377">
              <a:buFont typeface="Arial" panose="020B0604020202020204" pitchFamily="34" charset="0"/>
              <a:buChar char="•"/>
              <a:defRPr sz="1500"/>
            </a:lvl2pPr>
            <a:lvl3pPr marL="304756" indent="-152377">
              <a:defRPr sz="1500"/>
            </a:lvl3pPr>
            <a:lvl4pPr marL="533322" indent="-228565">
              <a:defRPr sz="1500"/>
            </a:lvl4pPr>
            <a:lvl5pPr marL="761887" indent="-228565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71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 marL="152377" indent="-152377">
              <a:buFont typeface="Arial" panose="020B0604020202020204" pitchFamily="34" charset="0"/>
              <a:buChar char="•"/>
              <a:defRPr sz="1500"/>
            </a:lvl2pPr>
            <a:lvl3pPr marL="304756" indent="-152377">
              <a:defRPr sz="1500"/>
            </a:lvl3pPr>
            <a:lvl4pPr marL="533322" indent="-228565">
              <a:defRPr sz="1500"/>
            </a:lvl4pPr>
            <a:lvl5pPr marL="761887" indent="-228565">
              <a:defRPr sz="15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6" y="933455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800" b="1" i="0">
                <a:solidFill>
                  <a:srgbClr val="6F2F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marL="26887">
              <a:spcBef>
                <a:spcPts val="127"/>
              </a:spcBef>
              <a:defRPr sz="1200" b="0" i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i9 presentation </a:t>
            </a:r>
            <a:r>
              <a:rPr lang="en-US" spc="11" dirty="0" smtClean="0"/>
              <a:t>to Joe</a:t>
            </a:r>
            <a:r>
              <a:rPr lang="en-US" spc="53" dirty="0" smtClean="0"/>
              <a:t> </a:t>
            </a:r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80662">
              <a:spcBef>
                <a:spcPts val="127"/>
              </a:spcBef>
              <a:defRPr sz="1200" b="0" i="0" spc="11" dirty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marL="26887">
              <a:spcBef>
                <a:spcPts val="127"/>
              </a:spcBef>
              <a:defRPr sz="1200" b="0" i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i9 presentation </a:t>
            </a:r>
            <a:r>
              <a:rPr lang="en-US" spc="11" dirty="0" smtClean="0"/>
              <a:t>to Joe</a:t>
            </a:r>
            <a:r>
              <a:rPr lang="en-US" spc="53" dirty="0" smtClean="0"/>
              <a:t> </a:t>
            </a:r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9/28/2020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80662">
              <a:spcBef>
                <a:spcPts val="127"/>
              </a:spcBef>
              <a:defRPr sz="1200" b="0" i="0" spc="11" dirty="0">
                <a:solidFill>
                  <a:srgbClr val="9A999B"/>
                </a:solidFill>
                <a:latin typeface="Arial"/>
                <a:cs typeface="Arial"/>
              </a:defRPr>
            </a:lvl1pPr>
          </a:lstStyle>
          <a:p>
            <a:fld id="{81D60167-4931-47E6-BA6A-407CBD079E4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" y="3"/>
            <a:ext cx="12173958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178663" y="2334321"/>
            <a:ext cx="7787537" cy="4261740"/>
          </a:xfrm>
          <a:prstGeom prst="rect">
            <a:avLst/>
          </a:prstGeom>
        </p:spPr>
        <p:txBody>
          <a:bodyPr vert="horz" wrap="square" lIns="0" tIns="29524" rIns="0" bIns="0" rtlCol="0">
            <a:spAutoFit/>
          </a:bodyPr>
          <a:lstStyle/>
          <a:p>
            <a:pPr marL="26887" algn="ctr"/>
            <a:r>
              <a:rPr sz="55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Mavzu</a:t>
            </a:r>
            <a:r>
              <a:rPr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US" sz="5500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Dunyo okeani va uning qismlari. Dunyo okeani tubining</a:t>
            </a:r>
          </a:p>
          <a:p>
            <a:pPr marL="26887" algn="ctr"/>
            <a:r>
              <a:rPr lang="en-US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it-IT" sz="55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eologik tuzilishi, relyefi</a:t>
            </a:r>
            <a:endParaRPr sz="5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57892" y="2503008"/>
            <a:ext cx="727405" cy="227219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661266" y="304304"/>
            <a:ext cx="1921135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673967" y="317006"/>
            <a:ext cx="1857635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889613" y="585575"/>
            <a:ext cx="562486" cy="750461"/>
          </a:xfrm>
          <a:prstGeom prst="rect">
            <a:avLst/>
          </a:prstGeom>
        </p:spPr>
        <p:txBody>
          <a:bodyPr vert="horz" wrap="square" lIns="0" tIns="33548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en-US" sz="4700" b="1" spc="21" dirty="0" smtClean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endParaRPr sz="4700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id="{065B57C3-CBC0-467B-8CE6-9C853CD5BC49}"/>
              </a:ext>
            </a:extLst>
          </p:cNvPr>
          <p:cNvSpPr txBox="1"/>
          <p:nvPr/>
        </p:nvSpPr>
        <p:spPr>
          <a:xfrm>
            <a:off x="10505018" y="726309"/>
            <a:ext cx="884709" cy="514325"/>
          </a:xfrm>
          <a:prstGeom prst="rect">
            <a:avLst/>
          </a:prstGeom>
        </p:spPr>
        <p:txBody>
          <a:bodyPr vert="horz" wrap="square" lIns="0" tIns="25496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en-US" sz="3200" b="1" spc="21" dirty="0" err="1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en-US" sz="3200" b="1" spc="21" dirty="0">
              <a:solidFill>
                <a:srgbClr val="FEFEFE"/>
              </a:solidFill>
              <a:latin typeface="Arial"/>
              <a:cs typeface="Arial"/>
            </a:endParaRPr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8723" y="275001"/>
            <a:ext cx="5864508" cy="1262314"/>
          </a:xfrm>
          <a:prstGeom prst="rect">
            <a:avLst/>
          </a:prstGeom>
        </p:spPr>
        <p:txBody>
          <a:bodyPr vert="horz" wrap="square" lIns="0" tIns="30906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78" defTabSz="1935180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5" name="Picture 22" descr="EARTH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75" y="116113"/>
            <a:ext cx="1598125" cy="157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ject 12"/>
          <p:cNvSpPr/>
          <p:nvPr/>
        </p:nvSpPr>
        <p:spPr>
          <a:xfrm>
            <a:off x="290297" y="5034644"/>
            <a:ext cx="728021" cy="1403468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343319" y="0"/>
                </a:moveTo>
                <a:lnTo>
                  <a:pt x="0" y="0"/>
                </a:lnTo>
                <a:lnTo>
                  <a:pt x="0" y="679462"/>
                </a:lnTo>
                <a:lnTo>
                  <a:pt x="343319" y="679462"/>
                </a:lnTo>
                <a:lnTo>
                  <a:pt x="343319" y="0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9"/>
          <p:cNvSpPr>
            <a:spLocks noGrp="1"/>
          </p:cNvSpPr>
          <p:nvPr>
            <p:ph type="pic" sz="quarter" idx="10"/>
          </p:nvPr>
        </p:nvSpPr>
        <p:spPr>
          <a:xfrm>
            <a:off x="8890000" y="2595966"/>
            <a:ext cx="3004457" cy="31571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okeanining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o‘rganilish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tarixi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62269AF-20DB-4CC8-B41F-0B5F462C2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0" y="1123573"/>
            <a:ext cx="7757886" cy="542055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230414" y="1329035"/>
            <a:ext cx="38317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“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Chellenjer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”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kemasi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a’zolari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okeani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geografiyasi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uchun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eng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zarur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ma’lumotlar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to‘pladi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“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Chellenjer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ekspeditsiyasi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natijalari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okeanografiya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faniga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asos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soldi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EFAF0E-DD39-45FD-9815-29CCF5F2D8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03" r="5208"/>
          <a:stretch>
            <a:fillRect/>
          </a:stretch>
        </p:blipFill>
        <p:spPr>
          <a:xfrm>
            <a:off x="6578600" y="3213100"/>
            <a:ext cx="5473700" cy="3370147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okeanining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o‘rganilish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tarixi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7715" y="1180850"/>
            <a:ext cx="117130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3538" algn="just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XX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asrdan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boshlab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maxsus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tashkilotlari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tuzilib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okeanini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xalqaro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hamkorlik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asosida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o‘rganish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ishlari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tashkil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etildi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1920-yildan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keyin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suvlari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chuqurlik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bo‘yicha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o‘rganila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boshlandi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 1960-yilda Jan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Pikar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Mariana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cho‘kmasini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zabt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etdi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ject 3"/>
          <p:cNvSpPr/>
          <p:nvPr/>
        </p:nvSpPr>
        <p:spPr>
          <a:xfrm>
            <a:off x="293125" y="3200400"/>
            <a:ext cx="3313676" cy="34205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434" name="Picture 2" descr="Что находится на дне Марианской впадины? | С другого угла | Яндекс Дзен"/>
          <p:cNvPicPr>
            <a:picLocks noChangeAspect="1" noChangeArrowheads="1"/>
          </p:cNvPicPr>
          <p:nvPr/>
        </p:nvPicPr>
        <p:blipFill>
          <a:blip r:embed="rId4"/>
          <a:srcRect l="6767" r="32433"/>
          <a:stretch>
            <a:fillRect/>
          </a:stretch>
        </p:blipFill>
        <p:spPr bwMode="auto">
          <a:xfrm>
            <a:off x="3656272" y="3213100"/>
            <a:ext cx="2973127" cy="3390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189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Обои для ванной | Фотообои ванную кораллы рыбки океан underwater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28674"/>
            <a:ext cx="8191500" cy="6049459"/>
          </a:xfrm>
          <a:prstGeom prst="rect">
            <a:avLst/>
          </a:prstGeom>
          <a:noFill/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125" y="0"/>
            <a:ext cx="11798300" cy="1135145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212"/>
              </a:spcBef>
            </a:pPr>
            <a:r>
              <a:rPr lang="en-US" sz="7200" b="1" spc="-32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sz="7200" b="1" spc="-32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kean</a:t>
            </a:r>
            <a:r>
              <a:rPr lang="en-US" sz="7200" b="1" spc="-32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lar</a:t>
            </a:r>
            <a:endParaRPr sz="7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67675" y="1317411"/>
            <a:ext cx="412432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Okeanlar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bir-biridan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geografik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o‘rni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geologik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tuzilishi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biologik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xususiyatlari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farq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qiladigan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butun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tabiat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komplekslaridir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Okeanlar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Topographic 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12799"/>
            <a:ext cx="12192000" cy="6045201"/>
          </a:xfrm>
          <a:prstGeom prst="rect">
            <a:avLst/>
          </a:prstGeom>
          <a:noFill/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8125" y="0"/>
            <a:ext cx="11798300" cy="95047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lnSpc>
                <a:spcPct val="100000"/>
              </a:lnSpc>
              <a:spcBef>
                <a:spcPts val="212"/>
              </a:spcBef>
            </a:pPr>
            <a:r>
              <a:rPr sz="6000" spc="-32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Dunyo </a:t>
            </a:r>
            <a:r>
              <a:rPr sz="6000" spc="-32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okeani</a:t>
            </a:r>
            <a:endParaRPr sz="6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9" name="object 13"/>
          <p:cNvSpPr txBox="1"/>
          <p:nvPr/>
        </p:nvSpPr>
        <p:spPr>
          <a:xfrm>
            <a:off x="691697" y="3791634"/>
            <a:ext cx="2225675" cy="1283904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Tinch</a:t>
            </a:r>
            <a:r>
              <a:rPr lang="en-US" sz="4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26887" algn="ctr">
              <a:spcBef>
                <a:spcPts val="212"/>
              </a:spcBef>
            </a:pPr>
            <a:r>
              <a:rPr lang="en-US" sz="4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</a:t>
            </a:r>
            <a:endParaRPr sz="4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0" name="object 13"/>
          <p:cNvSpPr txBox="1"/>
          <p:nvPr/>
        </p:nvSpPr>
        <p:spPr>
          <a:xfrm rot="3572272">
            <a:off x="3334955" y="3791616"/>
            <a:ext cx="4137974" cy="581147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Atlantika</a:t>
            </a: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okeani</a:t>
            </a:r>
            <a:endParaRPr sz="3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6" name="object 13"/>
          <p:cNvSpPr txBox="1"/>
          <p:nvPr/>
        </p:nvSpPr>
        <p:spPr>
          <a:xfrm>
            <a:off x="7687583" y="4227063"/>
            <a:ext cx="2225675" cy="116079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3600" b="1" spc="-21" dirty="0" smtClean="0">
                <a:solidFill>
                  <a:schemeClr val="bg1"/>
                </a:solidFill>
                <a:latin typeface="Arial"/>
                <a:cs typeface="Arial"/>
              </a:rPr>
              <a:t>Hind</a:t>
            </a:r>
          </a:p>
          <a:p>
            <a:pPr marL="26887" algn="ctr">
              <a:spcBef>
                <a:spcPts val="212"/>
              </a:spcBef>
            </a:pPr>
            <a:r>
              <a:rPr lang="en-US" sz="36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okeani</a:t>
            </a:r>
            <a:endParaRPr sz="36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7" name="object 13"/>
          <p:cNvSpPr txBox="1"/>
          <p:nvPr/>
        </p:nvSpPr>
        <p:spPr>
          <a:xfrm>
            <a:off x="4824631" y="973346"/>
            <a:ext cx="4711255" cy="488814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 algn="ctr">
              <a:spcBef>
                <a:spcPts val="212"/>
              </a:spcBef>
            </a:pPr>
            <a:r>
              <a:rPr lang="en-US" sz="3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Shimoliy</a:t>
            </a:r>
            <a:r>
              <a:rPr lang="en-US" sz="3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Muz</a:t>
            </a:r>
            <a:r>
              <a:rPr lang="en-US" sz="3000" b="1" spc="-2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3000" b="1" spc="-21" dirty="0" err="1" smtClean="0">
                <a:solidFill>
                  <a:schemeClr val="bg1"/>
                </a:solidFill>
                <a:latin typeface="Arial"/>
                <a:cs typeface="Arial"/>
              </a:rPr>
              <a:t>okeani</a:t>
            </a:r>
            <a:endParaRPr sz="30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355601" y="1388240"/>
            <a:ext cx="3902178" cy="3894960"/>
            <a:chOff x="426719" y="656843"/>
            <a:chExt cx="1582420" cy="1668780"/>
          </a:xfrm>
        </p:grpSpPr>
        <p:sp>
          <p:nvSpPr>
            <p:cNvPr id="4" name="object 4"/>
            <p:cNvSpPr/>
            <p:nvPr/>
          </p:nvSpPr>
          <p:spPr>
            <a:xfrm>
              <a:off x="426719" y="705611"/>
              <a:ext cx="1581912" cy="16200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31965" y="660018"/>
              <a:ext cx="1572387" cy="1609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0377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427876" y="1388240"/>
            <a:ext cx="3636624" cy="3907660"/>
            <a:chOff x="2089404" y="656843"/>
            <a:chExt cx="1582420" cy="1668780"/>
          </a:xfrm>
        </p:grpSpPr>
        <p:sp>
          <p:nvSpPr>
            <p:cNvPr id="8" name="object 8"/>
            <p:cNvSpPr/>
            <p:nvPr/>
          </p:nvSpPr>
          <p:spPr>
            <a:xfrm>
              <a:off x="2089404" y="705611"/>
              <a:ext cx="1581912" cy="16200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093595" y="660018"/>
              <a:ext cx="1572386" cy="16098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091944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1" y="1613027"/>
                  </a:lnTo>
                  <a:lnTo>
                    <a:pt x="1575561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8128001" y="1375540"/>
            <a:ext cx="3592788" cy="3933060"/>
            <a:chOff x="3750564" y="656843"/>
            <a:chExt cx="1582420" cy="1668780"/>
          </a:xfrm>
        </p:grpSpPr>
        <p:sp>
          <p:nvSpPr>
            <p:cNvPr id="12" name="object 12"/>
            <p:cNvSpPr/>
            <p:nvPr/>
          </p:nvSpPr>
          <p:spPr>
            <a:xfrm>
              <a:off x="3750564" y="705611"/>
              <a:ext cx="1581912" cy="16200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755136" y="660018"/>
              <a:ext cx="1572387" cy="16098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753612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/>
          <p:nvPr/>
        </p:nvSpPr>
        <p:spPr>
          <a:xfrm>
            <a:off x="355600" y="5880517"/>
            <a:ext cx="11328400" cy="406649"/>
          </a:xfrm>
          <a:custGeom>
            <a:avLst/>
            <a:gdLst/>
            <a:ahLst/>
            <a:cxnLst/>
            <a:rect l="l" t="t" r="r" b="b"/>
            <a:pathLst>
              <a:path w="4895850" h="192405">
                <a:moveTo>
                  <a:pt x="4895596" y="0"/>
                </a:moveTo>
                <a:lnTo>
                  <a:pt x="0" y="0"/>
                </a:lnTo>
                <a:lnTo>
                  <a:pt x="0" y="191998"/>
                </a:lnTo>
                <a:lnTo>
                  <a:pt x="4895596" y="191998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okeanining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qismlari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4" name="object 11"/>
          <p:cNvSpPr txBox="1"/>
          <p:nvPr/>
        </p:nvSpPr>
        <p:spPr>
          <a:xfrm>
            <a:off x="4927936" y="5337559"/>
            <a:ext cx="2336127" cy="428617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600" b="1" spc="-32" dirty="0" err="1" smtClean="0">
                <a:latin typeface="Arial"/>
                <a:cs typeface="Arial"/>
              </a:rPr>
              <a:t>Qo‘ltiqlar</a:t>
            </a:r>
            <a:endParaRPr sz="2600">
              <a:latin typeface="Arial"/>
              <a:cs typeface="Arial"/>
            </a:endParaRPr>
          </a:p>
        </p:txBody>
      </p:sp>
      <p:sp>
        <p:nvSpPr>
          <p:cNvPr id="25" name="object 11"/>
          <p:cNvSpPr txBox="1"/>
          <p:nvPr/>
        </p:nvSpPr>
        <p:spPr>
          <a:xfrm>
            <a:off x="8616379" y="5337560"/>
            <a:ext cx="2336127" cy="428617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600" b="1" spc="-32" dirty="0" err="1" smtClean="0">
                <a:latin typeface="Arial"/>
                <a:cs typeface="Arial"/>
              </a:rPr>
              <a:t>Bo‘g‘izlar</a:t>
            </a:r>
            <a:endParaRPr sz="2600">
              <a:latin typeface="Arial"/>
              <a:cs typeface="Arial"/>
            </a:endParaRPr>
          </a:p>
        </p:txBody>
      </p:sp>
      <p:sp>
        <p:nvSpPr>
          <p:cNvPr id="26" name="object 11"/>
          <p:cNvSpPr txBox="1"/>
          <p:nvPr/>
        </p:nvSpPr>
        <p:spPr>
          <a:xfrm>
            <a:off x="1092536" y="5299459"/>
            <a:ext cx="2336127" cy="428617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600" b="1" spc="-32" dirty="0" err="1" smtClean="0">
                <a:latin typeface="Arial"/>
                <a:cs typeface="Arial"/>
              </a:rPr>
              <a:t>Dengizlar</a:t>
            </a:r>
            <a:endParaRPr sz="260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609600" y="2427879"/>
            <a:ext cx="3621840" cy="3528311"/>
            <a:chOff x="426719" y="798512"/>
            <a:chExt cx="1583690" cy="1669414"/>
          </a:xfrm>
        </p:grpSpPr>
        <p:sp>
          <p:nvSpPr>
            <p:cNvPr id="6" name="object 6"/>
            <p:cNvSpPr/>
            <p:nvPr/>
          </p:nvSpPr>
          <p:spPr>
            <a:xfrm>
              <a:off x="426719" y="847343"/>
              <a:ext cx="1583436" cy="16200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31799" y="801687"/>
              <a:ext cx="1573276" cy="16097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30212" y="800099"/>
              <a:ext cx="1576705" cy="1612900"/>
            </a:xfrm>
            <a:custGeom>
              <a:avLst/>
              <a:gdLst/>
              <a:ahLst/>
              <a:cxnLst/>
              <a:rect l="l" t="t" r="r" b="b"/>
              <a:pathLst>
                <a:path w="1576705" h="1612900">
                  <a:moveTo>
                    <a:pt x="0" y="1612900"/>
                  </a:moveTo>
                  <a:lnTo>
                    <a:pt x="1576451" y="1612900"/>
                  </a:lnTo>
                  <a:lnTo>
                    <a:pt x="1576451" y="0"/>
                  </a:lnTo>
                  <a:lnTo>
                    <a:pt x="0" y="0"/>
                  </a:lnTo>
                  <a:lnTo>
                    <a:pt x="0" y="161290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8223986" y="2413365"/>
            <a:ext cx="3648699" cy="3528311"/>
            <a:chOff x="3750564" y="798512"/>
            <a:chExt cx="1582420" cy="1669414"/>
          </a:xfrm>
        </p:grpSpPr>
        <p:sp>
          <p:nvSpPr>
            <p:cNvPr id="10" name="object 10"/>
            <p:cNvSpPr/>
            <p:nvPr/>
          </p:nvSpPr>
          <p:spPr>
            <a:xfrm>
              <a:off x="3750564" y="847343"/>
              <a:ext cx="1581912" cy="16200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56025" y="801687"/>
              <a:ext cx="1571625" cy="16097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54374" y="800099"/>
              <a:ext cx="1574800" cy="1612900"/>
            </a:xfrm>
            <a:custGeom>
              <a:avLst/>
              <a:gdLst/>
              <a:ahLst/>
              <a:cxnLst/>
              <a:rect l="l" t="t" r="r" b="b"/>
              <a:pathLst>
                <a:path w="1574800" h="1612900">
                  <a:moveTo>
                    <a:pt x="0" y="1612900"/>
                  </a:moveTo>
                  <a:lnTo>
                    <a:pt x="1574800" y="1612900"/>
                  </a:lnTo>
                  <a:lnTo>
                    <a:pt x="1574800" y="0"/>
                  </a:lnTo>
                  <a:lnTo>
                    <a:pt x="0" y="0"/>
                  </a:lnTo>
                  <a:lnTo>
                    <a:pt x="0" y="1612900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50900" y="5910538"/>
            <a:ext cx="3019743" cy="764456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693689" marR="10755" indent="-668146">
              <a:spcBef>
                <a:spcPts val="201"/>
              </a:spcBef>
            </a:pPr>
            <a:r>
              <a:rPr sz="2400" b="1" spc="-11" dirty="0">
                <a:latin typeface="Arial" pitchFamily="34" charset="0"/>
                <a:cs typeface="Arial" pitchFamily="34" charset="0"/>
              </a:rPr>
              <a:t>Materiklar</a:t>
            </a:r>
            <a:r>
              <a:rPr sz="2400" b="1" spc="-296" dirty="0">
                <a:latin typeface="Arial" pitchFamily="34" charset="0"/>
                <a:cs typeface="Arial" pitchFamily="34" charset="0"/>
              </a:rPr>
              <a:t> </a:t>
            </a:r>
            <a:r>
              <a:rPr sz="2400" b="1" spc="-11" dirty="0">
                <a:latin typeface="Arial" pitchFamily="34" charset="0"/>
                <a:cs typeface="Arial" pitchFamily="34" charset="0"/>
              </a:rPr>
              <a:t>orasidagi  </a:t>
            </a:r>
            <a:r>
              <a:rPr sz="2400" b="1" spc="-21" dirty="0">
                <a:latin typeface="Arial" pitchFamily="34" charset="0"/>
                <a:cs typeface="Arial" pitchFamily="34" charset="0"/>
              </a:rPr>
              <a:t>dengizlar</a:t>
            </a:r>
            <a:endParaRPr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23222" y="5926867"/>
            <a:ext cx="3214278" cy="764456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914164" marR="10755" indent="-888619">
              <a:spcBef>
                <a:spcPts val="201"/>
              </a:spcBef>
            </a:pPr>
            <a:r>
              <a:rPr sz="2400" b="1" spc="-11" smtClean="0">
                <a:latin typeface="Arial" pitchFamily="34" charset="0"/>
                <a:cs typeface="Arial" pitchFamily="34" charset="0"/>
              </a:rPr>
              <a:t>Materik </a:t>
            </a:r>
            <a:r>
              <a:rPr sz="2400" b="1" spc="-11" dirty="0">
                <a:latin typeface="Arial" pitchFamily="34" charset="0"/>
                <a:cs typeface="Arial" pitchFamily="34" charset="0"/>
              </a:rPr>
              <a:t>ichkarisidagi  dengizlar</a:t>
            </a:r>
            <a:endParaRPr sz="2400" b="1" spc="-11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01846" y="6053867"/>
            <a:ext cx="2655154" cy="395124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spcBef>
                <a:spcPts val="201"/>
              </a:spcBef>
            </a:pPr>
            <a:r>
              <a:rPr sz="2400" b="1" spc="-11" dirty="0">
                <a:latin typeface="Arial" pitchFamily="34" charset="0"/>
                <a:cs typeface="Arial" pitchFamily="34" charset="0"/>
              </a:rPr>
              <a:t>Chekka dengizlar</a:t>
            </a:r>
            <a:endParaRPr sz="2400" b="1" spc="-11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462806" y="2238735"/>
            <a:ext cx="3664017" cy="3711719"/>
            <a:chOff x="2089404" y="807961"/>
            <a:chExt cx="1581912" cy="1667014"/>
          </a:xfrm>
        </p:grpSpPr>
        <p:sp>
          <p:nvSpPr>
            <p:cNvPr id="18" name="object 18"/>
            <p:cNvSpPr/>
            <p:nvPr/>
          </p:nvSpPr>
          <p:spPr>
            <a:xfrm>
              <a:off x="2089404" y="854963"/>
              <a:ext cx="1581912" cy="16200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093595" y="826659"/>
              <a:ext cx="1572386" cy="16098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091944" y="80796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1" y="1613027"/>
                  </a:lnTo>
                  <a:lnTo>
                    <a:pt x="1575561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0" y="1142005"/>
            <a:ext cx="121919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Dengizlar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okeanidan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quruqlik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yoki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orollar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yarimorollar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suvosti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relyefining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ko‘tarilgan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joylari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ajralib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turadi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Dengizlar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ВВП стран Персидского залива рухнул почти на 8 процентов - Minval.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61828" y="1226228"/>
            <a:ext cx="3478269" cy="2382839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39894" t="30860" r="38534" b="31617"/>
          <a:stretch>
            <a:fillRect/>
          </a:stretch>
        </p:blipFill>
        <p:spPr bwMode="auto">
          <a:xfrm>
            <a:off x="152400" y="1047750"/>
            <a:ext cx="3577771" cy="553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443641" y="0"/>
            <a:ext cx="35589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Qo‘ltiqlar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72114" y="1136789"/>
            <a:ext cx="48477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Okeanning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yoki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ko‘lning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quruqlik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ichkarisiga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kirib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turgan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qismi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qo‘ltiq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deb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ataladi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Bengaliya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Meksika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Gudzon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Katta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Avstraliya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Alyaska</a:t>
            </a:r>
            <a:r>
              <a:rPr lang="en-US" sz="36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kabi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qo‘ltiqlar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eng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qo‘ltiqlardir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Викторина Бенгальский залив - пройти тест онлайн - игра - вопросы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72714" y="3666218"/>
            <a:ext cx="3530600" cy="3009900"/>
          </a:xfrm>
          <a:prstGeom prst="rect">
            <a:avLst/>
          </a:prstGeom>
          <a:noFill/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Qo‘ltiqlar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Picture 2" descr="Зеленый рай. Мозамбик. Часть 3 | Клуб Перегрин"/>
          <p:cNvPicPr>
            <a:picLocks noChangeAspect="1" noChangeArrowheads="1"/>
          </p:cNvPicPr>
          <p:nvPr/>
        </p:nvPicPr>
        <p:blipFill>
          <a:blip r:embed="rId2"/>
          <a:srcRect t="6065" b="7546"/>
          <a:stretch>
            <a:fillRect/>
          </a:stretch>
        </p:blipFill>
        <p:spPr bwMode="auto">
          <a:xfrm>
            <a:off x="8305799" y="1266825"/>
            <a:ext cx="3699641" cy="52197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62156" t="30816" r="17385" b="31020"/>
          <a:stretch>
            <a:fillRect/>
          </a:stretch>
        </p:blipFill>
        <p:spPr bwMode="auto">
          <a:xfrm>
            <a:off x="266700" y="1192438"/>
            <a:ext cx="381952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4757966" y="0"/>
            <a:ext cx="34323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Bo‘gizlar</a:t>
            </a:r>
            <a:endParaRPr lang="en-US"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17736" y="1203236"/>
            <a:ext cx="42372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Okeanlarni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yoki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ko‘llarni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) 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bir-biri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qo‘shib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turadigan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kambar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suv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latin typeface="Arial" pitchFamily="34" charset="0"/>
                <a:cs typeface="Arial" pitchFamily="34" charset="0"/>
              </a:rPr>
              <a:t>bo‘g‘iz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deyiladi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3600" dirty="0" smtClean="0"/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Bularga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Dreyk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Gibraltar, La-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Mansh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bo‘g‘izlari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misol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6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4-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2" y="2322100"/>
            <a:ext cx="6685715" cy="4320000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845300" y="4051300"/>
            <a:ext cx="4978400" cy="25925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845300" y="2111830"/>
            <a:ext cx="5346699" cy="203132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sz="4400" b="1" spc="-21" dirty="0">
                <a:latin typeface="Arial"/>
                <a:cs typeface="Arial"/>
              </a:rPr>
              <a:t>Hozirgi kunda </a:t>
            </a:r>
            <a:r>
              <a:rPr sz="4400" b="1" spc="-32" dirty="0">
                <a:latin typeface="Arial"/>
                <a:cs typeface="Arial"/>
              </a:rPr>
              <a:t>olimlar </a:t>
            </a:r>
            <a:r>
              <a:rPr sz="4400" b="1" spc="-21" dirty="0" err="1">
                <a:latin typeface="Arial"/>
                <a:cs typeface="Arial"/>
              </a:rPr>
              <a:t>tomonidan</a:t>
            </a:r>
            <a:r>
              <a:rPr sz="4400" b="1" spc="-21" dirty="0">
                <a:latin typeface="Arial"/>
                <a:cs typeface="Arial"/>
              </a:rPr>
              <a:t> </a:t>
            </a:r>
            <a:endParaRPr lang="en-US" sz="4400" b="1" spc="-21" dirty="0" smtClean="0">
              <a:latin typeface="Arial"/>
              <a:cs typeface="Arial"/>
            </a:endParaRPr>
          </a:p>
          <a:p>
            <a:pPr algn="ctr"/>
            <a:r>
              <a:rPr sz="4400" b="1" dirty="0" smtClean="0">
                <a:latin typeface="Arial"/>
                <a:cs typeface="Arial"/>
              </a:rPr>
              <a:t>4</a:t>
            </a:r>
            <a:r>
              <a:rPr lang="en-US" sz="4400" b="1" dirty="0" smtClean="0">
                <a:latin typeface="Arial"/>
                <a:cs typeface="Arial"/>
              </a:rPr>
              <a:t> ta</a:t>
            </a:r>
            <a:r>
              <a:rPr sz="4400" b="1" dirty="0" smtClean="0">
                <a:latin typeface="Arial"/>
                <a:cs typeface="Arial"/>
              </a:rPr>
              <a:t> </a:t>
            </a:r>
            <a:r>
              <a:rPr sz="4400" b="1" spc="-21" dirty="0">
                <a:latin typeface="Arial"/>
                <a:cs typeface="Arial"/>
              </a:rPr>
              <a:t>okean</a:t>
            </a:r>
            <a:r>
              <a:rPr sz="4400" b="1" spc="-64" dirty="0">
                <a:latin typeface="Arial"/>
                <a:cs typeface="Arial"/>
              </a:rPr>
              <a:t> </a:t>
            </a:r>
            <a:r>
              <a:rPr sz="4400" b="1" spc="-32" dirty="0">
                <a:latin typeface="Arial"/>
                <a:cs typeface="Arial"/>
              </a:rPr>
              <a:t>ajratiladi.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6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5427" y="972457"/>
            <a:ext cx="117565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0755" indent="363538"/>
            <a:r>
              <a:rPr lang="en-US" sz="3600" spc="-32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3600" spc="-3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spc="-21" dirty="0" err="1" smtClean="0">
                <a:latin typeface="Arial" pitchFamily="34" charset="0"/>
                <a:cs typeface="Arial" pitchFamily="34" charset="0"/>
              </a:rPr>
              <a:t>okeanini</a:t>
            </a:r>
            <a:r>
              <a:rPr lang="en-US" sz="3600" spc="-2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spc="-21" dirty="0" err="1" smtClean="0">
                <a:latin typeface="Arial" pitchFamily="34" charset="0"/>
                <a:cs typeface="Arial" pitchFamily="34" charset="0"/>
              </a:rPr>
              <a:t>birinchi</a:t>
            </a:r>
            <a:r>
              <a:rPr lang="en-US" sz="3600" spc="-2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spc="-21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3600" spc="-2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spc="-21" dirty="0" err="1" smtClean="0">
                <a:latin typeface="Arial" pitchFamily="34" charset="0"/>
                <a:cs typeface="Arial" pitchFamily="34" charset="0"/>
              </a:rPr>
              <a:t>niderlandiyalik</a:t>
            </a:r>
            <a:r>
              <a:rPr lang="en-US" sz="3600" spc="-2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spc="-21" dirty="0" err="1" smtClean="0">
                <a:latin typeface="Arial" pitchFamily="34" charset="0"/>
                <a:cs typeface="Arial" pitchFamily="34" charset="0"/>
              </a:rPr>
              <a:t>olim</a:t>
            </a:r>
            <a:r>
              <a:rPr lang="en-US" sz="3600" spc="-2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spc="-11" dirty="0" err="1" smtClean="0">
                <a:latin typeface="Arial" pitchFamily="34" charset="0"/>
                <a:cs typeface="Arial" pitchFamily="34" charset="0"/>
              </a:rPr>
              <a:t>Bernxard</a:t>
            </a:r>
            <a:r>
              <a:rPr lang="en-US" sz="3600" spc="-1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spc="-32" dirty="0" err="1" smtClean="0">
                <a:latin typeface="Arial" pitchFamily="34" charset="0"/>
                <a:cs typeface="Arial" pitchFamily="34" charset="0"/>
              </a:rPr>
              <a:t>Varenius</a:t>
            </a:r>
            <a:r>
              <a:rPr lang="en-US" sz="3600" spc="-32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spc="-21" dirty="0" smtClean="0">
                <a:latin typeface="Arial" pitchFamily="34" charset="0"/>
                <a:cs typeface="Arial" pitchFamily="34" charset="0"/>
              </a:rPr>
              <a:t>1650-yilda </a:t>
            </a:r>
            <a:r>
              <a:rPr lang="en-US" sz="3600" spc="-11" dirty="0" err="1" smtClean="0">
                <a:latin typeface="Arial" pitchFamily="34" charset="0"/>
                <a:cs typeface="Arial" pitchFamily="34" charset="0"/>
              </a:rPr>
              <a:t>beshta</a:t>
            </a:r>
            <a:r>
              <a:rPr lang="en-US" sz="3600" spc="-1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3600" spc="-21" dirty="0" err="1" smtClean="0">
                <a:latin typeface="Arial" pitchFamily="34" charset="0"/>
                <a:cs typeface="Arial" pitchFamily="34" charset="0"/>
              </a:rPr>
              <a:t>okeanga</a:t>
            </a:r>
            <a:r>
              <a:rPr lang="en-US" sz="3600" spc="-106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spc="-21" dirty="0" err="1" smtClean="0">
                <a:latin typeface="Arial" pitchFamily="34" charset="0"/>
                <a:cs typeface="Arial" pitchFamily="34" charset="0"/>
              </a:rPr>
              <a:t>ajratgan</a:t>
            </a:r>
            <a:r>
              <a:rPr lang="en-US" sz="3600" spc="-2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AutoShape 2" descr="A. SOATOV, A. ABDULQOSIMOV, M. MIRAKMALOV GEOGRAFIYA (MATERIKLAR VA  OKEANLAR TABIIY GEOGRAFIYASI) - PDF Free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51544" y="2425470"/>
            <a:ext cx="3783178" cy="34024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23843" y="2425470"/>
            <a:ext cx="3546100" cy="3402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19161" y="2381927"/>
            <a:ext cx="3639011" cy="3402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207726" y="5895922"/>
            <a:ext cx="1735947" cy="382451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sz="2300" b="1" spc="-21" dirty="0">
                <a:latin typeface="Arial"/>
                <a:cs typeface="Arial"/>
              </a:rPr>
              <a:t>Orol</a:t>
            </a:r>
            <a:r>
              <a:rPr sz="2300" b="1" spc="-159" dirty="0">
                <a:latin typeface="Arial"/>
                <a:cs typeface="Arial"/>
              </a:rPr>
              <a:t> </a:t>
            </a:r>
            <a:r>
              <a:rPr sz="2300" b="1" spc="-32" dirty="0">
                <a:latin typeface="Arial"/>
                <a:cs typeface="Arial"/>
              </a:rPr>
              <a:t>dengizi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okeanining</a:t>
            </a:r>
            <a:r>
              <a:rPr kumimoji="0" lang="en-US" sz="6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qismlari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5" name="object 11"/>
          <p:cNvSpPr txBox="1"/>
          <p:nvPr/>
        </p:nvSpPr>
        <p:spPr>
          <a:xfrm>
            <a:off x="677748" y="1077173"/>
            <a:ext cx="10836503" cy="1162151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3600" b="1" spc="-21" dirty="0" err="1" smtClean="0">
                <a:latin typeface="Arial"/>
                <a:cs typeface="Arial"/>
              </a:rPr>
              <a:t>Dunyo</a:t>
            </a:r>
            <a:r>
              <a:rPr lang="en-US" sz="3600" b="1" spc="-21" dirty="0" smtClean="0">
                <a:latin typeface="Arial"/>
                <a:cs typeface="Arial"/>
              </a:rPr>
              <a:t> </a:t>
            </a:r>
            <a:r>
              <a:rPr lang="en-US" sz="3600" b="1" spc="-21" dirty="0" err="1" smtClean="0">
                <a:latin typeface="Arial"/>
                <a:cs typeface="Arial"/>
              </a:rPr>
              <a:t>okeanida</a:t>
            </a:r>
            <a:r>
              <a:rPr lang="en-US" sz="3600" b="1" spc="-21" dirty="0" smtClean="0">
                <a:latin typeface="Arial"/>
                <a:cs typeface="Arial"/>
              </a:rPr>
              <a:t> </a:t>
            </a:r>
            <a:r>
              <a:rPr lang="en-US" sz="3600" b="1" spc="-21" dirty="0" err="1" smtClean="0">
                <a:latin typeface="Arial"/>
                <a:cs typeface="Arial"/>
              </a:rPr>
              <a:t>jami</a:t>
            </a:r>
            <a:r>
              <a:rPr lang="en-US" sz="3600" b="1" spc="-21" dirty="0" smtClean="0">
                <a:latin typeface="Arial"/>
                <a:cs typeface="Arial"/>
              </a:rPr>
              <a:t> 67 </a:t>
            </a:r>
            <a:r>
              <a:rPr lang="en-US" sz="3600" b="1" spc="-21" dirty="0" err="1" smtClean="0">
                <a:latin typeface="Arial"/>
                <a:cs typeface="Arial"/>
              </a:rPr>
              <a:t>ta</a:t>
            </a:r>
            <a:r>
              <a:rPr lang="en-US" sz="3600" b="1" spc="-21" dirty="0" smtClean="0">
                <a:latin typeface="Arial"/>
                <a:cs typeface="Arial"/>
              </a:rPr>
              <a:t>, </a:t>
            </a:r>
            <a:r>
              <a:rPr lang="en-US" sz="3600" b="1" spc="-21" dirty="0" err="1" smtClean="0">
                <a:latin typeface="Arial"/>
                <a:cs typeface="Arial"/>
              </a:rPr>
              <a:t>quruqlikda</a:t>
            </a:r>
            <a:r>
              <a:rPr lang="en-US" sz="3600" b="1" spc="-21" dirty="0" smtClean="0">
                <a:latin typeface="Arial"/>
                <a:cs typeface="Arial"/>
              </a:rPr>
              <a:t> </a:t>
            </a:r>
            <a:r>
              <a:rPr lang="en-US" sz="3600" b="1" spc="-21" dirty="0" err="1" smtClean="0">
                <a:latin typeface="Arial"/>
                <a:cs typeface="Arial"/>
              </a:rPr>
              <a:t>esa</a:t>
            </a:r>
            <a:r>
              <a:rPr lang="en-US" sz="3600" b="1" spc="-21" dirty="0" smtClean="0">
                <a:latin typeface="Arial"/>
                <a:cs typeface="Arial"/>
              </a:rPr>
              <a:t> </a:t>
            </a:r>
          </a:p>
          <a:p>
            <a:pPr marL="26887" algn="ctr">
              <a:spcBef>
                <a:spcPts val="222"/>
              </a:spcBef>
            </a:pPr>
            <a:r>
              <a:rPr lang="en-US" sz="3600" b="1" spc="-21" dirty="0" smtClean="0">
                <a:latin typeface="Arial"/>
                <a:cs typeface="Arial"/>
              </a:rPr>
              <a:t>2 </a:t>
            </a:r>
            <a:r>
              <a:rPr lang="en-US" sz="3600" b="1" spc="-21" dirty="0" err="1" smtClean="0">
                <a:latin typeface="Arial"/>
                <a:cs typeface="Arial"/>
              </a:rPr>
              <a:t>ta</a:t>
            </a:r>
            <a:r>
              <a:rPr lang="en-US" sz="3600" b="1" spc="-21" dirty="0" smtClean="0">
                <a:latin typeface="Arial"/>
                <a:cs typeface="Arial"/>
              </a:rPr>
              <a:t> </a:t>
            </a:r>
            <a:r>
              <a:rPr lang="en-US" sz="3600" b="1" spc="-21" dirty="0" err="1" smtClean="0">
                <a:latin typeface="Arial"/>
                <a:cs typeface="Arial"/>
              </a:rPr>
              <a:t>dengiz</a:t>
            </a:r>
            <a:r>
              <a:rPr lang="en-US" sz="3600" b="1" spc="-21" dirty="0" smtClean="0">
                <a:latin typeface="Arial"/>
                <a:cs typeface="Arial"/>
              </a:rPr>
              <a:t> </a:t>
            </a:r>
            <a:r>
              <a:rPr lang="en-US" sz="3600" b="1" spc="-21" dirty="0" err="1" smtClean="0">
                <a:latin typeface="Arial"/>
                <a:cs typeface="Arial"/>
              </a:rPr>
              <a:t>ajratilgan</a:t>
            </a:r>
            <a:r>
              <a:rPr lang="en-US" sz="3600" b="1" spc="-21" dirty="0" smtClean="0">
                <a:latin typeface="Arial"/>
                <a:cs typeface="Arial"/>
              </a:rPr>
              <a:t>.</a:t>
            </a:r>
            <a:endParaRPr sz="3600">
              <a:latin typeface="Arial"/>
              <a:cs typeface="Arial"/>
            </a:endParaRPr>
          </a:p>
        </p:txBody>
      </p:sp>
      <p:sp>
        <p:nvSpPr>
          <p:cNvPr id="16" name="object 11"/>
          <p:cNvSpPr txBox="1"/>
          <p:nvPr/>
        </p:nvSpPr>
        <p:spPr>
          <a:xfrm>
            <a:off x="1538515" y="5939464"/>
            <a:ext cx="2394758" cy="382451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lang="en-US" sz="2300" b="1" spc="-21" dirty="0" err="1" smtClean="0">
                <a:latin typeface="Arial"/>
                <a:cs typeface="Arial"/>
              </a:rPr>
              <a:t>Kaspiy</a:t>
            </a:r>
            <a:r>
              <a:rPr lang="en-US" sz="2300" b="1" spc="-21" dirty="0" smtClean="0">
                <a:latin typeface="Arial"/>
                <a:cs typeface="Arial"/>
              </a:rPr>
              <a:t> </a:t>
            </a:r>
            <a:r>
              <a:rPr sz="2300" b="1" spc="-32" smtClean="0">
                <a:latin typeface="Arial"/>
                <a:cs typeface="Arial"/>
              </a:rPr>
              <a:t>dengizi</a:t>
            </a:r>
            <a:endParaRPr sz="23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12671" y="2066306"/>
            <a:ext cx="2740829" cy="276695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38585" y="1205960"/>
            <a:ext cx="11714829" cy="406649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169334" y="1862667"/>
            <a:ext cx="2935110" cy="30367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186273" y="1973942"/>
            <a:ext cx="2746362" cy="294640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154379" y="5195864"/>
            <a:ext cx="2945080" cy="1228836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600" b="1" spc="-32" dirty="0" err="1" smtClean="0">
                <a:latin typeface="Arial"/>
                <a:cs typeface="Arial"/>
              </a:rPr>
              <a:t>Dunyo</a:t>
            </a:r>
            <a:r>
              <a:rPr lang="en-US" sz="2600" b="1" spc="-64" dirty="0" smtClean="0">
                <a:latin typeface="Arial"/>
                <a:cs typeface="Arial"/>
              </a:rPr>
              <a:t> </a:t>
            </a:r>
            <a:r>
              <a:rPr lang="en-US" sz="2600" b="1" spc="-42" dirty="0" err="1" smtClean="0">
                <a:latin typeface="Arial"/>
                <a:cs typeface="Arial"/>
              </a:rPr>
              <a:t>okeani</a:t>
            </a:r>
            <a:endParaRPr lang="en-US" sz="2600" dirty="0" smtClean="0">
              <a:latin typeface="Arial"/>
              <a:cs typeface="Arial"/>
            </a:endParaRPr>
          </a:p>
          <a:p>
            <a:pPr marL="126370" algn="ctr"/>
            <a:r>
              <a:rPr lang="en-US" sz="2600" b="1" spc="-32" dirty="0" err="1" smtClean="0">
                <a:latin typeface="Arial"/>
                <a:cs typeface="Arial"/>
              </a:rPr>
              <a:t>tushunchasi</a:t>
            </a:r>
            <a:r>
              <a:rPr lang="en-US" sz="2600" b="1" spc="-32" dirty="0" smtClean="0">
                <a:latin typeface="Arial"/>
                <a:cs typeface="Arial"/>
              </a:rPr>
              <a:t> </a:t>
            </a:r>
            <a:r>
              <a:rPr lang="en-US" sz="2600" b="1" spc="-32" dirty="0" err="1" smtClean="0">
                <a:latin typeface="Arial"/>
                <a:cs typeface="Arial"/>
              </a:rPr>
              <a:t>va</a:t>
            </a:r>
            <a:r>
              <a:rPr lang="en-US" sz="2600" b="1" spc="-32" dirty="0" smtClean="0">
                <a:latin typeface="Arial"/>
                <a:cs typeface="Arial"/>
              </a:rPr>
              <a:t> </a:t>
            </a:r>
            <a:r>
              <a:rPr lang="en-US" sz="2600" b="1" spc="-32" dirty="0" err="1" smtClean="0">
                <a:latin typeface="Arial"/>
                <a:cs typeface="Arial"/>
              </a:rPr>
              <a:t>o‘rganilish</a:t>
            </a:r>
            <a:r>
              <a:rPr lang="en-US" sz="2600" b="1" spc="-32" dirty="0" smtClean="0">
                <a:latin typeface="Arial"/>
                <a:cs typeface="Arial"/>
              </a:rPr>
              <a:t> </a:t>
            </a:r>
            <a:r>
              <a:rPr lang="en-US" sz="2600" b="1" spc="-32" dirty="0" err="1" smtClean="0">
                <a:latin typeface="Arial"/>
                <a:cs typeface="Arial"/>
              </a:rPr>
              <a:t>tarixi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48099" y="0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90" y="1723894"/>
            <a:ext cx="2746362" cy="34102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15"/>
          <p:cNvSpPr txBox="1"/>
          <p:nvPr/>
        </p:nvSpPr>
        <p:spPr>
          <a:xfrm>
            <a:off x="6096000" y="5185088"/>
            <a:ext cx="3099459" cy="1254484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158634" marR="10755" indent="-133091" algn="ctr">
              <a:spcBef>
                <a:spcPts val="201"/>
              </a:spcBef>
            </a:pPr>
            <a:r>
              <a:rPr lang="en-US" sz="2600" b="1" spc="-21" dirty="0" err="1" smtClean="0">
                <a:latin typeface="Arial"/>
                <a:cs typeface="Arial"/>
              </a:rPr>
              <a:t>Dunyo</a:t>
            </a:r>
            <a:r>
              <a:rPr lang="en-US" sz="2600" b="1" spc="-201" dirty="0" smtClean="0">
                <a:latin typeface="Arial"/>
                <a:cs typeface="Arial"/>
              </a:rPr>
              <a:t> </a:t>
            </a:r>
            <a:r>
              <a:rPr lang="en-US" sz="2600" b="1" spc="-11" dirty="0" err="1" smtClean="0">
                <a:latin typeface="Arial"/>
                <a:cs typeface="Arial"/>
              </a:rPr>
              <a:t>okeani</a:t>
            </a:r>
            <a:r>
              <a:rPr lang="en-US" sz="2600" b="1" spc="-11" dirty="0" smtClean="0">
                <a:latin typeface="Arial"/>
                <a:cs typeface="Arial"/>
              </a:rPr>
              <a:t> </a:t>
            </a:r>
            <a:r>
              <a:rPr lang="en-US" sz="2600" b="1" spc="-11" dirty="0" err="1" smtClean="0">
                <a:latin typeface="Arial"/>
                <a:cs typeface="Arial"/>
              </a:rPr>
              <a:t>tubining</a:t>
            </a:r>
            <a:r>
              <a:rPr lang="en-US" sz="2600" b="1" spc="-11" dirty="0" smtClean="0">
                <a:latin typeface="Arial"/>
                <a:cs typeface="Arial"/>
              </a:rPr>
              <a:t> </a:t>
            </a:r>
          </a:p>
          <a:p>
            <a:pPr marL="158634" marR="10755" indent="-133091" algn="ctr">
              <a:spcBef>
                <a:spcPts val="201"/>
              </a:spcBef>
            </a:pPr>
            <a:r>
              <a:rPr lang="en-US" sz="2600" b="1" spc="-11" dirty="0" err="1" smtClean="0">
                <a:latin typeface="Arial"/>
                <a:cs typeface="Arial"/>
              </a:rPr>
              <a:t>geologik</a:t>
            </a:r>
            <a:r>
              <a:rPr lang="en-US" sz="2600" b="1" spc="-11" dirty="0" smtClean="0">
                <a:latin typeface="Arial"/>
                <a:cs typeface="Arial"/>
              </a:rPr>
              <a:t> </a:t>
            </a:r>
            <a:r>
              <a:rPr lang="en-US" sz="2600" b="1" spc="-11" dirty="0" err="1" smtClean="0">
                <a:latin typeface="Arial"/>
                <a:cs typeface="Arial"/>
              </a:rPr>
              <a:t>tuzilishi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3188525" y="5179152"/>
            <a:ext cx="2994559" cy="854375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672179" marR="10755" indent="-646636" algn="ctr">
              <a:spcBef>
                <a:spcPts val="201"/>
              </a:spcBef>
            </a:pPr>
            <a:r>
              <a:rPr lang="en-US" sz="2600" b="1" spc="-21" dirty="0" err="1" smtClean="0">
                <a:latin typeface="Arial"/>
                <a:cs typeface="Arial"/>
              </a:rPr>
              <a:t>Dunyo</a:t>
            </a:r>
            <a:r>
              <a:rPr lang="en-US" sz="2600" b="1" spc="-201" dirty="0" smtClean="0">
                <a:latin typeface="Arial"/>
                <a:cs typeface="Arial"/>
              </a:rPr>
              <a:t> </a:t>
            </a:r>
            <a:r>
              <a:rPr lang="en-US" sz="2600" b="1" spc="-11" dirty="0" err="1" smtClean="0">
                <a:latin typeface="Arial"/>
                <a:cs typeface="Arial"/>
              </a:rPr>
              <a:t>okeanining</a:t>
            </a:r>
            <a:endParaRPr lang="en-US" sz="2600" b="1" spc="-11" dirty="0" smtClean="0">
              <a:latin typeface="Arial"/>
              <a:cs typeface="Arial"/>
            </a:endParaRPr>
          </a:p>
          <a:p>
            <a:pPr marL="672179" marR="10755" indent="-646636" algn="ctr">
              <a:spcBef>
                <a:spcPts val="201"/>
              </a:spcBef>
            </a:pPr>
            <a:r>
              <a:rPr lang="en-US" sz="2600" b="1" spc="-11" dirty="0" err="1" smtClean="0">
                <a:latin typeface="Arial"/>
                <a:cs typeface="Arial"/>
              </a:rPr>
              <a:t>qismlari</a:t>
            </a:r>
            <a:endParaRPr lang="en-US" sz="2600" dirty="0">
              <a:latin typeface="Arial"/>
              <a:cs typeface="Arial"/>
            </a:endParaRPr>
          </a:p>
        </p:txBody>
      </p:sp>
      <p:sp>
        <p:nvSpPr>
          <p:cNvPr id="26" name="object 15"/>
          <p:cNvSpPr txBox="1"/>
          <p:nvPr/>
        </p:nvSpPr>
        <p:spPr>
          <a:xfrm>
            <a:off x="9219210" y="5161337"/>
            <a:ext cx="2755076" cy="828727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600" b="1" spc="-21" dirty="0" err="1" smtClean="0">
                <a:latin typeface="Arial"/>
                <a:cs typeface="Arial"/>
              </a:rPr>
              <a:t>Dunyo</a:t>
            </a:r>
            <a:r>
              <a:rPr lang="en-US" sz="2600" b="1" spc="-201" dirty="0" smtClean="0">
                <a:latin typeface="Arial"/>
                <a:cs typeface="Arial"/>
              </a:rPr>
              <a:t> </a:t>
            </a:r>
            <a:r>
              <a:rPr lang="en-US" sz="2600" b="1" spc="-11" dirty="0" err="1" smtClean="0">
                <a:latin typeface="Arial"/>
                <a:cs typeface="Arial"/>
              </a:rPr>
              <a:t>okeani</a:t>
            </a:r>
            <a:r>
              <a:rPr lang="en-US" sz="2600" b="1" spc="-11" dirty="0" smtClean="0">
                <a:latin typeface="Arial"/>
                <a:cs typeface="Arial"/>
              </a:rPr>
              <a:t> </a:t>
            </a:r>
            <a:r>
              <a:rPr lang="en-US" sz="2600" b="1" spc="-11" dirty="0" err="1" smtClean="0">
                <a:latin typeface="Arial"/>
                <a:cs typeface="Arial"/>
              </a:rPr>
              <a:t>tubi</a:t>
            </a:r>
            <a:r>
              <a:rPr lang="en-US" sz="2600" b="1" spc="-11" dirty="0" smtClean="0">
                <a:latin typeface="Arial"/>
                <a:cs typeface="Arial"/>
              </a:rPr>
              <a:t> </a:t>
            </a:r>
            <a:r>
              <a:rPr lang="en-US" sz="2600" b="1" spc="-11" dirty="0" err="1" smtClean="0">
                <a:latin typeface="Arial"/>
                <a:cs typeface="Arial"/>
              </a:rPr>
              <a:t>relyefi</a:t>
            </a:r>
            <a:endParaRPr lang="en-US" sz="2600" b="1" spc="-32" dirty="0">
              <a:latin typeface="Arial"/>
              <a:cs typeface="Arial"/>
            </a:endParaRPr>
          </a:p>
        </p:txBody>
      </p:sp>
      <p:sp>
        <p:nvSpPr>
          <p:cNvPr id="17" name="object 13"/>
          <p:cNvSpPr/>
          <p:nvPr/>
        </p:nvSpPr>
        <p:spPr>
          <a:xfrm>
            <a:off x="3228622" y="1815291"/>
            <a:ext cx="2867378" cy="3202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169335" y="1727200"/>
            <a:ext cx="2968978" cy="3443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386" name="Picture 2" descr="C:\Documents and Settings\Admin\Рабочий стол\Mirovoy_okean__interesnye_fakty_-_eto_nuzhno_znat_2.jpg"/>
          <p:cNvPicPr>
            <a:picLocks noChangeAspect="1" noChangeArrowheads="1"/>
          </p:cNvPicPr>
          <p:nvPr/>
        </p:nvPicPr>
        <p:blipFill>
          <a:blip r:embed="rId4"/>
          <a:srcRect r="26749"/>
          <a:stretch>
            <a:fillRect/>
          </a:stretch>
        </p:blipFill>
        <p:spPr bwMode="auto">
          <a:xfrm>
            <a:off x="9105899" y="1855625"/>
            <a:ext cx="2912756" cy="3121350"/>
          </a:xfrm>
          <a:prstGeom prst="rect">
            <a:avLst/>
          </a:prstGeom>
          <a:noFill/>
        </p:spPr>
      </p:pic>
      <p:pic>
        <p:nvPicPr>
          <p:cNvPr id="16389" name="Picture 5" descr="Карты океанического дна | Япикс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51574" y="1715380"/>
            <a:ext cx="2768248" cy="34077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45076" y="977900"/>
            <a:ext cx="8246924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B1A7FB-4ECA-4856-87E9-37AA8D02E671}"/>
              </a:ext>
            </a:extLst>
          </p:cNvPr>
          <p:cNvSpPr txBox="1"/>
          <p:nvPr/>
        </p:nvSpPr>
        <p:spPr>
          <a:xfrm>
            <a:off x="0" y="976256"/>
            <a:ext cx="4317999" cy="5796976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plitalari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topgan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yaxlit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plitalarini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etganligi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materiklar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Tinch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tubi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litosfera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plitasi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tariqasida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Geologik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tuzilishi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171EC2-A111-4A09-AF07-79C486AF8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596" y="1220924"/>
            <a:ext cx="3027004" cy="336377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DA89F4D-6158-4EE8-A579-6570C6BA6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249" y="1191832"/>
            <a:ext cx="2965618" cy="339286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AE861C-343F-4FFF-9C18-1AB63B95B677}"/>
              </a:ext>
            </a:extLst>
          </p:cNvPr>
          <p:cNvSpPr txBox="1"/>
          <p:nvPr/>
        </p:nvSpPr>
        <p:spPr>
          <a:xfrm>
            <a:off x="5619749" y="4820814"/>
            <a:ext cx="6330951" cy="1672770"/>
          </a:xfrm>
          <a:prstGeom prst="rect">
            <a:avLst/>
          </a:prstGeom>
          <a:noFill/>
        </p:spPr>
        <p:txBody>
          <a:bodyPr wrap="square" lIns="193551" tIns="96776" rIns="193551" bIns="96776" rtlCol="0">
            <a:spAutoFit/>
          </a:bodyPr>
          <a:lstStyle/>
          <a:p>
            <a:pPr algn="just"/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tagi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nobud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organizmlari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qoldiqlaridan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cho‘kindilar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loyqasi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Geologik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tuzilishi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94128" y="1109176"/>
            <a:ext cx="53049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tublarida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daryo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dengiz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to‘lqinlari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oqimlari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shamol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aysberglar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keltirgan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yotqiziqlar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hatto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organizmlar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kosmik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changlar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cho‘kindi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jinslar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qatlamini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hosil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qiladi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Terrigen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ya’ni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vujudga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kelishiga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ko‘ra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quruqlik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bilan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bog‘liq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cho‘kindilar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qirg‘oq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yaqinida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algn="just"/>
            <a:r>
              <a:rPr lang="en-US" sz="28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Terrigen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yotqiziqlar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Dunyo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okeanining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25%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ini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qoplaydi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38" y="381935"/>
            <a:ext cx="11261724" cy="630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14FDAE2-4991-4C33-8ED2-985CF0CBD234}"/>
              </a:ext>
            </a:extLst>
          </p:cNvPr>
          <p:cNvCxnSpPr>
            <a:cxnSpLocks/>
          </p:cNvCxnSpPr>
          <p:nvPr/>
        </p:nvCxnSpPr>
        <p:spPr>
          <a:xfrm>
            <a:off x="6172216" y="1142808"/>
            <a:ext cx="0" cy="3578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tubi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relyefi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object 11"/>
          <p:cNvSpPr txBox="1"/>
          <p:nvPr/>
        </p:nvSpPr>
        <p:spPr>
          <a:xfrm rot="20138536">
            <a:off x="1632009" y="1562738"/>
            <a:ext cx="1565066" cy="7312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Materik</a:t>
            </a:r>
            <a:r>
              <a:rPr lang="en-US" sz="2200" b="1" spc="-32" dirty="0" smtClean="0">
                <a:latin typeface="Arial"/>
                <a:cs typeface="Arial"/>
              </a:rPr>
              <a:t> </a:t>
            </a:r>
          </a:p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sayozligi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1"/>
          <p:cNvSpPr txBox="1"/>
          <p:nvPr/>
        </p:nvSpPr>
        <p:spPr>
          <a:xfrm rot="20138536">
            <a:off x="457385" y="2991232"/>
            <a:ext cx="1610792" cy="7312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Materik</a:t>
            </a:r>
            <a:r>
              <a:rPr lang="en-US" sz="2200" b="1" spc="-32" dirty="0" smtClean="0">
                <a:latin typeface="Arial"/>
                <a:cs typeface="Arial"/>
              </a:rPr>
              <a:t> </a:t>
            </a:r>
          </a:p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yonbag‘ri</a:t>
            </a:r>
            <a:endParaRPr sz="2200">
              <a:latin typeface="Arial"/>
              <a:cs typeface="Arial"/>
            </a:endParaRPr>
          </a:p>
        </p:txBody>
      </p:sp>
      <p:sp>
        <p:nvSpPr>
          <p:cNvPr id="15" name="object 11"/>
          <p:cNvSpPr txBox="1"/>
          <p:nvPr/>
        </p:nvSpPr>
        <p:spPr>
          <a:xfrm rot="20138536">
            <a:off x="425508" y="4750438"/>
            <a:ext cx="1565066" cy="7312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Materik</a:t>
            </a:r>
            <a:r>
              <a:rPr lang="en-US" sz="2200" b="1" spc="-32" dirty="0" smtClean="0">
                <a:latin typeface="Arial"/>
                <a:cs typeface="Arial"/>
              </a:rPr>
              <a:t> </a:t>
            </a:r>
          </a:p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etagi</a:t>
            </a:r>
            <a:endParaRPr sz="2200">
              <a:latin typeface="Arial"/>
              <a:cs typeface="Arial"/>
            </a:endParaRPr>
          </a:p>
        </p:txBody>
      </p:sp>
      <p:sp>
        <p:nvSpPr>
          <p:cNvPr id="17" name="object 11"/>
          <p:cNvSpPr txBox="1"/>
          <p:nvPr/>
        </p:nvSpPr>
        <p:spPr>
          <a:xfrm>
            <a:off x="362010" y="5912739"/>
            <a:ext cx="1885890" cy="7056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Chuqur</a:t>
            </a:r>
            <a:r>
              <a:rPr lang="en-US" sz="2200" b="1" spc="-32" dirty="0" smtClean="0">
                <a:latin typeface="Arial"/>
                <a:cs typeface="Arial"/>
              </a:rPr>
              <a:t> </a:t>
            </a:r>
            <a:r>
              <a:rPr lang="en-US" sz="2200" b="1" spc="-32" dirty="0" err="1" smtClean="0">
                <a:latin typeface="Arial"/>
                <a:cs typeface="Arial"/>
              </a:rPr>
              <a:t>cho‘kmalar</a:t>
            </a:r>
            <a:endParaRPr sz="2200">
              <a:latin typeface="Arial"/>
              <a:cs typeface="Arial"/>
            </a:endParaRPr>
          </a:p>
        </p:txBody>
      </p:sp>
      <p:sp>
        <p:nvSpPr>
          <p:cNvPr id="20" name="object 11"/>
          <p:cNvSpPr txBox="1"/>
          <p:nvPr/>
        </p:nvSpPr>
        <p:spPr>
          <a:xfrm>
            <a:off x="7194608" y="1029338"/>
            <a:ext cx="1565066" cy="36706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Orollar</a:t>
            </a:r>
            <a:endParaRPr sz="2200">
              <a:latin typeface="Arial"/>
              <a:cs typeface="Arial"/>
            </a:endParaRPr>
          </a:p>
        </p:txBody>
      </p:sp>
      <p:sp>
        <p:nvSpPr>
          <p:cNvPr id="21" name="object 11"/>
          <p:cNvSpPr txBox="1"/>
          <p:nvPr/>
        </p:nvSpPr>
        <p:spPr>
          <a:xfrm>
            <a:off x="9829800" y="2197738"/>
            <a:ext cx="1752600" cy="106981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O‘rta</a:t>
            </a:r>
            <a:r>
              <a:rPr lang="en-US" sz="2200" b="1" spc="-32" dirty="0" smtClean="0">
                <a:latin typeface="Arial"/>
                <a:cs typeface="Arial"/>
              </a:rPr>
              <a:t> </a:t>
            </a:r>
            <a:r>
              <a:rPr lang="en-US" sz="2200" b="1" spc="-32" dirty="0" err="1" smtClean="0">
                <a:latin typeface="Arial"/>
                <a:cs typeface="Arial"/>
              </a:rPr>
              <a:t>okean</a:t>
            </a:r>
            <a:r>
              <a:rPr lang="en-US" sz="2200" b="1" spc="-32" dirty="0" smtClean="0">
                <a:latin typeface="Arial"/>
                <a:cs typeface="Arial"/>
              </a:rPr>
              <a:t> </a:t>
            </a:r>
            <a:r>
              <a:rPr lang="en-US" sz="2200" b="1" spc="-32" dirty="0" err="1" smtClean="0">
                <a:latin typeface="Arial"/>
                <a:cs typeface="Arial"/>
              </a:rPr>
              <a:t>tizmalari</a:t>
            </a:r>
            <a:endParaRPr lang="en-US" sz="2200" b="1" spc="-32" dirty="0" smtClean="0">
              <a:latin typeface="Arial"/>
              <a:cs typeface="Arial"/>
            </a:endParaRPr>
          </a:p>
          <a:p>
            <a:pPr marL="26887" algn="ctr">
              <a:spcBef>
                <a:spcPts val="222"/>
              </a:spcBef>
            </a:pPr>
            <a:endParaRPr sz="2200">
              <a:latin typeface="Arial"/>
              <a:cs typeface="Arial"/>
            </a:endParaRPr>
          </a:p>
        </p:txBody>
      </p:sp>
      <p:sp>
        <p:nvSpPr>
          <p:cNvPr id="22" name="object 11"/>
          <p:cNvSpPr txBox="1"/>
          <p:nvPr/>
        </p:nvSpPr>
        <p:spPr>
          <a:xfrm>
            <a:off x="10280708" y="3607438"/>
            <a:ext cx="1565066" cy="7312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Okean</a:t>
            </a:r>
            <a:endParaRPr lang="en-US" sz="2200" b="1" spc="-32" dirty="0" smtClean="0">
              <a:latin typeface="Arial"/>
              <a:cs typeface="Arial"/>
            </a:endParaRPr>
          </a:p>
          <a:p>
            <a:pPr marL="26887" algn="ctr">
              <a:spcBef>
                <a:spcPts val="222"/>
              </a:spcBef>
            </a:pPr>
            <a:r>
              <a:rPr lang="en-US" sz="2200" b="1" spc="-32" dirty="0" smtClean="0">
                <a:latin typeface="Arial"/>
                <a:cs typeface="Arial"/>
              </a:rPr>
              <a:t> </a:t>
            </a:r>
            <a:r>
              <a:rPr lang="en-US" sz="2200" b="1" spc="-32" dirty="0" err="1" smtClean="0">
                <a:latin typeface="Arial"/>
                <a:cs typeface="Arial"/>
              </a:rPr>
              <a:t>tagi</a:t>
            </a:r>
            <a:endParaRPr sz="22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81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462" y="908121"/>
            <a:ext cx="42544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O‘rta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okean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tog‘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tizimining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umumiy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uzunligi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60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ming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km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ortiq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bo‘lib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u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barcha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okeanlarni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kesib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o‘tgan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bir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qancha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tarmoqlarga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bo‘lingan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24405B-B2B9-4884-BC7F-01EEE131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875" y="977695"/>
            <a:ext cx="7758125" cy="563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 txBox="1">
            <a:spLocks/>
          </p:cNvSpPr>
          <p:nvPr/>
        </p:nvSpPr>
        <p:spPr>
          <a:xfrm>
            <a:off x="0" y="1"/>
            <a:ext cx="12192000" cy="914189"/>
          </a:xfrm>
          <a:prstGeom prst="rect">
            <a:avLst/>
          </a:prstGeom>
          <a:solidFill>
            <a:srgbClr val="0000FF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6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6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</a:t>
            </a:r>
            <a:endParaRPr kumimoji="0" lang="en-US" sz="6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0372" y="1173540"/>
            <a:ext cx="494392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1938"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Dunyoning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tabiiy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xaritasida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beshta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havzani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ajratish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mumkin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261938" algn="just"/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Ular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Tinch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Atlantika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Hind,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Shimoliy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Muz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okeani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havzalari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berk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havzalardir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 </a:t>
            </a:r>
          </a:p>
          <a:p>
            <a:pPr indent="261938" algn="just"/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Daryo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qaysi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havzaga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o‘z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suvini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quysa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o‘sha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havzaga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tegishli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bo‘ladi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 descr="Презентация на тему: &quot;Материки Земли. План характеристики материка ..."/>
          <p:cNvPicPr>
            <a:picLocks noChangeAspect="1" noChangeArrowheads="1"/>
          </p:cNvPicPr>
          <p:nvPr/>
        </p:nvPicPr>
        <p:blipFill>
          <a:blip r:embed="rId2"/>
          <a:srcRect l="2799" t="23611" r="2669" b="3819"/>
          <a:stretch>
            <a:fillRect/>
          </a:stretch>
        </p:blipFill>
        <p:spPr bwMode="auto">
          <a:xfrm>
            <a:off x="5308601" y="1063624"/>
            <a:ext cx="6680200" cy="5605952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2579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187056" y="1530432"/>
            <a:ext cx="2312394" cy="845507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9" name="object 9"/>
          <p:cNvSpPr/>
          <p:nvPr/>
        </p:nvSpPr>
        <p:spPr>
          <a:xfrm>
            <a:off x="3685618" y="2441377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0" name="object 10"/>
          <p:cNvSpPr/>
          <p:nvPr/>
        </p:nvSpPr>
        <p:spPr>
          <a:xfrm>
            <a:off x="4564930" y="5649716"/>
            <a:ext cx="5211275" cy="656274"/>
          </a:xfrm>
          <a:custGeom>
            <a:avLst/>
            <a:gdLst/>
            <a:ahLst/>
            <a:cxnLst/>
            <a:rect l="l" t="t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sp>
        <p:nvSpPr>
          <p:cNvPr id="12" name="object 12"/>
          <p:cNvSpPr/>
          <p:nvPr/>
        </p:nvSpPr>
        <p:spPr>
          <a:xfrm>
            <a:off x="3685618" y="4914672"/>
            <a:ext cx="7931659" cy="0"/>
          </a:xfrm>
          <a:custGeom>
            <a:avLst/>
            <a:gdLst/>
            <a:ahLst/>
            <a:cxnLst/>
            <a:rect l="l" t="t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ln w="6094">
            <a:solidFill>
              <a:srgbClr val="BBBDC0"/>
            </a:solidFill>
          </a:ln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314514" y="2544885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195589" y="557790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180974" y="11143"/>
            <a:ext cx="11496676" cy="84766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54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</a:t>
            </a:r>
            <a:r>
              <a:rPr lang="en-US" sz="54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54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523066" y="1385058"/>
            <a:ext cx="9668934" cy="40370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AutoNum type="arabicPeriod"/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32-36-sahifalaridagi 13-14-mavzularni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914400" indent="-914400">
              <a:buAutoNum type="arabicPeriod"/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914400" indent="-914400">
              <a:buAutoNum type="arabicPeriod"/>
            </a:pP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qo‘ltiq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bo‘giz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nomlarini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(4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tadan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yozuvsiz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xaritaga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tushirish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4659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1098895" y="10202"/>
            <a:ext cx="9994210" cy="6847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600540" y="3793237"/>
            <a:ext cx="4319682" cy="611925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461113" marR="10755" indent="-435572">
              <a:spcBef>
                <a:spcPts val="212"/>
              </a:spcBef>
            </a:pPr>
            <a:r>
              <a:rPr sz="1900" b="1" spc="-21" dirty="0">
                <a:latin typeface="Arial"/>
                <a:cs typeface="Arial"/>
              </a:rPr>
              <a:t>Quyida </a:t>
            </a:r>
            <a:r>
              <a:rPr sz="1900" b="1" spc="-11" dirty="0">
                <a:latin typeface="Arial"/>
                <a:cs typeface="Arial"/>
              </a:rPr>
              <a:t>berilgan sonlar </a:t>
            </a:r>
            <a:r>
              <a:rPr sz="1900" b="1" spc="-21" dirty="0">
                <a:latin typeface="Arial"/>
                <a:cs typeface="Arial"/>
              </a:rPr>
              <a:t>yoniga </a:t>
            </a:r>
            <a:r>
              <a:rPr sz="1900" b="1" spc="-11" dirty="0">
                <a:latin typeface="Arial"/>
                <a:cs typeface="Arial"/>
              </a:rPr>
              <a:t>ularga  mos </a:t>
            </a:r>
            <a:r>
              <a:rPr sz="1900" b="1" dirty="0">
                <a:latin typeface="Arial"/>
                <a:cs typeface="Arial"/>
              </a:rPr>
              <a:t>dengizlar nomini</a:t>
            </a:r>
            <a:r>
              <a:rPr sz="1900" b="1" spc="-106" dirty="0">
                <a:latin typeface="Arial"/>
                <a:cs typeface="Arial"/>
              </a:rPr>
              <a:t> </a:t>
            </a:r>
            <a:r>
              <a:rPr sz="1900" b="1" spc="-21" dirty="0">
                <a:latin typeface="Arial"/>
                <a:cs typeface="Arial"/>
              </a:rPr>
              <a:t>yozing:</a:t>
            </a:r>
            <a:endParaRPr sz="1900" dirty="0">
              <a:latin typeface="Arial"/>
              <a:cs typeface="Arial"/>
            </a:endParaRPr>
          </a:p>
        </p:txBody>
      </p:sp>
      <p:pic>
        <p:nvPicPr>
          <p:cNvPr id="14" name="Picture 4" descr="Опрос для читателей сайт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1022" y="4679950"/>
            <a:ext cx="162097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6095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/>
          <p:cNvSpPr txBox="1">
            <a:spLocks/>
          </p:cNvSpPr>
          <p:nvPr/>
        </p:nvSpPr>
        <p:spPr>
          <a:xfrm>
            <a:off x="180974" y="11143"/>
            <a:ext cx="11496676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Mustaqil</a:t>
            </a:r>
            <a:r>
              <a:rPr kumimoji="0" lang="en-US" sz="4000" b="1" i="0" u="none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40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bajarish</a:t>
            </a:r>
            <a:r>
              <a:rPr kumimoji="0" lang="en-US" sz="4000" b="1" i="0" u="none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40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uchun</a:t>
            </a:r>
            <a:r>
              <a:rPr kumimoji="0" lang="en-US" sz="4000" b="1" i="0" u="none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4000" b="1" i="0" u="none" strike="noStrike" kern="1200" cap="none" spc="5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topshiriq</a:t>
            </a:r>
            <a:r>
              <a:rPr kumimoji="0" lang="en-US" sz="4000" b="1" i="0" u="none" strike="noStrike" kern="1200" cap="none" spc="5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:</a:t>
            </a:r>
            <a:endParaRPr kumimoji="0" lang="en-US" sz="4000" b="1" i="0" u="none" strike="noStrike" kern="1200" cap="none" spc="5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31B66A-19BA-4ACF-A440-A0BC8DD94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14189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59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9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endParaRPr lang="en-US" sz="5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193BB-E6DC-4331-802A-5C829E133FC0}"/>
              </a:ext>
            </a:extLst>
          </p:cNvPr>
          <p:cNvSpPr txBox="1"/>
          <p:nvPr/>
        </p:nvSpPr>
        <p:spPr>
          <a:xfrm>
            <a:off x="3062093" y="1023418"/>
            <a:ext cx="8983151" cy="1488140"/>
          </a:xfrm>
          <a:prstGeom prst="rect">
            <a:avLst/>
          </a:prstGeom>
          <a:noFill/>
        </p:spPr>
        <p:txBody>
          <a:bodyPr wrap="square" lIns="193588" tIns="96794" rIns="193588" bIns="96794" rtlCol="0">
            <a:spAutoFit/>
          </a:bodyPr>
          <a:lstStyle/>
          <a:p>
            <a:pPr indent="361950" algn="just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Olimlarning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fikricha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“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atamasi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qirg‘oqsiz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”, “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aylanib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oquvchi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daryo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ma’nolarni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0515C5-13F7-4787-9BEF-210A7CAC4E0D}"/>
              </a:ext>
            </a:extLst>
          </p:cNvPr>
          <p:cNvSpPr txBox="1"/>
          <p:nvPr/>
        </p:nvSpPr>
        <p:spPr>
          <a:xfrm>
            <a:off x="0" y="4643686"/>
            <a:ext cx="3330223" cy="2226804"/>
          </a:xfrm>
          <a:prstGeom prst="rect">
            <a:avLst/>
          </a:prstGeom>
          <a:noFill/>
        </p:spPr>
        <p:txBody>
          <a:bodyPr wrap="square" lIns="193588" tIns="96794" rIns="193588" bIns="96794" rtlCol="0">
            <a:spAutoFit/>
          </a:bodyPr>
          <a:lstStyle/>
          <a:p>
            <a:pPr indent="271463"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atamasini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rus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olimi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Yuliy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Mixaylovich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Shokalskiy</a:t>
            </a:r>
            <a:r>
              <a:rPr lang="en-US" sz="2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271463" algn="ctr"/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1917-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yilda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271463"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fanga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kiritdi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2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496FC3-FCB3-4DF9-8DE7-CC08AF621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6128" y="2546773"/>
            <a:ext cx="4491972" cy="41216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1EBBB60-CB84-42E6-91C5-DF194A84D3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57" t="26060"/>
          <a:stretch/>
        </p:blipFill>
        <p:spPr>
          <a:xfrm>
            <a:off x="7807678" y="2521372"/>
            <a:ext cx="4181122" cy="41410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object 9"/>
          <p:cNvSpPr/>
          <p:nvPr/>
        </p:nvSpPr>
        <p:spPr>
          <a:xfrm flipH="1">
            <a:off x="180622" y="1004712"/>
            <a:ext cx="2904546" cy="37479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2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object 15"/>
          <p:cNvGrpSpPr/>
          <p:nvPr/>
        </p:nvGrpSpPr>
        <p:grpSpPr>
          <a:xfrm>
            <a:off x="4455887" y="1074057"/>
            <a:ext cx="7566466" cy="4775200"/>
            <a:chOff x="0" y="513359"/>
            <a:chExt cx="5687441" cy="2131809"/>
          </a:xfrm>
        </p:grpSpPr>
        <p:sp>
          <p:nvSpPr>
            <p:cNvPr id="25" name="object 16"/>
            <p:cNvSpPr/>
            <p:nvPr/>
          </p:nvSpPr>
          <p:spPr>
            <a:xfrm>
              <a:off x="0" y="531634"/>
              <a:ext cx="2807715" cy="21135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7"/>
            <p:cNvSpPr/>
            <p:nvPr/>
          </p:nvSpPr>
          <p:spPr>
            <a:xfrm>
              <a:off x="2807716" y="513359"/>
              <a:ext cx="2879725" cy="205511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4"/>
            <a:ext cx="12192000" cy="1096215"/>
          </a:xfrm>
          <a:solidFill>
            <a:srgbClr val="0000FF"/>
          </a:solidFill>
        </p:spPr>
        <p:txBody>
          <a:bodyPr>
            <a:noAutofit/>
          </a:bodyPr>
          <a:lstStyle/>
          <a:p>
            <a:pPr algn="ctr"/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6E2E394F-E8EF-48EE-9BF4-9AA0D72F5FEE}"/>
              </a:ext>
            </a:extLst>
          </p:cNvPr>
          <p:cNvCxnSpPr/>
          <p:nvPr/>
        </p:nvCxnSpPr>
        <p:spPr>
          <a:xfrm>
            <a:off x="4408446" y="1269802"/>
            <a:ext cx="0" cy="53344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7636" y="1549199"/>
            <a:ext cx="3931698" cy="410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bject 11"/>
          <p:cNvSpPr txBox="1"/>
          <p:nvPr/>
        </p:nvSpPr>
        <p:spPr>
          <a:xfrm>
            <a:off x="1141938" y="2613107"/>
            <a:ext cx="2336127" cy="79282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32" dirty="0" smtClean="0">
                <a:latin typeface="Arial"/>
                <a:cs typeface="Arial"/>
              </a:rPr>
              <a:t>29%</a:t>
            </a:r>
          </a:p>
          <a:p>
            <a:pPr marL="26887" algn="ctr">
              <a:spcBef>
                <a:spcPts val="222"/>
              </a:spcBef>
            </a:pPr>
            <a:r>
              <a:rPr lang="en-US" sz="2400" b="1" spc="-32" dirty="0" smtClean="0">
                <a:latin typeface="Arial"/>
                <a:cs typeface="Arial"/>
              </a:rPr>
              <a:t>149 </a:t>
            </a:r>
            <a:r>
              <a:rPr lang="en-US" sz="2400" b="1" spc="-32" dirty="0" err="1" smtClean="0">
                <a:latin typeface="Arial"/>
                <a:cs typeface="Arial"/>
              </a:rPr>
              <a:t>mln</a:t>
            </a:r>
            <a:r>
              <a:rPr lang="en-US" sz="2400" b="1" spc="-32" dirty="0" smtClean="0">
                <a:latin typeface="Arial"/>
                <a:cs typeface="Arial"/>
              </a:rPr>
              <a:t> km</a:t>
            </a:r>
            <a:r>
              <a:rPr lang="en-US" sz="2400" b="1" spc="-32" baseline="30000" dirty="0" smtClean="0">
                <a:latin typeface="Arial"/>
                <a:cs typeface="Arial"/>
              </a:rPr>
              <a:t>2</a:t>
            </a:r>
            <a:endParaRPr sz="2400" baseline="30000">
              <a:latin typeface="Arial"/>
              <a:cs typeface="Arial"/>
            </a:endParaRPr>
          </a:p>
        </p:txBody>
      </p:sp>
      <p:sp>
        <p:nvSpPr>
          <p:cNvPr id="10" name="object 11"/>
          <p:cNvSpPr txBox="1"/>
          <p:nvPr/>
        </p:nvSpPr>
        <p:spPr>
          <a:xfrm>
            <a:off x="1238216" y="4075646"/>
            <a:ext cx="2336127" cy="79282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32" dirty="0" smtClean="0">
                <a:solidFill>
                  <a:schemeClr val="bg1"/>
                </a:solidFill>
                <a:latin typeface="Arial"/>
                <a:cs typeface="Arial"/>
              </a:rPr>
              <a:t>71%</a:t>
            </a:r>
          </a:p>
          <a:p>
            <a:pPr marL="26887" algn="ctr">
              <a:spcBef>
                <a:spcPts val="222"/>
              </a:spcBef>
            </a:pPr>
            <a:r>
              <a:rPr lang="en-US" sz="2400" b="1" spc="-32" dirty="0" smtClean="0">
                <a:solidFill>
                  <a:schemeClr val="bg1"/>
                </a:solidFill>
                <a:latin typeface="Arial"/>
                <a:cs typeface="Arial"/>
              </a:rPr>
              <a:t>361 </a:t>
            </a:r>
            <a:r>
              <a:rPr lang="en-US" sz="2400" b="1" spc="-32" dirty="0" err="1" smtClean="0">
                <a:solidFill>
                  <a:schemeClr val="bg1"/>
                </a:solidFill>
                <a:latin typeface="Arial"/>
                <a:cs typeface="Arial"/>
              </a:rPr>
              <a:t>mln</a:t>
            </a:r>
            <a:r>
              <a:rPr lang="en-US" sz="2400" b="1" spc="-32" dirty="0" smtClean="0">
                <a:solidFill>
                  <a:schemeClr val="bg1"/>
                </a:solidFill>
                <a:latin typeface="Arial"/>
                <a:cs typeface="Arial"/>
              </a:rPr>
              <a:t> km</a:t>
            </a:r>
            <a:r>
              <a:rPr lang="en-US" sz="2400" b="1" spc="-32" baseline="30000" dirty="0" smtClean="0">
                <a:solidFill>
                  <a:schemeClr val="bg1"/>
                </a:solidFill>
                <a:latin typeface="Arial"/>
                <a:cs typeface="Arial"/>
              </a:rPr>
              <a:t>2</a:t>
            </a:r>
            <a:endParaRPr sz="2400" baseline="3000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4159" y="5516220"/>
            <a:ext cx="1458042" cy="39784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32" dirty="0" err="1" smtClean="0">
                <a:latin typeface="Arial"/>
                <a:cs typeface="Arial"/>
              </a:rPr>
              <a:t>Okean</a:t>
            </a:r>
            <a:endParaRPr sz="2400" baseline="30000">
              <a:latin typeface="Arial"/>
              <a:cs typeface="Arial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2845461" y="1858498"/>
            <a:ext cx="1458042" cy="397840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32" dirty="0" err="1" smtClean="0">
                <a:latin typeface="Arial"/>
                <a:cs typeface="Arial"/>
              </a:rPr>
              <a:t>Quruqlik</a:t>
            </a:r>
            <a:endParaRPr sz="2400" baseline="30000">
              <a:latin typeface="Arial"/>
              <a:cs typeface="Arial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4900254" y="1578235"/>
            <a:ext cx="2739836" cy="38109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>
              <a:spcBef>
                <a:spcPts val="212"/>
              </a:spcBef>
            </a:pPr>
            <a:r>
              <a:rPr sz="2300" b="1" spc="-21" dirty="0">
                <a:latin typeface="Arial"/>
                <a:cs typeface="Arial"/>
              </a:rPr>
              <a:t>Shimoliy</a:t>
            </a:r>
            <a:r>
              <a:rPr sz="2300" b="1" spc="-127" dirty="0">
                <a:latin typeface="Arial"/>
                <a:cs typeface="Arial"/>
              </a:rPr>
              <a:t> </a:t>
            </a:r>
            <a:r>
              <a:rPr sz="2300" b="1" spc="-32" dirty="0">
                <a:latin typeface="Arial"/>
                <a:cs typeface="Arial"/>
              </a:rPr>
              <a:t>yarimshar</a:t>
            </a:r>
            <a:endParaRPr sz="2300">
              <a:latin typeface="Arial"/>
              <a:cs typeface="Arial"/>
            </a:endParaRPr>
          </a:p>
        </p:txBody>
      </p:sp>
      <p:sp>
        <p:nvSpPr>
          <p:cNvPr id="31" name="object 14"/>
          <p:cNvSpPr txBox="1"/>
          <p:nvPr/>
        </p:nvSpPr>
        <p:spPr>
          <a:xfrm>
            <a:off x="8930023" y="5691867"/>
            <a:ext cx="2630834" cy="38109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>
              <a:spcBef>
                <a:spcPts val="212"/>
              </a:spcBef>
            </a:pPr>
            <a:r>
              <a:rPr sz="2300" b="1" spc="-32" dirty="0">
                <a:latin typeface="Arial"/>
                <a:cs typeface="Arial"/>
              </a:rPr>
              <a:t>Janubiy yarimshar</a:t>
            </a:r>
            <a:endParaRPr sz="2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56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en-US" sz="4200" b="1" spc="-64" dirty="0" err="1" smtClean="0">
                <a:solidFill>
                  <a:schemeClr val="bg1"/>
                </a:solidFill>
                <a:latin typeface="Arial"/>
                <a:cs typeface="Arial"/>
              </a:rPr>
              <a:t>Okeanlar</a:t>
            </a:r>
            <a:r>
              <a:rPr lang="en-US" sz="4200" b="1" spc="-64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200" b="1" spc="-64" dirty="0" err="1" smtClean="0">
                <a:solidFill>
                  <a:schemeClr val="bg1"/>
                </a:solidFill>
                <a:latin typeface="Arial"/>
                <a:cs typeface="Arial"/>
              </a:rPr>
              <a:t>yarimsharida</a:t>
            </a:r>
            <a:r>
              <a:rPr lang="en-US" sz="4200" b="1" spc="-64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200" b="1" spc="-95" dirty="0" err="1" smtClean="0">
                <a:solidFill>
                  <a:schemeClr val="bg1"/>
                </a:solidFill>
                <a:latin typeface="Arial"/>
                <a:cs typeface="Arial"/>
              </a:rPr>
              <a:t>Yer</a:t>
            </a:r>
            <a:r>
              <a:rPr lang="en-US" sz="4200" b="1" spc="-9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200" b="1" spc="-64" dirty="0" err="1" smtClean="0">
                <a:solidFill>
                  <a:schemeClr val="bg1"/>
                </a:solidFill>
                <a:latin typeface="Arial"/>
                <a:cs typeface="Arial"/>
              </a:rPr>
              <a:t>yuzining</a:t>
            </a:r>
            <a:r>
              <a:rPr lang="en-US" sz="4200" b="1" spc="-64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lvl="0" algn="ctr">
              <a:lnSpc>
                <a:spcPct val="90000"/>
              </a:lnSpc>
              <a:spcBef>
                <a:spcPct val="0"/>
              </a:spcBef>
            </a:pPr>
            <a:r>
              <a:rPr lang="en-US" sz="4200" b="1" spc="-53" dirty="0" smtClean="0">
                <a:solidFill>
                  <a:schemeClr val="bg1"/>
                </a:solidFill>
                <a:latin typeface="Arial"/>
                <a:cs typeface="Arial"/>
              </a:rPr>
              <a:t>90,5 </a:t>
            </a:r>
            <a:r>
              <a:rPr lang="en-US" sz="4200" b="1" spc="-11" dirty="0" smtClean="0">
                <a:solidFill>
                  <a:schemeClr val="bg1"/>
                </a:solidFill>
                <a:latin typeface="Arial"/>
                <a:cs typeface="Arial"/>
              </a:rPr>
              <a:t>%</a:t>
            </a:r>
            <a:r>
              <a:rPr lang="en-US" sz="4200" b="1" spc="-11" dirty="0" err="1" smtClean="0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lang="en-US" sz="4200" b="1" spc="-64" dirty="0" err="1" smtClean="0">
                <a:solidFill>
                  <a:schemeClr val="bg1"/>
                </a:solidFill>
                <a:latin typeface="Arial"/>
                <a:cs typeface="Arial"/>
              </a:rPr>
              <a:t>ni</a:t>
            </a:r>
            <a:r>
              <a:rPr lang="en-US" sz="4200" b="1" spc="-64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200" b="1" spc="-53" dirty="0" err="1" smtClean="0">
                <a:solidFill>
                  <a:schemeClr val="bg1"/>
                </a:solidFill>
                <a:latin typeface="Arial"/>
                <a:cs typeface="Arial"/>
              </a:rPr>
              <a:t>suv</a:t>
            </a:r>
            <a:r>
              <a:rPr lang="en-US" sz="4200" b="1" spc="-32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200" b="1" spc="-64" dirty="0" err="1" smtClean="0">
                <a:solidFill>
                  <a:schemeClr val="bg1"/>
                </a:solidFill>
                <a:latin typeface="Arial"/>
                <a:cs typeface="Arial"/>
              </a:rPr>
              <a:t>qoplagan</a:t>
            </a:r>
            <a:r>
              <a:rPr lang="en-US" sz="4200" b="1" spc="-64" dirty="0" smtClean="0">
                <a:solidFill>
                  <a:schemeClr val="bg1"/>
                </a:solidFill>
                <a:latin typeface="Arial"/>
                <a:cs typeface="Arial"/>
              </a:rPr>
              <a:t>.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35273" y="6020714"/>
            <a:ext cx="2978024" cy="38109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>
              <a:spcBef>
                <a:spcPts val="212"/>
              </a:spcBef>
            </a:pPr>
            <a:r>
              <a:rPr sz="2300" b="1" spc="-21" dirty="0">
                <a:solidFill>
                  <a:srgbClr val="001F5F"/>
                </a:solidFill>
                <a:latin typeface="Arial"/>
                <a:cs typeface="Arial"/>
              </a:rPr>
              <a:t>Materiklar</a:t>
            </a:r>
            <a:r>
              <a:rPr sz="2300" b="1" spc="-127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300" b="1" spc="-32" dirty="0">
                <a:solidFill>
                  <a:srgbClr val="001F5F"/>
                </a:solidFill>
                <a:latin typeface="Arial"/>
                <a:cs typeface="Arial"/>
              </a:rPr>
              <a:t>yarimshari</a:t>
            </a:r>
            <a:endParaRPr sz="23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433589" y="6009426"/>
            <a:ext cx="2852874" cy="381093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26887">
              <a:spcBef>
                <a:spcPts val="212"/>
              </a:spcBef>
            </a:pPr>
            <a:r>
              <a:rPr sz="2300" b="1" spc="-21" dirty="0">
                <a:solidFill>
                  <a:srgbClr val="001F5F"/>
                </a:solidFill>
                <a:latin typeface="Arial"/>
                <a:cs typeface="Arial"/>
              </a:rPr>
              <a:t>Okeanlar</a:t>
            </a:r>
            <a:r>
              <a:rPr sz="2300" b="1" spc="-106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300" b="1" spc="-32" dirty="0">
                <a:solidFill>
                  <a:srgbClr val="001F5F"/>
                </a:solidFill>
                <a:latin typeface="Arial"/>
                <a:cs typeface="Arial"/>
              </a:rPr>
              <a:t>yarimshari</a:t>
            </a:r>
            <a:endParaRPr sz="23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7840" y="1198105"/>
            <a:ext cx="10736319" cy="47850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418884" y="1339385"/>
            <a:ext cx="2662129" cy="3523615"/>
            <a:chOff x="426719" y="658431"/>
            <a:chExt cx="1581912" cy="1667192"/>
          </a:xfrm>
        </p:grpSpPr>
        <p:sp>
          <p:nvSpPr>
            <p:cNvPr id="4" name="object 4"/>
            <p:cNvSpPr/>
            <p:nvPr/>
          </p:nvSpPr>
          <p:spPr>
            <a:xfrm>
              <a:off x="426719" y="705611"/>
              <a:ext cx="1581912" cy="16200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30377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232304" y="1320507"/>
            <a:ext cx="2719785" cy="3526971"/>
            <a:chOff x="3750564" y="656843"/>
            <a:chExt cx="1582420" cy="1668780"/>
          </a:xfrm>
        </p:grpSpPr>
        <p:sp>
          <p:nvSpPr>
            <p:cNvPr id="8" name="object 8"/>
            <p:cNvSpPr/>
            <p:nvPr/>
          </p:nvSpPr>
          <p:spPr>
            <a:xfrm>
              <a:off x="3750564" y="705611"/>
              <a:ext cx="1581912" cy="16200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55136" y="660018"/>
              <a:ext cx="1572387" cy="16098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53612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98472" y="4983773"/>
            <a:ext cx="2336127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sz="2200" b="1" spc="-32" dirty="0">
                <a:latin typeface="Arial"/>
                <a:cs typeface="Arial"/>
              </a:rPr>
              <a:t>Xristofor</a:t>
            </a:r>
            <a:r>
              <a:rPr sz="2200" b="1" spc="-42" dirty="0">
                <a:latin typeface="Arial"/>
                <a:cs typeface="Arial"/>
              </a:rPr>
              <a:t> </a:t>
            </a:r>
            <a:r>
              <a:rPr sz="2200" b="1" spc="-21" dirty="0">
                <a:latin typeface="Arial"/>
                <a:cs typeface="Arial"/>
              </a:rPr>
              <a:t>Kolumb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937549" y="4938618"/>
            <a:ext cx="1421054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sz="2200" b="1" spc="-11" dirty="0">
                <a:latin typeface="Arial"/>
                <a:cs typeface="Arial"/>
              </a:rPr>
              <a:t>Jon</a:t>
            </a:r>
            <a:r>
              <a:rPr sz="2200" b="1" spc="-169" dirty="0">
                <a:latin typeface="Arial"/>
                <a:cs typeface="Arial"/>
              </a:rPr>
              <a:t> </a:t>
            </a:r>
            <a:r>
              <a:rPr sz="2200" b="1" spc="-21" dirty="0">
                <a:latin typeface="Arial"/>
                <a:cs typeface="Arial"/>
              </a:rPr>
              <a:t>Kabot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68562" y="4938618"/>
            <a:ext cx="2120816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sz="2200" b="1" spc="-42" dirty="0">
                <a:latin typeface="Arial"/>
                <a:cs typeface="Arial"/>
              </a:rPr>
              <a:t>Vasko </a:t>
            </a:r>
            <a:r>
              <a:rPr sz="2200" b="1" spc="-11" dirty="0">
                <a:latin typeface="Arial"/>
                <a:cs typeface="Arial"/>
              </a:rPr>
              <a:t>da</a:t>
            </a:r>
            <a:r>
              <a:rPr sz="2200" b="1" spc="-169" dirty="0">
                <a:latin typeface="Arial"/>
                <a:cs typeface="Arial"/>
              </a:rPr>
              <a:t> </a:t>
            </a:r>
            <a:r>
              <a:rPr sz="2200" b="1" spc="-21" dirty="0">
                <a:latin typeface="Arial"/>
                <a:cs typeface="Arial"/>
              </a:rPr>
              <a:t>Gama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276410" y="1320507"/>
            <a:ext cx="2819590" cy="3526971"/>
            <a:chOff x="2089404" y="656843"/>
            <a:chExt cx="1582420" cy="1668780"/>
          </a:xfrm>
        </p:grpSpPr>
        <p:sp>
          <p:nvSpPr>
            <p:cNvPr id="16" name="object 16"/>
            <p:cNvSpPr/>
            <p:nvPr/>
          </p:nvSpPr>
          <p:spPr>
            <a:xfrm>
              <a:off x="2089404" y="705611"/>
              <a:ext cx="1581912" cy="16200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093595" y="660018"/>
              <a:ext cx="1572386" cy="16098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91944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1" y="1613027"/>
                  </a:lnTo>
                  <a:lnTo>
                    <a:pt x="1575561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okeanining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o‘rganilish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tarixi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3" name="object 3"/>
          <p:cNvGrpSpPr/>
          <p:nvPr/>
        </p:nvGrpSpPr>
        <p:grpSpPr>
          <a:xfrm>
            <a:off x="9088751" y="1309218"/>
            <a:ext cx="2685560" cy="3526971"/>
            <a:chOff x="426719" y="656843"/>
            <a:chExt cx="1582420" cy="1668780"/>
          </a:xfrm>
        </p:grpSpPr>
        <p:sp>
          <p:nvSpPr>
            <p:cNvPr id="24" name="object 4"/>
            <p:cNvSpPr/>
            <p:nvPr/>
          </p:nvSpPr>
          <p:spPr>
            <a:xfrm>
              <a:off x="426719" y="705611"/>
              <a:ext cx="1581912" cy="16200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5"/>
            <p:cNvSpPr/>
            <p:nvPr/>
          </p:nvSpPr>
          <p:spPr>
            <a:xfrm>
              <a:off x="431965" y="660018"/>
              <a:ext cx="1572387" cy="16098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6"/>
            <p:cNvSpPr/>
            <p:nvPr/>
          </p:nvSpPr>
          <p:spPr>
            <a:xfrm>
              <a:off x="430377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15"/>
          <p:cNvSpPr txBox="1"/>
          <p:nvPr/>
        </p:nvSpPr>
        <p:spPr>
          <a:xfrm>
            <a:off x="9042234" y="4904751"/>
            <a:ext cx="2720788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sz="2200" b="1" spc="-32" dirty="0">
                <a:latin typeface="Arial"/>
                <a:cs typeface="Arial"/>
              </a:rPr>
              <a:t>Amerigo</a:t>
            </a:r>
            <a:r>
              <a:rPr sz="2200" b="1" spc="-53" dirty="0">
                <a:latin typeface="Arial"/>
                <a:cs typeface="Arial"/>
              </a:rPr>
              <a:t> </a:t>
            </a:r>
            <a:r>
              <a:rPr sz="2200" b="1" spc="-32" dirty="0">
                <a:latin typeface="Arial"/>
                <a:cs typeface="Arial"/>
              </a:rPr>
              <a:t>Vespuchchi</a:t>
            </a:r>
            <a:endParaRPr sz="2200">
              <a:latin typeface="Arial"/>
              <a:cs typeface="Arial"/>
            </a:endParaRPr>
          </a:p>
        </p:txBody>
      </p:sp>
      <p:sp>
        <p:nvSpPr>
          <p:cNvPr id="28" name="object 12"/>
          <p:cNvSpPr txBox="1"/>
          <p:nvPr/>
        </p:nvSpPr>
        <p:spPr>
          <a:xfrm>
            <a:off x="215899" y="5738718"/>
            <a:ext cx="11700329" cy="39784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53" dirty="0" smtClean="0">
                <a:latin typeface="Arial"/>
                <a:cs typeface="Arial"/>
              </a:rPr>
              <a:t>XV </a:t>
            </a:r>
            <a:r>
              <a:rPr lang="en-US" sz="2400" b="1" spc="-53" dirty="0" err="1" smtClean="0">
                <a:latin typeface="Arial"/>
                <a:cs typeface="Arial"/>
              </a:rPr>
              <a:t>asrning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ikkinchi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yarmi</a:t>
            </a:r>
            <a:r>
              <a:rPr lang="en-US" sz="2400" b="1" spc="-53" dirty="0" smtClean="0">
                <a:latin typeface="Arial"/>
                <a:cs typeface="Arial"/>
              </a:rPr>
              <a:t> – XVII </a:t>
            </a:r>
            <a:r>
              <a:rPr lang="en-US" sz="2400" b="1" spc="-53" dirty="0" err="1" smtClean="0">
                <a:latin typeface="Arial"/>
                <a:cs typeface="Arial"/>
              </a:rPr>
              <a:t>asrning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birinchi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yarmida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okeanlarni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tadqiq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etganlar</a:t>
            </a:r>
            <a:r>
              <a:rPr lang="en-US" sz="2400" b="1" spc="-53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22530" name="AutoShape 2" descr="Христофор Колумб - Uşaq Bilik Portal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9" name="Рисунок 28" descr="kolumb1_0.jpg"/>
          <p:cNvPicPr>
            <a:picLocks noChangeAspect="1"/>
          </p:cNvPicPr>
          <p:nvPr/>
        </p:nvPicPr>
        <p:blipFill>
          <a:blip r:embed="rId8"/>
          <a:srcRect l="15000" r="15000"/>
          <a:stretch>
            <a:fillRect/>
          </a:stretch>
        </p:blipFill>
        <p:spPr>
          <a:xfrm>
            <a:off x="431800" y="1333500"/>
            <a:ext cx="2652513" cy="34544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498472" y="4983773"/>
            <a:ext cx="2336127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Fernan</a:t>
            </a:r>
            <a:r>
              <a:rPr lang="en-US" sz="2200" b="1" spc="-32" dirty="0" smtClean="0">
                <a:latin typeface="Arial"/>
                <a:cs typeface="Arial"/>
              </a:rPr>
              <a:t> Magellan</a:t>
            </a:r>
            <a:endParaRPr sz="2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01156" y="4938618"/>
            <a:ext cx="2065866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lang="en-US" sz="2200" b="1" spc="-21" dirty="0" err="1" smtClean="0">
                <a:latin typeface="Arial"/>
                <a:cs typeface="Arial"/>
              </a:rPr>
              <a:t>Fransis</a:t>
            </a:r>
            <a:r>
              <a:rPr lang="en-US" sz="2200" b="1" spc="-127" dirty="0" smtClean="0">
                <a:latin typeface="Arial"/>
                <a:cs typeface="Arial"/>
              </a:rPr>
              <a:t> </a:t>
            </a:r>
            <a:r>
              <a:rPr lang="en-US" sz="2200" b="1" spc="-32" dirty="0" err="1" smtClean="0">
                <a:latin typeface="Arial"/>
                <a:cs typeface="Arial"/>
              </a:rPr>
              <a:t>Dreyk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33067" y="5011189"/>
            <a:ext cx="2356311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lang="en-US" sz="2200" b="1" spc="-42" dirty="0" err="1" smtClean="0">
                <a:latin typeface="Arial"/>
                <a:cs typeface="Arial"/>
              </a:rPr>
              <a:t>Villyam</a:t>
            </a:r>
            <a:r>
              <a:rPr lang="en-US" sz="2200" b="1" spc="-74" dirty="0" smtClean="0">
                <a:latin typeface="Arial"/>
                <a:cs typeface="Arial"/>
              </a:rPr>
              <a:t> </a:t>
            </a:r>
            <a:r>
              <a:rPr lang="en-US" sz="2200" b="1" spc="-42" dirty="0" err="1" smtClean="0">
                <a:latin typeface="Arial"/>
                <a:cs typeface="Arial"/>
              </a:rPr>
              <a:t>Yanszon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okeanining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o‘rganilish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tarixi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9085777" y="4977322"/>
            <a:ext cx="2720788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32" dirty="0" smtClean="0">
                <a:latin typeface="Arial"/>
                <a:cs typeface="Arial"/>
              </a:rPr>
              <a:t>Abel</a:t>
            </a:r>
            <a:r>
              <a:rPr lang="en-US" sz="2200" b="1" spc="-85" dirty="0" smtClean="0">
                <a:latin typeface="Arial"/>
                <a:cs typeface="Arial"/>
              </a:rPr>
              <a:t> </a:t>
            </a:r>
            <a:r>
              <a:rPr lang="en-US" sz="2200" b="1" spc="-53" dirty="0" smtClean="0">
                <a:latin typeface="Arial"/>
                <a:cs typeface="Arial"/>
              </a:rPr>
              <a:t>Tasman</a:t>
            </a:r>
            <a:endParaRPr lang="en-US" sz="2200" dirty="0">
              <a:latin typeface="Arial"/>
              <a:cs typeface="Arial"/>
            </a:endParaRPr>
          </a:p>
        </p:txBody>
      </p:sp>
      <p:grpSp>
        <p:nvGrpSpPr>
          <p:cNvPr id="2" name="object 7"/>
          <p:cNvGrpSpPr/>
          <p:nvPr/>
        </p:nvGrpSpPr>
        <p:grpSpPr>
          <a:xfrm>
            <a:off x="307432" y="1343084"/>
            <a:ext cx="2808301" cy="3526971"/>
            <a:chOff x="2089404" y="656843"/>
            <a:chExt cx="1582420" cy="1668780"/>
          </a:xfrm>
        </p:grpSpPr>
        <p:sp>
          <p:nvSpPr>
            <p:cNvPr id="29" name="object 8"/>
            <p:cNvSpPr/>
            <p:nvPr/>
          </p:nvSpPr>
          <p:spPr>
            <a:xfrm>
              <a:off x="2089404" y="705611"/>
              <a:ext cx="1581912" cy="16200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9"/>
            <p:cNvSpPr/>
            <p:nvPr/>
          </p:nvSpPr>
          <p:spPr>
            <a:xfrm>
              <a:off x="2093595" y="660018"/>
              <a:ext cx="1572386" cy="1609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0"/>
            <p:cNvSpPr/>
            <p:nvPr/>
          </p:nvSpPr>
          <p:spPr>
            <a:xfrm>
              <a:off x="2091944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1" y="1613027"/>
                  </a:lnTo>
                  <a:lnTo>
                    <a:pt x="1575561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11"/>
          <p:cNvGrpSpPr/>
          <p:nvPr/>
        </p:nvGrpSpPr>
        <p:grpSpPr>
          <a:xfrm>
            <a:off x="3263326" y="1358606"/>
            <a:ext cx="2697207" cy="3526971"/>
            <a:chOff x="3750564" y="656843"/>
            <a:chExt cx="1582420" cy="1668780"/>
          </a:xfrm>
        </p:grpSpPr>
        <p:sp>
          <p:nvSpPr>
            <p:cNvPr id="33" name="object 12"/>
            <p:cNvSpPr/>
            <p:nvPr/>
          </p:nvSpPr>
          <p:spPr>
            <a:xfrm>
              <a:off x="3750564" y="705611"/>
              <a:ext cx="1581912" cy="162001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3"/>
            <p:cNvSpPr/>
            <p:nvPr/>
          </p:nvSpPr>
          <p:spPr>
            <a:xfrm>
              <a:off x="3755136" y="660018"/>
              <a:ext cx="1572387" cy="16098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4"/>
            <p:cNvSpPr/>
            <p:nvPr/>
          </p:nvSpPr>
          <p:spPr>
            <a:xfrm>
              <a:off x="3753612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" name="object 3"/>
          <p:cNvGrpSpPr/>
          <p:nvPr/>
        </p:nvGrpSpPr>
        <p:grpSpPr>
          <a:xfrm>
            <a:off x="6096000" y="1354956"/>
            <a:ext cx="2765778" cy="3528311"/>
            <a:chOff x="859536" y="655116"/>
            <a:chExt cx="1580515" cy="1669414"/>
          </a:xfrm>
        </p:grpSpPr>
        <p:sp>
          <p:nvSpPr>
            <p:cNvPr id="37" name="object 4"/>
            <p:cNvSpPr/>
            <p:nvPr/>
          </p:nvSpPr>
          <p:spPr>
            <a:xfrm>
              <a:off x="859536" y="704087"/>
              <a:ext cx="1580388" cy="162001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5"/>
            <p:cNvSpPr/>
            <p:nvPr/>
          </p:nvSpPr>
          <p:spPr>
            <a:xfrm>
              <a:off x="863498" y="658291"/>
              <a:ext cx="1572387" cy="160985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6"/>
            <p:cNvSpPr/>
            <p:nvPr/>
          </p:nvSpPr>
          <p:spPr>
            <a:xfrm>
              <a:off x="861910" y="656704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7"/>
          <p:cNvGrpSpPr/>
          <p:nvPr/>
        </p:nvGrpSpPr>
        <p:grpSpPr>
          <a:xfrm>
            <a:off x="8902700" y="1350377"/>
            <a:ext cx="3030885" cy="3509402"/>
            <a:chOff x="3415284" y="663632"/>
            <a:chExt cx="1581912" cy="1660467"/>
          </a:xfrm>
        </p:grpSpPr>
        <p:sp>
          <p:nvSpPr>
            <p:cNvPr id="41" name="object 8"/>
            <p:cNvSpPr/>
            <p:nvPr/>
          </p:nvSpPr>
          <p:spPr>
            <a:xfrm>
              <a:off x="3415284" y="704087"/>
              <a:ext cx="1581912" cy="162001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9"/>
            <p:cNvSpPr/>
            <p:nvPr/>
          </p:nvSpPr>
          <p:spPr>
            <a:xfrm>
              <a:off x="3499458" y="663632"/>
              <a:ext cx="1420510" cy="16098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12"/>
          <p:cNvSpPr txBox="1"/>
          <p:nvPr/>
        </p:nvSpPr>
        <p:spPr>
          <a:xfrm>
            <a:off x="238578" y="5726018"/>
            <a:ext cx="11714843" cy="397840"/>
          </a:xfrm>
          <a:prstGeom prst="rect">
            <a:avLst/>
          </a:prstGeom>
          <a:noFill/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53" dirty="0" smtClean="0">
                <a:latin typeface="Arial"/>
                <a:cs typeface="Arial"/>
              </a:rPr>
              <a:t>XV </a:t>
            </a:r>
            <a:r>
              <a:rPr lang="en-US" sz="2400" b="1" spc="-53" dirty="0" err="1" smtClean="0">
                <a:latin typeface="Arial"/>
                <a:cs typeface="Arial"/>
              </a:rPr>
              <a:t>asrning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ikkinchi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yarmi</a:t>
            </a:r>
            <a:r>
              <a:rPr lang="en-US" sz="2400" b="1" spc="-53" dirty="0" smtClean="0">
                <a:latin typeface="Arial"/>
                <a:cs typeface="Arial"/>
              </a:rPr>
              <a:t> – XVII </a:t>
            </a:r>
            <a:r>
              <a:rPr lang="en-US" sz="2400" b="1" spc="-53" dirty="0" err="1" smtClean="0">
                <a:latin typeface="Arial"/>
                <a:cs typeface="Arial"/>
              </a:rPr>
              <a:t>asrning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birinchi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yarmida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okeanlarni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tadqiq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etganlar</a:t>
            </a:r>
            <a:r>
              <a:rPr lang="en-US" sz="2400" b="1" spc="-53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368300" y="4983773"/>
            <a:ext cx="2466299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lang="en-US" sz="2200" b="1" spc="-32" dirty="0" smtClean="0">
                <a:latin typeface="Arial"/>
                <a:cs typeface="Arial"/>
              </a:rPr>
              <a:t>Ivan</a:t>
            </a:r>
            <a:r>
              <a:rPr lang="en-US" sz="2200" b="1" spc="-127" dirty="0" smtClean="0">
                <a:latin typeface="Arial"/>
                <a:cs typeface="Arial"/>
              </a:rPr>
              <a:t> </a:t>
            </a:r>
            <a:r>
              <a:rPr lang="en-US" sz="2200" b="1" spc="-21" dirty="0" err="1" smtClean="0">
                <a:latin typeface="Arial"/>
                <a:cs typeface="Arial"/>
              </a:rPr>
              <a:t>Kruzenshtern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429000" y="4976718"/>
            <a:ext cx="2250722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lang="en-US" sz="2200" b="1" spc="-53" dirty="0" err="1" smtClean="0">
                <a:latin typeface="Arial"/>
                <a:cs typeface="Arial"/>
              </a:rPr>
              <a:t>Yuriy</a:t>
            </a:r>
            <a:r>
              <a:rPr lang="en-US" sz="2200" b="1" spc="-64" dirty="0" smtClean="0">
                <a:latin typeface="Arial"/>
                <a:cs typeface="Arial"/>
              </a:rPr>
              <a:t> </a:t>
            </a:r>
            <a:r>
              <a:rPr lang="en-US" sz="2200" b="1" spc="-32" dirty="0" err="1" smtClean="0">
                <a:latin typeface="Arial"/>
                <a:cs typeface="Arial"/>
              </a:rPr>
              <a:t>Lisyanskiy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096000" y="4938618"/>
            <a:ext cx="2946399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>
              <a:spcBef>
                <a:spcPts val="222"/>
              </a:spcBef>
            </a:pPr>
            <a:r>
              <a:rPr lang="en-US" sz="2200" b="1" spc="-21" dirty="0" err="1" smtClean="0">
                <a:latin typeface="Arial"/>
                <a:cs typeface="Arial"/>
              </a:rPr>
              <a:t>Faddey</a:t>
            </a:r>
            <a:r>
              <a:rPr lang="en-US" sz="2200" b="1" spc="-64" dirty="0" smtClean="0">
                <a:latin typeface="Arial"/>
                <a:cs typeface="Arial"/>
              </a:rPr>
              <a:t> </a:t>
            </a:r>
            <a:r>
              <a:rPr lang="en-US" sz="2200" b="1" spc="-32" dirty="0" err="1" smtClean="0">
                <a:latin typeface="Arial"/>
                <a:cs typeface="Arial"/>
              </a:rPr>
              <a:t>Bellinsgauzen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5395" y="5727811"/>
            <a:ext cx="10375311" cy="406649"/>
          </a:xfrm>
          <a:custGeom>
            <a:avLst/>
            <a:gdLst/>
            <a:ahLst/>
            <a:cxnLst/>
            <a:rect l="l" t="t" r="r" b="b"/>
            <a:pathLst>
              <a:path w="4895850" h="192405">
                <a:moveTo>
                  <a:pt x="4895596" y="0"/>
                </a:moveTo>
                <a:lnTo>
                  <a:pt x="0" y="0"/>
                </a:lnTo>
                <a:lnTo>
                  <a:pt x="0" y="191998"/>
                </a:lnTo>
                <a:lnTo>
                  <a:pt x="4895596" y="191998"/>
                </a:lnTo>
                <a:lnTo>
                  <a:pt x="4895596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okeanining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o‘rganilish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tarixi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9230920" y="4933779"/>
            <a:ext cx="2720788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21" dirty="0" err="1" smtClean="0">
                <a:latin typeface="Arial"/>
                <a:cs typeface="Arial"/>
              </a:rPr>
              <a:t>Mixail</a:t>
            </a:r>
            <a:r>
              <a:rPr lang="en-US" sz="2200" b="1" spc="-169" dirty="0" smtClean="0">
                <a:latin typeface="Arial"/>
                <a:cs typeface="Arial"/>
              </a:rPr>
              <a:t> </a:t>
            </a:r>
            <a:r>
              <a:rPr lang="en-US" sz="2200" b="1" spc="-21" dirty="0" err="1" smtClean="0">
                <a:latin typeface="Arial"/>
                <a:cs typeface="Arial"/>
              </a:rPr>
              <a:t>Lazarev</a:t>
            </a: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58371" name="Picture 3" descr="C:\Documents and Settings\Admin\Рабочий стол\1200px-Kruzenshtern_I_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00" y="1332280"/>
            <a:ext cx="2819400" cy="3530218"/>
          </a:xfrm>
          <a:prstGeom prst="rect">
            <a:avLst/>
          </a:prstGeom>
          <a:noFill/>
        </p:spPr>
      </p:pic>
      <p:grpSp>
        <p:nvGrpSpPr>
          <p:cNvPr id="25" name="object 11"/>
          <p:cNvGrpSpPr/>
          <p:nvPr/>
        </p:nvGrpSpPr>
        <p:grpSpPr>
          <a:xfrm>
            <a:off x="3185715" y="1299340"/>
            <a:ext cx="2757885" cy="3653660"/>
            <a:chOff x="3750564" y="656843"/>
            <a:chExt cx="1582420" cy="1668780"/>
          </a:xfrm>
        </p:grpSpPr>
        <p:sp>
          <p:nvSpPr>
            <p:cNvPr id="26" name="object 12"/>
            <p:cNvSpPr/>
            <p:nvPr/>
          </p:nvSpPr>
          <p:spPr>
            <a:xfrm>
              <a:off x="3750564" y="705611"/>
              <a:ext cx="1581912" cy="16200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3"/>
            <p:cNvSpPr/>
            <p:nvPr/>
          </p:nvSpPr>
          <p:spPr>
            <a:xfrm>
              <a:off x="3755136" y="660018"/>
              <a:ext cx="1572387" cy="16098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4"/>
            <p:cNvSpPr/>
            <p:nvPr/>
          </p:nvSpPr>
          <p:spPr>
            <a:xfrm>
              <a:off x="3753612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"/>
          <p:cNvGrpSpPr/>
          <p:nvPr/>
        </p:nvGrpSpPr>
        <p:grpSpPr>
          <a:xfrm>
            <a:off x="6096001" y="1299340"/>
            <a:ext cx="2959099" cy="3640960"/>
            <a:chOff x="426719" y="656843"/>
            <a:chExt cx="1582420" cy="1668780"/>
          </a:xfrm>
        </p:grpSpPr>
        <p:sp>
          <p:nvSpPr>
            <p:cNvPr id="40" name="object 4"/>
            <p:cNvSpPr/>
            <p:nvPr/>
          </p:nvSpPr>
          <p:spPr>
            <a:xfrm>
              <a:off x="426719" y="705611"/>
              <a:ext cx="1581912" cy="16200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5"/>
            <p:cNvSpPr/>
            <p:nvPr/>
          </p:nvSpPr>
          <p:spPr>
            <a:xfrm>
              <a:off x="431965" y="660018"/>
              <a:ext cx="1572387" cy="160985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6"/>
            <p:cNvSpPr/>
            <p:nvPr/>
          </p:nvSpPr>
          <p:spPr>
            <a:xfrm>
              <a:off x="430377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7"/>
          <p:cNvGrpSpPr/>
          <p:nvPr/>
        </p:nvGrpSpPr>
        <p:grpSpPr>
          <a:xfrm>
            <a:off x="9245600" y="1286640"/>
            <a:ext cx="2755900" cy="3628260"/>
            <a:chOff x="2089404" y="656843"/>
            <a:chExt cx="1582420" cy="1668780"/>
          </a:xfrm>
        </p:grpSpPr>
        <p:sp>
          <p:nvSpPr>
            <p:cNvPr id="46" name="object 8"/>
            <p:cNvSpPr/>
            <p:nvPr/>
          </p:nvSpPr>
          <p:spPr>
            <a:xfrm>
              <a:off x="2089404" y="705611"/>
              <a:ext cx="1581912" cy="16200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9"/>
            <p:cNvSpPr/>
            <p:nvPr/>
          </p:nvSpPr>
          <p:spPr>
            <a:xfrm>
              <a:off x="2093595" y="660018"/>
              <a:ext cx="1572386" cy="160985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10"/>
            <p:cNvSpPr/>
            <p:nvPr/>
          </p:nvSpPr>
          <p:spPr>
            <a:xfrm>
              <a:off x="2091944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1" y="1613027"/>
                  </a:lnTo>
                  <a:lnTo>
                    <a:pt x="1575561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12"/>
          <p:cNvSpPr txBox="1"/>
          <p:nvPr/>
        </p:nvSpPr>
        <p:spPr>
          <a:xfrm>
            <a:off x="1079500" y="5738718"/>
            <a:ext cx="10160000" cy="397840"/>
          </a:xfrm>
          <a:prstGeom prst="rect">
            <a:avLst/>
          </a:prstGeom>
          <a:noFill/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400" b="1" spc="-53" dirty="0" smtClean="0">
                <a:latin typeface="Arial"/>
                <a:cs typeface="Arial"/>
              </a:rPr>
              <a:t>XVII – XIX </a:t>
            </a:r>
            <a:r>
              <a:rPr lang="en-US" sz="2400" b="1" spc="-53" dirty="0" err="1" smtClean="0">
                <a:latin typeface="Arial"/>
                <a:cs typeface="Arial"/>
              </a:rPr>
              <a:t>asrlarda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Dunyo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okeanini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tadqiq</a:t>
            </a:r>
            <a:r>
              <a:rPr lang="en-US" sz="2400" b="1" spc="-53" dirty="0" smtClean="0">
                <a:latin typeface="Arial"/>
                <a:cs typeface="Arial"/>
              </a:rPr>
              <a:t> </a:t>
            </a:r>
            <a:r>
              <a:rPr lang="en-US" sz="2400" b="1" spc="-53" dirty="0" err="1" smtClean="0">
                <a:latin typeface="Arial"/>
                <a:cs typeface="Arial"/>
              </a:rPr>
              <a:t>etganlar</a:t>
            </a:r>
            <a:r>
              <a:rPr lang="en-US" sz="2400" b="1" spc="-53" dirty="0" smtClean="0">
                <a:latin typeface="Arial"/>
                <a:cs typeface="Arial"/>
              </a:rPr>
              <a:t>.</a:t>
            </a:r>
            <a:endParaRPr lang="en-US" sz="2400" dirty="0">
              <a:latin typeface="Arial"/>
              <a:cs typeface="Arial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 txBox="1"/>
          <p:nvPr/>
        </p:nvSpPr>
        <p:spPr>
          <a:xfrm>
            <a:off x="355600" y="5110773"/>
            <a:ext cx="2466299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32" dirty="0" err="1" smtClean="0">
                <a:latin typeface="Arial"/>
                <a:cs typeface="Arial"/>
              </a:rPr>
              <a:t>Jeyms</a:t>
            </a:r>
            <a:r>
              <a:rPr lang="en-US" sz="2200" b="1" spc="-32" dirty="0" smtClean="0">
                <a:latin typeface="Arial"/>
                <a:cs typeface="Arial"/>
              </a:rPr>
              <a:t> </a:t>
            </a:r>
            <a:r>
              <a:rPr lang="en-US" sz="2200" b="1" spc="-32" dirty="0" err="1" smtClean="0">
                <a:latin typeface="Arial"/>
                <a:cs typeface="Arial"/>
              </a:rPr>
              <a:t>Kuk</a:t>
            </a:r>
            <a:endParaRPr lang="en-US" sz="22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915395" y="5727811"/>
            <a:ext cx="10375311" cy="406649"/>
          </a:xfrm>
          <a:custGeom>
            <a:avLst/>
            <a:gdLst/>
            <a:ahLst/>
            <a:cxnLst/>
            <a:rect l="l" t="t" r="r" b="b"/>
            <a:pathLst>
              <a:path w="4895850" h="192405">
                <a:moveTo>
                  <a:pt x="4895596" y="0"/>
                </a:moveTo>
                <a:lnTo>
                  <a:pt x="0" y="0"/>
                </a:lnTo>
                <a:lnTo>
                  <a:pt x="0" y="191998"/>
                </a:lnTo>
                <a:lnTo>
                  <a:pt x="4895596" y="191998"/>
                </a:lnTo>
                <a:lnTo>
                  <a:pt x="4895596" y="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-29614"/>
            <a:ext cx="12192000" cy="1096215"/>
          </a:xfrm>
          <a:prstGeom prst="rect">
            <a:avLst/>
          </a:prstGeom>
          <a:solidFill>
            <a:srgbClr val="0000FF"/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Dunyo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okeanining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o‘rganilish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tarixi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3" name="Рисунок 22" descr="Captainjamescookportra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130" y="1384300"/>
            <a:ext cx="2810470" cy="3594100"/>
          </a:xfrm>
          <a:prstGeom prst="rect">
            <a:avLst/>
          </a:prstGeom>
        </p:spPr>
      </p:pic>
      <p:grpSp>
        <p:nvGrpSpPr>
          <p:cNvPr id="24" name="object 11"/>
          <p:cNvGrpSpPr/>
          <p:nvPr/>
        </p:nvGrpSpPr>
        <p:grpSpPr>
          <a:xfrm>
            <a:off x="3225801" y="1384611"/>
            <a:ext cx="2870200" cy="3682689"/>
            <a:chOff x="3750564" y="656843"/>
            <a:chExt cx="1582420" cy="1668780"/>
          </a:xfrm>
        </p:grpSpPr>
        <p:sp>
          <p:nvSpPr>
            <p:cNvPr id="25" name="object 12"/>
            <p:cNvSpPr/>
            <p:nvPr/>
          </p:nvSpPr>
          <p:spPr>
            <a:xfrm>
              <a:off x="3750564" y="705611"/>
              <a:ext cx="1581912" cy="162001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3"/>
            <p:cNvSpPr/>
            <p:nvPr/>
          </p:nvSpPr>
          <p:spPr>
            <a:xfrm>
              <a:off x="3755136" y="660018"/>
              <a:ext cx="1572387" cy="160985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4"/>
            <p:cNvSpPr/>
            <p:nvPr/>
          </p:nvSpPr>
          <p:spPr>
            <a:xfrm>
              <a:off x="3753612" y="658431"/>
              <a:ext cx="1576070" cy="1613535"/>
            </a:xfrm>
            <a:custGeom>
              <a:avLst/>
              <a:gdLst/>
              <a:ahLst/>
              <a:cxnLst/>
              <a:rect l="l" t="t" r="r" b="b"/>
              <a:pathLst>
                <a:path w="1576070" h="1613535">
                  <a:moveTo>
                    <a:pt x="0" y="1613027"/>
                  </a:moveTo>
                  <a:lnTo>
                    <a:pt x="1575562" y="1613027"/>
                  </a:lnTo>
                  <a:lnTo>
                    <a:pt x="1575562" y="0"/>
                  </a:lnTo>
                  <a:lnTo>
                    <a:pt x="0" y="0"/>
                  </a:lnTo>
                  <a:lnTo>
                    <a:pt x="0" y="1613027"/>
                  </a:lnTo>
                  <a:close/>
                </a:path>
              </a:pathLst>
            </a:custGeom>
            <a:ln w="3175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11"/>
          <p:cNvSpPr txBox="1"/>
          <p:nvPr/>
        </p:nvSpPr>
        <p:spPr>
          <a:xfrm>
            <a:off x="3409043" y="5159759"/>
            <a:ext cx="2466299" cy="367062"/>
          </a:xfrm>
          <a:prstGeom prst="rect">
            <a:avLst/>
          </a:prstGeom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200" b="1" spc="-21" dirty="0" err="1" smtClean="0">
                <a:latin typeface="Arial"/>
                <a:cs typeface="Arial"/>
              </a:rPr>
              <a:t>Stepan</a:t>
            </a:r>
            <a:r>
              <a:rPr lang="en-US" sz="2200" b="1" spc="-116" dirty="0" smtClean="0">
                <a:latin typeface="Arial"/>
                <a:cs typeface="Arial"/>
              </a:rPr>
              <a:t> </a:t>
            </a:r>
            <a:r>
              <a:rPr lang="en-US" sz="2200" b="1" spc="-21" dirty="0" err="1" smtClean="0">
                <a:latin typeface="Arial"/>
                <a:cs typeface="Arial"/>
              </a:rPr>
              <a:t>Makarov</a:t>
            </a:r>
            <a:endParaRPr lang="en-US" sz="2200" dirty="0">
              <a:latin typeface="Arial"/>
              <a:cs typeface="Arial"/>
            </a:endParaRPr>
          </a:p>
        </p:txBody>
      </p:sp>
      <p:pic>
        <p:nvPicPr>
          <p:cNvPr id="33" name="Рисунок 32" descr="unnamed (1)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3499" y="1270000"/>
            <a:ext cx="5475705" cy="3949700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412750" y="5595035"/>
            <a:ext cx="11366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Arial" pitchFamily="34" charset="0"/>
                <a:cs typeface="Arial" pitchFamily="34" charset="0"/>
              </a:rPr>
              <a:t>XVII — XIX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asrlarda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okeanni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tadqiq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etish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ilmiy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yondashuv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asosida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olib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latin typeface="Arial" pitchFamily="34" charset="0"/>
                <a:cs typeface="Arial" pitchFamily="34" charset="0"/>
              </a:rPr>
              <a:t>borildi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. 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4159</TotalTime>
  <Words>661</Words>
  <Application>Microsoft Office PowerPoint</Application>
  <PresentationFormat>Широкоэкранный</PresentationFormat>
  <Paragraphs>138</Paragraphs>
  <Slides>26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Tahoma</vt:lpstr>
      <vt:lpstr>Trebuchet MS</vt:lpstr>
      <vt:lpstr>Тема Office</vt:lpstr>
      <vt:lpstr>Презентация PowerPoint</vt:lpstr>
      <vt:lpstr>Презентация PowerPoint</vt:lpstr>
      <vt:lpstr>Dunyo okeani</vt:lpstr>
      <vt:lpstr>Dunyo okeani maydoni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Okeanlar</vt:lpstr>
      <vt:lpstr>Dunyo okeani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830</cp:revision>
  <dcterms:created xsi:type="dcterms:W3CDTF">2020-04-09T12:18:10Z</dcterms:created>
  <dcterms:modified xsi:type="dcterms:W3CDTF">2020-09-28T08:53:40Z</dcterms:modified>
</cp:coreProperties>
</file>