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8"/>
  </p:notesMasterIdLst>
  <p:sldIdLst>
    <p:sldId id="256" r:id="rId2"/>
    <p:sldId id="28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93" r:id="rId15"/>
    <p:sldId id="270" r:id="rId16"/>
    <p:sldId id="263" r:id="rId17"/>
    <p:sldId id="271" r:id="rId18"/>
    <p:sldId id="272" r:id="rId19"/>
    <p:sldId id="273" r:id="rId20"/>
    <p:sldId id="274" r:id="rId21"/>
    <p:sldId id="280" r:id="rId22"/>
    <p:sldId id="281" r:id="rId23"/>
    <p:sldId id="282" r:id="rId24"/>
    <p:sldId id="283" r:id="rId25"/>
    <p:sldId id="284" r:id="rId26"/>
    <p:sldId id="275" r:id="rId27"/>
    <p:sldId id="276" r:id="rId28"/>
    <p:sldId id="277" r:id="rId29"/>
    <p:sldId id="278" r:id="rId30"/>
    <p:sldId id="287" r:id="rId31"/>
    <p:sldId id="289" r:id="rId32"/>
    <p:sldId id="288" r:id="rId33"/>
    <p:sldId id="290" r:id="rId34"/>
    <p:sldId id="291" r:id="rId35"/>
    <p:sldId id="292" r:id="rId36"/>
    <p:sldId id="279" r:id="rId37"/>
  </p:sldIdLst>
  <p:sldSz cx="11879263" cy="7019925"/>
  <p:notesSz cx="9144000" cy="6858000"/>
  <p:custDataLst>
    <p:tags r:id="rId3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F2FEB1EC-8F1F-4360-ADED-A8029CF6C304}">
          <p14:sldIdLst>
            <p14:sldId id="256"/>
            <p14:sldId id="286"/>
            <p14:sldId id="257"/>
            <p14:sldId id="258"/>
            <p14:sldId id="259"/>
            <p14:sldId id="260"/>
            <p14:sldId id="261"/>
            <p14:sldId id="262"/>
            <p14:sldId id="264"/>
            <p14:sldId id="265"/>
            <p14:sldId id="266"/>
            <p14:sldId id="267"/>
            <p14:sldId id="268"/>
            <p14:sldId id="293"/>
            <p14:sldId id="270"/>
            <p14:sldId id="263"/>
            <p14:sldId id="271"/>
            <p14:sldId id="272"/>
            <p14:sldId id="273"/>
            <p14:sldId id="274"/>
            <p14:sldId id="280"/>
            <p14:sldId id="281"/>
            <p14:sldId id="282"/>
            <p14:sldId id="283"/>
            <p14:sldId id="284"/>
            <p14:sldId id="275"/>
            <p14:sldId id="276"/>
            <p14:sldId id="277"/>
            <p14:sldId id="278"/>
            <p14:sldId id="287"/>
            <p14:sldId id="289"/>
            <p14:sldId id="288"/>
            <p14:sldId id="290"/>
            <p14:sldId id="291"/>
            <p14:sldId id="292"/>
            <p14:sldId id="27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211" userDrawn="1">
          <p15:clr>
            <a:srgbClr val="A4A3A4"/>
          </p15:clr>
        </p15:guide>
        <p15:guide id="2" pos="37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FFCC"/>
    <a:srgbClr val="0099FF"/>
    <a:srgbClr val="FF66FF"/>
    <a:srgbClr val="0091C4"/>
    <a:srgbClr val="53E7A1"/>
    <a:srgbClr val="66FFCC"/>
    <a:srgbClr val="149C2E"/>
    <a:srgbClr val="19C13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0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-618" y="-90"/>
      </p:cViewPr>
      <p:guideLst>
        <p:guide orient="horz" pos="2211"/>
        <p:guide pos="37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6B91B-DDEF-4DA7-AD28-05F41B27C2FB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95538" y="514350"/>
            <a:ext cx="435292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85584-CE70-4886-AD4E-AF20FFB82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95538" y="514350"/>
            <a:ext cx="4352925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4908" y="1148863"/>
            <a:ext cx="8909447" cy="2443974"/>
          </a:xfrm>
        </p:spPr>
        <p:txBody>
          <a:bodyPr anchor="b"/>
          <a:lstStyle>
            <a:lvl1pPr algn="ctr">
              <a:defRPr sz="584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908" y="3687086"/>
            <a:ext cx="8909447" cy="1694856"/>
          </a:xfrm>
        </p:spPr>
        <p:txBody>
          <a:bodyPr/>
          <a:lstStyle>
            <a:lvl1pPr marL="0" indent="0" algn="ctr">
              <a:buNone/>
              <a:defRPr sz="2338"/>
            </a:lvl1pPr>
            <a:lvl2pPr marL="445450" indent="0" algn="ctr">
              <a:buNone/>
              <a:defRPr sz="1949"/>
            </a:lvl2pPr>
            <a:lvl3pPr marL="890900" indent="0" algn="ctr">
              <a:buNone/>
              <a:defRPr sz="1754"/>
            </a:lvl3pPr>
            <a:lvl4pPr marL="1336350" indent="0" algn="ctr">
              <a:buNone/>
              <a:defRPr sz="1559"/>
            </a:lvl4pPr>
            <a:lvl5pPr marL="1781800" indent="0" algn="ctr">
              <a:buNone/>
              <a:defRPr sz="1559"/>
            </a:lvl5pPr>
            <a:lvl6pPr marL="2227250" indent="0" algn="ctr">
              <a:buNone/>
              <a:defRPr sz="1559"/>
            </a:lvl6pPr>
            <a:lvl7pPr marL="2672700" indent="0" algn="ctr">
              <a:buNone/>
              <a:defRPr sz="1559"/>
            </a:lvl7pPr>
            <a:lvl8pPr marL="3118150" indent="0" algn="ctr">
              <a:buNone/>
              <a:defRPr sz="1559"/>
            </a:lvl8pPr>
            <a:lvl9pPr marL="3563600" indent="0" algn="ctr">
              <a:buNone/>
              <a:defRPr sz="1559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28296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405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1098" y="373746"/>
            <a:ext cx="2561466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6700" y="373746"/>
            <a:ext cx="7535907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50553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951" y="286572"/>
            <a:ext cx="10097375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0946" y="1429986"/>
            <a:ext cx="3243039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18112" y="1429986"/>
            <a:ext cx="3243039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745278" y="1429986"/>
            <a:ext cx="3243039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90946" y="5098168"/>
            <a:ext cx="3243039" cy="981491"/>
          </a:xfrm>
        </p:spPr>
        <p:txBody>
          <a:bodyPr>
            <a:noAutofit/>
          </a:bodyPr>
          <a:lstStyle>
            <a:lvl1pPr marL="0" indent="0">
              <a:buNone/>
              <a:defRPr sz="1461"/>
            </a:lvl1pPr>
            <a:lvl2pPr marL="148461" indent="-148461">
              <a:buFont typeface="Arial" panose="020B0604020202020204" pitchFamily="34" charset="0"/>
              <a:buChar char="•"/>
              <a:defRPr sz="1461"/>
            </a:lvl2pPr>
            <a:lvl3pPr marL="296924" indent="-148461">
              <a:defRPr sz="1461"/>
            </a:lvl3pPr>
            <a:lvl4pPr marL="519616" indent="-222691">
              <a:defRPr sz="1461"/>
            </a:lvl4pPr>
            <a:lvl5pPr marL="742307" indent="-222691">
              <a:defRPr sz="1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18112" y="5098168"/>
            <a:ext cx="3243039" cy="981491"/>
          </a:xfrm>
        </p:spPr>
        <p:txBody>
          <a:bodyPr>
            <a:noAutofit/>
          </a:bodyPr>
          <a:lstStyle>
            <a:lvl1pPr marL="0" indent="0">
              <a:buNone/>
              <a:defRPr sz="1461"/>
            </a:lvl1pPr>
            <a:lvl2pPr marL="148461" indent="-148461">
              <a:buFont typeface="Arial" panose="020B0604020202020204" pitchFamily="34" charset="0"/>
              <a:buChar char="•"/>
              <a:defRPr sz="1461"/>
            </a:lvl2pPr>
            <a:lvl3pPr marL="296924" indent="-148461">
              <a:defRPr sz="1461"/>
            </a:lvl3pPr>
            <a:lvl4pPr marL="519616" indent="-222691">
              <a:defRPr sz="1461"/>
            </a:lvl4pPr>
            <a:lvl5pPr marL="742307" indent="-222691">
              <a:defRPr sz="1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745278" y="5098168"/>
            <a:ext cx="3243039" cy="981491"/>
          </a:xfrm>
        </p:spPr>
        <p:txBody>
          <a:bodyPr>
            <a:noAutofit/>
          </a:bodyPr>
          <a:lstStyle>
            <a:lvl1pPr marL="0" indent="0">
              <a:buNone/>
              <a:defRPr sz="1461"/>
            </a:lvl1pPr>
            <a:lvl2pPr marL="148461" indent="-148461">
              <a:buFont typeface="Arial" panose="020B0604020202020204" pitchFamily="34" charset="0"/>
              <a:buChar char="•"/>
              <a:defRPr sz="1461"/>
            </a:lvl2pPr>
            <a:lvl3pPr marL="296924" indent="-148461">
              <a:defRPr sz="1461"/>
            </a:lvl3pPr>
            <a:lvl4pPr marL="519616" indent="-222691">
              <a:defRPr sz="1461"/>
            </a:lvl4pPr>
            <a:lvl5pPr marL="742307" indent="-222691">
              <a:defRPr sz="14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890951" y="955495"/>
            <a:ext cx="10097375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16321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01901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512" y="1750107"/>
            <a:ext cx="10245864" cy="2920093"/>
          </a:xfrm>
        </p:spPr>
        <p:txBody>
          <a:bodyPr anchor="b"/>
          <a:lstStyle>
            <a:lvl1pPr>
              <a:defRPr sz="584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512" y="4697826"/>
            <a:ext cx="10245864" cy="1535608"/>
          </a:xfrm>
        </p:spPr>
        <p:txBody>
          <a:bodyPr/>
          <a:lstStyle>
            <a:lvl1pPr marL="0" indent="0">
              <a:buNone/>
              <a:defRPr sz="2338">
                <a:solidFill>
                  <a:schemeClr val="tx1">
                    <a:tint val="75000"/>
                  </a:schemeClr>
                </a:solidFill>
              </a:defRPr>
            </a:lvl1pPr>
            <a:lvl2pPr marL="445450" indent="0">
              <a:buNone/>
              <a:defRPr sz="1949">
                <a:solidFill>
                  <a:schemeClr val="tx1">
                    <a:tint val="75000"/>
                  </a:schemeClr>
                </a:solidFill>
              </a:defRPr>
            </a:lvl2pPr>
            <a:lvl3pPr marL="890900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3pPr>
            <a:lvl4pPr marL="133635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4pPr>
            <a:lvl5pPr marL="178180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5pPr>
            <a:lvl6pPr marL="222725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6pPr>
            <a:lvl7pPr marL="267270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7pPr>
            <a:lvl8pPr marL="311815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8pPr>
            <a:lvl9pPr marL="356360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12608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6699" y="1868730"/>
            <a:ext cx="5048687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3877" y="1868730"/>
            <a:ext cx="5048687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17436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7" y="373747"/>
            <a:ext cx="10245864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247" y="1720857"/>
            <a:ext cx="5025485" cy="843365"/>
          </a:xfrm>
        </p:spPr>
        <p:txBody>
          <a:bodyPr anchor="b"/>
          <a:lstStyle>
            <a:lvl1pPr marL="0" indent="0">
              <a:buNone/>
              <a:defRPr sz="2338" b="1"/>
            </a:lvl1pPr>
            <a:lvl2pPr marL="445450" indent="0">
              <a:buNone/>
              <a:defRPr sz="1949" b="1"/>
            </a:lvl2pPr>
            <a:lvl3pPr marL="890900" indent="0">
              <a:buNone/>
              <a:defRPr sz="1754" b="1"/>
            </a:lvl3pPr>
            <a:lvl4pPr marL="1336350" indent="0">
              <a:buNone/>
              <a:defRPr sz="1559" b="1"/>
            </a:lvl4pPr>
            <a:lvl5pPr marL="1781800" indent="0">
              <a:buNone/>
              <a:defRPr sz="1559" b="1"/>
            </a:lvl5pPr>
            <a:lvl6pPr marL="2227250" indent="0">
              <a:buNone/>
              <a:defRPr sz="1559" b="1"/>
            </a:lvl6pPr>
            <a:lvl7pPr marL="2672700" indent="0">
              <a:buNone/>
              <a:defRPr sz="1559" b="1"/>
            </a:lvl7pPr>
            <a:lvl8pPr marL="3118150" indent="0">
              <a:buNone/>
              <a:defRPr sz="1559" b="1"/>
            </a:lvl8pPr>
            <a:lvl9pPr marL="3563600" indent="0">
              <a:buNone/>
              <a:defRPr sz="155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247" y="2564223"/>
            <a:ext cx="5025485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3877" y="1720857"/>
            <a:ext cx="5050234" cy="843365"/>
          </a:xfrm>
        </p:spPr>
        <p:txBody>
          <a:bodyPr anchor="b"/>
          <a:lstStyle>
            <a:lvl1pPr marL="0" indent="0">
              <a:buNone/>
              <a:defRPr sz="2338" b="1"/>
            </a:lvl1pPr>
            <a:lvl2pPr marL="445450" indent="0">
              <a:buNone/>
              <a:defRPr sz="1949" b="1"/>
            </a:lvl2pPr>
            <a:lvl3pPr marL="890900" indent="0">
              <a:buNone/>
              <a:defRPr sz="1754" b="1"/>
            </a:lvl3pPr>
            <a:lvl4pPr marL="1336350" indent="0">
              <a:buNone/>
              <a:defRPr sz="1559" b="1"/>
            </a:lvl4pPr>
            <a:lvl5pPr marL="1781800" indent="0">
              <a:buNone/>
              <a:defRPr sz="1559" b="1"/>
            </a:lvl5pPr>
            <a:lvl6pPr marL="2227250" indent="0">
              <a:buNone/>
              <a:defRPr sz="1559" b="1"/>
            </a:lvl6pPr>
            <a:lvl7pPr marL="2672700" indent="0">
              <a:buNone/>
              <a:defRPr sz="1559" b="1"/>
            </a:lvl7pPr>
            <a:lvl8pPr marL="3118150" indent="0">
              <a:buNone/>
              <a:defRPr sz="1559" b="1"/>
            </a:lvl8pPr>
            <a:lvl9pPr marL="3563600" indent="0">
              <a:buNone/>
              <a:defRPr sz="155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3877" y="2564223"/>
            <a:ext cx="505023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83569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87491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06688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7" y="467995"/>
            <a:ext cx="3831371" cy="1637983"/>
          </a:xfrm>
        </p:spPr>
        <p:txBody>
          <a:bodyPr anchor="b"/>
          <a:lstStyle>
            <a:lvl1pPr>
              <a:defRPr sz="311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0234" y="1010740"/>
            <a:ext cx="6013877" cy="4988697"/>
          </a:xfrm>
        </p:spPr>
        <p:txBody>
          <a:bodyPr/>
          <a:lstStyle>
            <a:lvl1pPr>
              <a:defRPr sz="3118"/>
            </a:lvl1pPr>
            <a:lvl2pPr>
              <a:defRPr sz="2728"/>
            </a:lvl2pPr>
            <a:lvl3pPr>
              <a:defRPr sz="2338"/>
            </a:lvl3pPr>
            <a:lvl4pPr>
              <a:defRPr sz="1949"/>
            </a:lvl4pPr>
            <a:lvl5pPr>
              <a:defRPr sz="1949"/>
            </a:lvl5pPr>
            <a:lvl6pPr>
              <a:defRPr sz="1949"/>
            </a:lvl6pPr>
            <a:lvl7pPr>
              <a:defRPr sz="1949"/>
            </a:lvl7pPr>
            <a:lvl8pPr>
              <a:defRPr sz="1949"/>
            </a:lvl8pPr>
            <a:lvl9pPr>
              <a:defRPr sz="194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7" y="2105977"/>
            <a:ext cx="3831371" cy="3901584"/>
          </a:xfrm>
        </p:spPr>
        <p:txBody>
          <a:bodyPr/>
          <a:lstStyle>
            <a:lvl1pPr marL="0" indent="0">
              <a:buNone/>
              <a:defRPr sz="1559"/>
            </a:lvl1pPr>
            <a:lvl2pPr marL="445450" indent="0">
              <a:buNone/>
              <a:defRPr sz="1364"/>
            </a:lvl2pPr>
            <a:lvl3pPr marL="890900" indent="0">
              <a:buNone/>
              <a:defRPr sz="1169"/>
            </a:lvl3pPr>
            <a:lvl4pPr marL="1336350" indent="0">
              <a:buNone/>
              <a:defRPr sz="974"/>
            </a:lvl4pPr>
            <a:lvl5pPr marL="1781800" indent="0">
              <a:buNone/>
              <a:defRPr sz="974"/>
            </a:lvl5pPr>
            <a:lvl6pPr marL="2227250" indent="0">
              <a:buNone/>
              <a:defRPr sz="974"/>
            </a:lvl6pPr>
            <a:lvl7pPr marL="2672700" indent="0">
              <a:buNone/>
              <a:defRPr sz="974"/>
            </a:lvl7pPr>
            <a:lvl8pPr marL="3118150" indent="0">
              <a:buNone/>
              <a:defRPr sz="974"/>
            </a:lvl8pPr>
            <a:lvl9pPr marL="3563600" indent="0">
              <a:buNone/>
              <a:defRPr sz="97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43427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7" y="467995"/>
            <a:ext cx="3831371" cy="1637983"/>
          </a:xfrm>
        </p:spPr>
        <p:txBody>
          <a:bodyPr anchor="b"/>
          <a:lstStyle>
            <a:lvl1pPr>
              <a:defRPr sz="311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50234" y="1010740"/>
            <a:ext cx="6013877" cy="4988697"/>
          </a:xfrm>
        </p:spPr>
        <p:txBody>
          <a:bodyPr anchor="t"/>
          <a:lstStyle>
            <a:lvl1pPr marL="0" indent="0">
              <a:buNone/>
              <a:defRPr sz="3118"/>
            </a:lvl1pPr>
            <a:lvl2pPr marL="445450" indent="0">
              <a:buNone/>
              <a:defRPr sz="2728"/>
            </a:lvl2pPr>
            <a:lvl3pPr marL="890900" indent="0">
              <a:buNone/>
              <a:defRPr sz="2338"/>
            </a:lvl3pPr>
            <a:lvl4pPr marL="1336350" indent="0">
              <a:buNone/>
              <a:defRPr sz="1949"/>
            </a:lvl4pPr>
            <a:lvl5pPr marL="1781800" indent="0">
              <a:buNone/>
              <a:defRPr sz="1949"/>
            </a:lvl5pPr>
            <a:lvl6pPr marL="2227250" indent="0">
              <a:buNone/>
              <a:defRPr sz="1949"/>
            </a:lvl6pPr>
            <a:lvl7pPr marL="2672700" indent="0">
              <a:buNone/>
              <a:defRPr sz="1949"/>
            </a:lvl7pPr>
            <a:lvl8pPr marL="3118150" indent="0">
              <a:buNone/>
              <a:defRPr sz="1949"/>
            </a:lvl8pPr>
            <a:lvl9pPr marL="3563600" indent="0">
              <a:buNone/>
              <a:defRPr sz="194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7" y="2105977"/>
            <a:ext cx="3831371" cy="3901584"/>
          </a:xfrm>
        </p:spPr>
        <p:txBody>
          <a:bodyPr/>
          <a:lstStyle>
            <a:lvl1pPr marL="0" indent="0">
              <a:buNone/>
              <a:defRPr sz="1559"/>
            </a:lvl1pPr>
            <a:lvl2pPr marL="445450" indent="0">
              <a:buNone/>
              <a:defRPr sz="1364"/>
            </a:lvl2pPr>
            <a:lvl3pPr marL="890900" indent="0">
              <a:buNone/>
              <a:defRPr sz="1169"/>
            </a:lvl3pPr>
            <a:lvl4pPr marL="1336350" indent="0">
              <a:buNone/>
              <a:defRPr sz="974"/>
            </a:lvl4pPr>
            <a:lvl5pPr marL="1781800" indent="0">
              <a:buNone/>
              <a:defRPr sz="974"/>
            </a:lvl5pPr>
            <a:lvl6pPr marL="2227250" indent="0">
              <a:buNone/>
              <a:defRPr sz="974"/>
            </a:lvl6pPr>
            <a:lvl7pPr marL="2672700" indent="0">
              <a:buNone/>
              <a:defRPr sz="974"/>
            </a:lvl7pPr>
            <a:lvl8pPr marL="3118150" indent="0">
              <a:buNone/>
              <a:defRPr sz="974"/>
            </a:lvl8pPr>
            <a:lvl9pPr marL="3563600" indent="0">
              <a:buNone/>
              <a:defRPr sz="97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15979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6700" y="373747"/>
            <a:ext cx="10245864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6700" y="1868730"/>
            <a:ext cx="10245864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6699" y="6506431"/>
            <a:ext cx="267283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5006" y="6506431"/>
            <a:ext cx="40092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9730" y="6506431"/>
            <a:ext cx="267283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7216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890900" rtl="0" eaLnBrk="1" latinLnBrk="0" hangingPunct="1">
        <a:lnSpc>
          <a:spcPct val="90000"/>
        </a:lnSpc>
        <a:spcBef>
          <a:spcPct val="0"/>
        </a:spcBef>
        <a:buNone/>
        <a:defRPr sz="42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725" indent="-222725" algn="l" defTabSz="890900" rtl="0" eaLnBrk="1" latinLnBrk="0" hangingPunct="1">
        <a:lnSpc>
          <a:spcPct val="90000"/>
        </a:lnSpc>
        <a:spcBef>
          <a:spcPts val="974"/>
        </a:spcBef>
        <a:buFont typeface="Arial" panose="020B0604020202020204" pitchFamily="34" charset="0"/>
        <a:buChar char="•"/>
        <a:defRPr sz="2728" kern="1200">
          <a:solidFill>
            <a:schemeClr val="tx1"/>
          </a:solidFill>
          <a:latin typeface="+mn-lt"/>
          <a:ea typeface="+mn-ea"/>
          <a:cs typeface="+mn-cs"/>
        </a:defRPr>
      </a:lvl1pPr>
      <a:lvl2pPr marL="66817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2338" kern="1200">
          <a:solidFill>
            <a:schemeClr val="tx1"/>
          </a:solidFill>
          <a:latin typeface="+mn-lt"/>
          <a:ea typeface="+mn-ea"/>
          <a:cs typeface="+mn-cs"/>
        </a:defRPr>
      </a:lvl2pPr>
      <a:lvl3pPr marL="111362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3pPr>
      <a:lvl4pPr marL="155907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4pPr>
      <a:lvl5pPr marL="200452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5pPr>
      <a:lvl6pPr marL="244997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6pPr>
      <a:lvl7pPr marL="289542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7pPr>
      <a:lvl8pPr marL="334087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8pPr>
      <a:lvl9pPr marL="378632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1pPr>
      <a:lvl2pPr marL="4454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2pPr>
      <a:lvl3pPr marL="8909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3363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4pPr>
      <a:lvl5pPr marL="17818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5pPr>
      <a:lvl6pPr marL="22272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6pPr>
      <a:lvl7pPr marL="26727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7pPr>
      <a:lvl8pPr marL="31181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8pPr>
      <a:lvl9pPr marL="35636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omus.info/oz/encyclopedia/o/odam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qomus.info/oz/encyclopedia/d/demografiya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" y="0"/>
            <a:ext cx="11861684" cy="18852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1754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88843" y="3059551"/>
            <a:ext cx="6564149" cy="1875707"/>
          </a:xfrm>
          <a:prstGeom prst="rect">
            <a:avLst/>
          </a:prstGeom>
        </p:spPr>
        <p:txBody>
          <a:bodyPr vert="horz" wrap="square" lIns="0" tIns="28767" rIns="0" bIns="0" rtlCol="0">
            <a:spAutoFit/>
          </a:bodyPr>
          <a:lstStyle/>
          <a:p>
            <a:r>
              <a:rPr sz="6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6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6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6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6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aholisi</a:t>
            </a:r>
            <a:r>
              <a:rPr lang="en-US" sz="6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6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irqlar</a:t>
            </a:r>
            <a:endParaRPr sz="6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73252" y="3129083"/>
            <a:ext cx="708746" cy="185175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54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381123" y="483370"/>
            <a:ext cx="1904178" cy="10743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54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407328" y="483369"/>
            <a:ext cx="1828477" cy="10743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54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635934" y="739474"/>
            <a:ext cx="548058" cy="731211"/>
          </a:xfrm>
          <a:prstGeom prst="rect">
            <a:avLst/>
          </a:prstGeom>
        </p:spPr>
        <p:txBody>
          <a:bodyPr vert="horz" wrap="square" lIns="0" tIns="32687" rIns="0" bIns="0" rtlCol="0">
            <a:spAutoFit/>
          </a:bodyPr>
          <a:lstStyle/>
          <a:p>
            <a:pPr>
              <a:spcBef>
                <a:spcPts val="258"/>
              </a:spcBef>
            </a:pPr>
            <a:r>
              <a:rPr lang="en-US" sz="4579" b="1" spc="20" dirty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endParaRPr sz="4579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235554" y="876598"/>
            <a:ext cx="862015" cy="501132"/>
          </a:xfrm>
          <a:prstGeom prst="rect">
            <a:avLst/>
          </a:prstGeom>
        </p:spPr>
        <p:txBody>
          <a:bodyPr vert="horz" wrap="square" lIns="0" tIns="24842" rIns="0" bIns="0" rtlCol="0">
            <a:spAutoFit/>
          </a:bodyPr>
          <a:lstStyle/>
          <a:p>
            <a:pPr>
              <a:spcBef>
                <a:spcPts val="196"/>
              </a:spcBef>
            </a:pPr>
            <a:r>
              <a:rPr lang="en-US" sz="3118" b="1" spc="2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118" b="1" spc="20" dirty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58432" y="436867"/>
            <a:ext cx="5195041" cy="953737"/>
          </a:xfrm>
          <a:prstGeom prst="rect">
            <a:avLst/>
          </a:prstGeom>
        </p:spPr>
        <p:txBody>
          <a:bodyPr vert="horz" wrap="square" lIns="0" tIns="3011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187" defTabSz="1885446">
              <a:spcBef>
                <a:spcPts val="235"/>
              </a:spcBef>
              <a:defRPr/>
            </a:pPr>
            <a:r>
              <a:rPr lang="en-US" sz="6000" kern="0" spc="20" dirty="0">
                <a:solidFill>
                  <a:sysClr val="window" lastClr="F4F4F4"/>
                </a:solidFill>
              </a:rPr>
              <a:t>GEOGRA</a:t>
            </a:r>
            <a:r>
              <a:rPr lang="uz-Latn-UZ" sz="6000" kern="0" spc="20" dirty="0">
                <a:solidFill>
                  <a:sysClr val="window" lastClr="F4F4F4"/>
                </a:solidFill>
              </a:rPr>
              <a:t>FI</a:t>
            </a:r>
            <a:r>
              <a:rPr lang="en-US" sz="6000" kern="0" spc="20" dirty="0">
                <a:solidFill>
                  <a:sysClr val="window" lastClr="F4F4F4"/>
                </a:solidFill>
              </a:rPr>
              <a:t>YA</a:t>
            </a:r>
          </a:p>
        </p:txBody>
      </p:sp>
      <p:pic>
        <p:nvPicPr>
          <p:cNvPr id="25" name="Picture 22" descr="EARTH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248" y="282054"/>
            <a:ext cx="1620771" cy="153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DA85448-9F67-4697-8752-BA5BE417A9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5129" r="15129"/>
          <a:stretch>
            <a:fillRect/>
          </a:stretch>
        </p:blipFill>
        <p:spPr>
          <a:xfrm>
            <a:off x="7824008" y="2917592"/>
            <a:ext cx="3243039" cy="348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77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099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955" y="860676"/>
            <a:ext cx="10913350" cy="5990329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0065"/>
            <a:ext cx="11879263" cy="1012653"/>
          </a:xfrm>
          <a:solidFill>
            <a:srgbClr val="0000FF"/>
          </a:solidFill>
        </p:spPr>
        <p:txBody>
          <a:bodyPr>
            <a:noAutofit/>
          </a:bodyPr>
          <a:lstStyle/>
          <a:p>
            <a:r>
              <a:rPr lang="ru-RU" sz="370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РОСТ ЧИСЛЕННОСТИ НАСЕЛЕНИЯ ЗЕМЛИ</a:t>
            </a:r>
            <a:endParaRPr lang="en-US" sz="370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879262" cy="938295"/>
          </a:xfrm>
          <a:prstGeom prst="rect">
            <a:avLst/>
          </a:prstGeom>
          <a:solidFill>
            <a:srgbClr val="0000FF"/>
          </a:solidFill>
        </p:spPr>
        <p:txBody>
          <a:bodyPr vert="horz" lIns="106018" tIns="53012" rIns="106018" bIns="53012" rtlCol="0" anchor="ctr">
            <a:noAutofit/>
          </a:bodyPr>
          <a:lstStyle/>
          <a:p>
            <a:pPr algn="ctr" defTabSz="1060167">
              <a:spcBef>
                <a:spcPct val="0"/>
              </a:spcBef>
            </a:pPr>
            <a:r>
              <a:rPr lang="en-US" sz="3897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MATERIK VA QIT’ALAR AHOLISI (MLN KISHI)</a:t>
            </a:r>
          </a:p>
        </p:txBody>
      </p:sp>
    </p:spTree>
    <p:extLst>
      <p:ext uri="{BB962C8B-B14F-4D97-AF65-F5344CB8AC3E}">
        <p14:creationId xmlns:p14="http://schemas.microsoft.com/office/powerpoint/2010/main" xmlns="" val="36738881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2EDCA43-D087-4EE3-AC2B-9E54C4183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897" y="2356869"/>
            <a:ext cx="5111702" cy="397441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879262" cy="1152720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526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 IRQLARI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1DFCBA1-8E16-43D8-9AE6-6BA8A0A4DF51}"/>
              </a:ext>
            </a:extLst>
          </p:cNvPr>
          <p:cNvSpPr txBox="1"/>
          <p:nvPr/>
        </p:nvSpPr>
        <p:spPr>
          <a:xfrm>
            <a:off x="193145" y="1252308"/>
            <a:ext cx="11510413" cy="1090061"/>
          </a:xfrm>
          <a:prstGeom prst="rect">
            <a:avLst/>
          </a:prstGeom>
          <a:noFill/>
        </p:spPr>
        <p:txBody>
          <a:bodyPr wrap="square" lIns="188575" tIns="94287" rIns="188575" bIns="94287">
            <a:spAutoFit/>
          </a:bodyPr>
          <a:lstStyle/>
          <a:p>
            <a:pPr algn="ctr"/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Irq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gavda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qiyofasi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tarixan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birligidir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2" descr="C:\Documents and Settings\Admin\Рабочий стол\3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76" y="2579220"/>
            <a:ext cx="5402444" cy="4093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920153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818" y="1341868"/>
            <a:ext cx="11484794" cy="5160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55819" y="5710902"/>
            <a:ext cx="11244295" cy="1140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rtlCol="0" anchor="ctr"/>
          <a:lstStyle/>
          <a:p>
            <a:pPr algn="ctr"/>
            <a:endParaRPr lang="ru-RU" sz="1754"/>
          </a:p>
        </p:txBody>
      </p:sp>
      <p:sp>
        <p:nvSpPr>
          <p:cNvPr id="6" name="Прямоугольник 5"/>
          <p:cNvSpPr/>
          <p:nvPr/>
        </p:nvSpPr>
        <p:spPr>
          <a:xfrm>
            <a:off x="746791" y="5247139"/>
            <a:ext cx="2424547" cy="10523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anchor="ctr"/>
          <a:lstStyle/>
          <a:p>
            <a:pPr algn="ctr">
              <a:defRPr/>
            </a:pPr>
            <a:r>
              <a:rPr lang="en-US" sz="3118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Yevropeoid</a:t>
            </a:r>
            <a:r>
              <a:rPr lang="en-US" sz="3118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irqi</a:t>
            </a:r>
            <a:endParaRPr lang="ru-RU" sz="3118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0558" y="5201357"/>
            <a:ext cx="2658523" cy="9814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anchor="ctr"/>
          <a:lstStyle/>
          <a:p>
            <a:pPr algn="ctr">
              <a:defRPr/>
            </a:pPr>
            <a:r>
              <a:rPr lang="en-US" sz="3118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Mongoloid irqi</a:t>
            </a:r>
            <a:endParaRPr lang="ru-RU" sz="3118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48936" y="5223486"/>
            <a:ext cx="2403020" cy="98052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anchor="ctr"/>
          <a:lstStyle/>
          <a:p>
            <a:pPr algn="ctr">
              <a:defRPr/>
            </a:pPr>
            <a:r>
              <a:rPr lang="en-US" sz="3118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Negroid </a:t>
            </a:r>
          </a:p>
          <a:p>
            <a:pPr algn="ctr">
              <a:defRPr/>
            </a:pPr>
            <a:r>
              <a:rPr lang="en-US" sz="3118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irqi</a:t>
            </a:r>
            <a:endParaRPr lang="ru-RU" sz="3118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1879262" cy="1304170"/>
          </a:xfrm>
          <a:prstGeom prst="rect">
            <a:avLst/>
          </a:prstGeom>
          <a:solidFill>
            <a:srgbClr val="0000FF"/>
          </a:solidFill>
        </p:spPr>
        <p:txBody>
          <a:bodyPr lIns="188575" tIns="94287" rIns="188575" bIns="94287">
            <a:noAutofit/>
          </a:bodyPr>
          <a:lstStyle/>
          <a:p>
            <a:pPr algn="ctr" defTabSz="1187689">
              <a:spcBef>
                <a:spcPct val="0"/>
              </a:spcBef>
              <a:defRPr/>
            </a:pPr>
            <a:r>
              <a:rPr lang="en-US" sz="5846" b="1" kern="800" spc="-52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IRQLAR</a:t>
            </a:r>
          </a:p>
        </p:txBody>
      </p:sp>
    </p:spTree>
    <p:extLst>
      <p:ext uri="{BB962C8B-B14F-4D97-AF65-F5344CB8AC3E}">
        <p14:creationId xmlns:p14="http://schemas.microsoft.com/office/powerpoint/2010/main" xmlns="" val="583974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506" r="46596"/>
          <a:stretch>
            <a:fillRect/>
          </a:stretch>
        </p:blipFill>
        <p:spPr bwMode="auto">
          <a:xfrm>
            <a:off x="1875875" y="1927582"/>
            <a:ext cx="2674307" cy="344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29606" y="1308649"/>
            <a:ext cx="4563144" cy="80538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rtlCol="0" anchor="ctr"/>
          <a:lstStyle/>
          <a:p>
            <a:pPr algn="ctr"/>
            <a:r>
              <a:rPr lang="en-US" sz="4287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Yevropeoid</a:t>
            </a:r>
            <a:r>
              <a:rPr lang="en-US" sz="4287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87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irqi</a:t>
            </a:r>
            <a:endParaRPr lang="ru-RU" sz="4287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3724" y="1636805"/>
            <a:ext cx="2600942" cy="348236"/>
          </a:xfrm>
          <a:prstGeom prst="round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rtlCol="0" anchor="ctr"/>
          <a:lstStyle/>
          <a:p>
            <a:pPr algn="ctr"/>
            <a:r>
              <a:rPr lang="en-US" sz="1851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Shimoliy</a:t>
            </a:r>
            <a:r>
              <a:rPr lang="en-US" sz="1851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tarmog‘i</a:t>
            </a:r>
            <a:endParaRPr lang="ru-RU" sz="1851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628846" y="1527247"/>
            <a:ext cx="2507962" cy="348236"/>
          </a:xfrm>
          <a:prstGeom prst="round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rtlCol="0" anchor="ctr"/>
          <a:lstStyle/>
          <a:p>
            <a:pPr algn="ctr"/>
            <a:r>
              <a:rPr lang="en-US" sz="1851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Janubiy</a:t>
            </a:r>
            <a:r>
              <a:rPr lang="en-US" sz="1851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tarmog‘i</a:t>
            </a:r>
            <a:endParaRPr lang="ru-RU" sz="1851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90973" y="5014712"/>
            <a:ext cx="3139518" cy="143324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anchor="ctr"/>
          <a:lstStyle/>
          <a:p>
            <a:pPr>
              <a:defRPr/>
            </a:pPr>
            <a:r>
              <a:rPr lang="ru-RU" sz="1754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terisi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och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rangda</a:t>
            </a: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defRPr/>
            </a:pP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sochlari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yumshoq</a:t>
            </a: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defRPr/>
            </a:pP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burni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qirrali</a:t>
            </a: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defRPr/>
            </a:pP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ko‘zi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moviy</a:t>
            </a: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defRPr/>
            </a:pPr>
            <a:endParaRPr lang="ru-RU" sz="1754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88175" y="4898040"/>
            <a:ext cx="2768293" cy="15499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anchor="ctr"/>
          <a:lstStyle/>
          <a:p>
            <a:pPr>
              <a:defRPr/>
            </a:pP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terisi to‘q rangda</a:t>
            </a:r>
            <a:r>
              <a:rPr lang="ru-RU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defRPr/>
            </a:pPr>
            <a:r>
              <a:rPr lang="ru-RU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sochlari to‘q rangda</a:t>
            </a:r>
            <a:r>
              <a:rPr lang="ru-RU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defRPr/>
            </a:pPr>
            <a:r>
              <a:rPr lang="ru-RU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ko‘zlari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jigarrang</a:t>
            </a: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54" dirty="0">
              <a:solidFill>
                <a:schemeClr val="tx1"/>
              </a:solidFill>
            </a:endParaRPr>
          </a:p>
        </p:txBody>
      </p:sp>
      <p:pic>
        <p:nvPicPr>
          <p:cNvPr id="1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049" t="46506"/>
          <a:stretch>
            <a:fillRect/>
          </a:stretch>
        </p:blipFill>
        <p:spPr bwMode="auto">
          <a:xfrm>
            <a:off x="7573029" y="1789697"/>
            <a:ext cx="2651621" cy="344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879262" cy="1176536"/>
          </a:xfrm>
          <a:prstGeom prst="rect">
            <a:avLst/>
          </a:prstGeom>
          <a:solidFill>
            <a:srgbClr val="0000FF"/>
          </a:solidFill>
        </p:spPr>
        <p:txBody>
          <a:bodyPr lIns="188575" tIns="94287" rIns="188575" bIns="94287">
            <a:noAutofit/>
          </a:bodyPr>
          <a:lstStyle/>
          <a:p>
            <a:pPr algn="ctr" defTabSz="1187689">
              <a:spcBef>
                <a:spcPct val="0"/>
              </a:spcBef>
              <a:defRPr/>
            </a:pPr>
            <a:r>
              <a:rPr lang="en-US" sz="5261" b="1" kern="800" spc="-52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IRQLAR</a:t>
            </a:r>
          </a:p>
        </p:txBody>
      </p:sp>
      <p:pic>
        <p:nvPicPr>
          <p:cNvPr id="3074" name="Picture 2" descr="Детективы и фантастика: &quot;книжный&quot; опрос провели в Мариуполе | Комментарии  Донетч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655" y="2316235"/>
            <a:ext cx="3288789" cy="25407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70588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696" b="51048"/>
          <a:stretch>
            <a:fillRect/>
          </a:stretch>
        </p:blipFill>
        <p:spPr bwMode="auto">
          <a:xfrm>
            <a:off x="1675823" y="2274993"/>
            <a:ext cx="2259181" cy="2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763667" y="1273152"/>
            <a:ext cx="4465330" cy="8791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rtlCol="0" anchor="ctr"/>
          <a:lstStyle/>
          <a:p>
            <a:pPr algn="ctr"/>
            <a:r>
              <a:rPr lang="en-US" sz="3897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Mongoloid  </a:t>
            </a:r>
            <a:r>
              <a:rPr lang="en-US" sz="3897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irqi</a:t>
            </a:r>
            <a:endParaRPr lang="ru-RU" sz="3897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33621" y="5164575"/>
            <a:ext cx="3468322" cy="138945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anchor="ctr"/>
          <a:lstStyle/>
          <a:p>
            <a:pPr>
              <a:defRPr/>
            </a:pPr>
            <a:r>
              <a:rPr lang="ru-RU" sz="1754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terisi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quyuq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jigarrangda</a:t>
            </a: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defRPr/>
            </a:pP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sochlari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qora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jingalak</a:t>
            </a: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defRPr/>
            </a:pP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burni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defRPr/>
            </a:pP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lablari</a:t>
            </a:r>
            <a:r>
              <a:rPr lang="en-US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qalin</a:t>
            </a: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754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66710" y="5113532"/>
            <a:ext cx="3415290" cy="14935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anchor="ctr"/>
          <a:lstStyle/>
          <a:p>
            <a:pPr>
              <a:defRPr/>
            </a:pPr>
            <a:r>
              <a:rPr lang="ru-RU" sz="1851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terisi bug‘doy rangda</a:t>
            </a:r>
            <a:r>
              <a:rPr lang="ru-RU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defRPr/>
            </a:pPr>
            <a:r>
              <a:rPr lang="ru-RU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sochlari qora va qattiq</a:t>
            </a:r>
            <a:r>
              <a:rPr lang="ru-RU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defRPr/>
            </a:pPr>
            <a:r>
              <a:rPr lang="ru-RU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ko‘zlari  qora</a:t>
            </a:r>
            <a:r>
              <a:rPr lang="ru-RU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qisiq,</a:t>
            </a:r>
            <a:endParaRPr lang="ru-RU" sz="1851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keng yuzli</a:t>
            </a:r>
            <a:r>
              <a:rPr lang="ru-RU" sz="1851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19970" y="1261387"/>
            <a:ext cx="4115315" cy="880339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rtlCol="0" anchor="ctr"/>
          <a:lstStyle/>
          <a:p>
            <a:pPr algn="ctr"/>
            <a:r>
              <a:rPr lang="en-US" sz="3897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Negroid </a:t>
            </a:r>
            <a:r>
              <a:rPr lang="en-US" sz="3897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irqi</a:t>
            </a:r>
            <a:endParaRPr lang="ru-RU" sz="3897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xmlns="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879262" cy="1176536"/>
          </a:xfrm>
          <a:prstGeom prst="rect">
            <a:avLst/>
          </a:prstGeom>
          <a:solidFill>
            <a:srgbClr val="0000FF"/>
          </a:solidFill>
        </p:spPr>
        <p:txBody>
          <a:bodyPr lIns="188575" tIns="94287" rIns="188575" bIns="94287">
            <a:noAutofit/>
          </a:bodyPr>
          <a:lstStyle/>
          <a:p>
            <a:pPr algn="ctr" defTabSz="1187689">
              <a:spcBef>
                <a:spcPct val="0"/>
              </a:spcBef>
              <a:defRPr/>
            </a:pPr>
            <a:r>
              <a:rPr lang="en-US" sz="5261" b="1" kern="800" spc="-52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IRQLAR</a:t>
            </a:r>
          </a:p>
        </p:txBody>
      </p:sp>
      <p:pic>
        <p:nvPicPr>
          <p:cNvPr id="31746" name="Picture 2" descr="Галерея | Фото № 3688: Эфиопия, племя Хаме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636667" y="2266630"/>
            <a:ext cx="2100084" cy="2760060"/>
          </a:xfrm>
          <a:prstGeom prst="rect">
            <a:avLst/>
          </a:prstGeom>
          <a:noFill/>
        </p:spPr>
      </p:pic>
      <p:sp>
        <p:nvSpPr>
          <p:cNvPr id="31748" name="AutoShape 4" descr="Население Львова, сколько человек проживает во Львове"/>
          <p:cNvSpPr>
            <a:spLocks noChangeAspect="1" noChangeArrowheads="1"/>
          </p:cNvSpPr>
          <p:nvPr/>
        </p:nvSpPr>
        <p:spPr bwMode="auto">
          <a:xfrm>
            <a:off x="151584" y="28162"/>
            <a:ext cx="296982" cy="296983"/>
          </a:xfrm>
          <a:prstGeom prst="rect">
            <a:avLst/>
          </a:prstGeom>
          <a:noFill/>
        </p:spPr>
        <p:txBody>
          <a:bodyPr vert="horz" wrap="square" lIns="89094" tIns="44547" rIns="89094" bIns="44547" numCol="1" anchor="t" anchorCtr="0" compatLnSpc="1">
            <a:prstTxWarp prst="textNoShape">
              <a:avLst/>
            </a:prstTxWarp>
          </a:bodyPr>
          <a:lstStyle/>
          <a:p>
            <a:endParaRPr lang="ru-RU" sz="1754"/>
          </a:p>
        </p:txBody>
      </p:sp>
      <p:sp>
        <p:nvSpPr>
          <p:cNvPr id="31750" name="AutoShape 6" descr="Население Львова, сколько человек проживает во Львове"/>
          <p:cNvSpPr>
            <a:spLocks noChangeAspect="1" noChangeArrowheads="1"/>
          </p:cNvSpPr>
          <p:nvPr/>
        </p:nvSpPr>
        <p:spPr bwMode="auto">
          <a:xfrm>
            <a:off x="151584" y="28162"/>
            <a:ext cx="296982" cy="296983"/>
          </a:xfrm>
          <a:prstGeom prst="rect">
            <a:avLst/>
          </a:prstGeom>
          <a:noFill/>
        </p:spPr>
        <p:txBody>
          <a:bodyPr vert="horz" wrap="square" lIns="89094" tIns="44547" rIns="89094" bIns="44547" numCol="1" anchor="t" anchorCtr="0" compatLnSpc="1">
            <a:prstTxWarp prst="textNoShape">
              <a:avLst/>
            </a:prstTxWarp>
          </a:bodyPr>
          <a:lstStyle/>
          <a:p>
            <a:endParaRPr lang="ru-RU" sz="1754"/>
          </a:p>
        </p:txBody>
      </p:sp>
      <p:pic>
        <p:nvPicPr>
          <p:cNvPr id="20" name="Рисунок 19" descr="naselen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1085" y="2364461"/>
            <a:ext cx="2651622" cy="265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0588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13A55F2-7B15-4D7A-BEAC-718BF04FD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558" y="1203060"/>
            <a:ext cx="6859576" cy="530376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879262" cy="1059660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 JOYLASHISH XUSUSIYATLARI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BCD6E6B-C09F-4155-921A-CD6CFCAA436E}"/>
              </a:ext>
            </a:extLst>
          </p:cNvPr>
          <p:cNvSpPr txBox="1"/>
          <p:nvPr/>
        </p:nvSpPr>
        <p:spPr>
          <a:xfrm>
            <a:off x="260340" y="1408828"/>
            <a:ext cx="5042900" cy="4988523"/>
          </a:xfrm>
          <a:prstGeom prst="rect">
            <a:avLst/>
          </a:prstGeom>
          <a:noFill/>
        </p:spPr>
        <p:txBody>
          <a:bodyPr wrap="square" lIns="188575" tIns="94287" rIns="188575" bIns="94287">
            <a:spAutoFit/>
          </a:bodyPr>
          <a:lstStyle/>
          <a:p>
            <a:pPr algn="ctr"/>
            <a:r>
              <a:rPr lang="en-US" sz="3118" b="1" dirty="0" err="1">
                <a:latin typeface="Arial" pitchFamily="34" charset="0"/>
                <a:cs typeface="Arial" pitchFamily="34" charset="0"/>
              </a:rPr>
              <a:t>Aholi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zichligi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 – </a:t>
            </a:r>
          </a:p>
          <a:p>
            <a:pPr algn="ctr"/>
            <a:r>
              <a:rPr lang="en-US" sz="3118" dirty="0" err="1">
                <a:latin typeface="Arial" pitchFamily="34" charset="0"/>
                <a:cs typeface="Arial" pitchFamily="34" charset="0"/>
              </a:rPr>
              <a:t>muayyan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hududda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aholining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118" dirty="0" err="1">
                <a:latin typeface="Arial" pitchFamily="34" charset="0"/>
                <a:cs typeface="Arial" pitchFamily="34" charset="0"/>
              </a:rPr>
              <a:t>joylashuv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darajasi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3118" dirty="0" err="1">
                <a:latin typeface="Arial" pitchFamily="34" charset="0"/>
                <a:cs typeface="Arial" pitchFamily="34" charset="0"/>
              </a:rPr>
              <a:t>Mamlakat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biror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118" dirty="0" err="1">
                <a:latin typeface="Arial" pitchFamily="34" charset="0"/>
                <a:cs typeface="Arial" pitchFamily="34" charset="0"/>
              </a:rPr>
              <a:t>hudud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aholi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sonini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118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joy 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maydoniga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118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odatda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1 km² 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taqsimlash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118" dirty="0" err="1">
                <a:latin typeface="Arial" pitchFamily="34" charset="0"/>
                <a:cs typeface="Arial" pitchFamily="34" charset="0"/>
              </a:rPr>
              <a:t>hisoblab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dirty="0" err="1">
                <a:latin typeface="Arial" pitchFamily="34" charset="0"/>
                <a:cs typeface="Arial" pitchFamily="34" charset="0"/>
              </a:rPr>
              <a:t>chiqariladi</a:t>
            </a:r>
            <a:r>
              <a:rPr lang="en-US" sz="3118" dirty="0">
                <a:latin typeface="Arial" pitchFamily="34" charset="0"/>
                <a:cs typeface="Arial" pitchFamily="34" charset="0"/>
              </a:rPr>
              <a:t>.  </a:t>
            </a:r>
          </a:p>
        </p:txBody>
      </p:sp>
    </p:spTree>
    <p:extLst>
      <p:ext uri="{BB962C8B-B14F-4D97-AF65-F5344CB8AC3E}">
        <p14:creationId xmlns:p14="http://schemas.microsoft.com/office/powerpoint/2010/main" xmlns="" val="38860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49684540"/>
              </p:ext>
            </p:extLst>
          </p:nvPr>
        </p:nvGraphicFramePr>
        <p:xfrm>
          <a:off x="0" y="136479"/>
          <a:ext cx="11879262" cy="6690464"/>
        </p:xfrm>
        <a:graphic>
          <a:graphicData uri="http://schemas.openxmlformats.org/presentationml/2006/ole">
            <p:oleObj spid="_x0000_s1032" r:id="rId3" imgW="16266667" imgH="10971429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788942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85584" y="1068784"/>
            <a:ext cx="7693679" cy="5605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BD7CAD-0F1F-4174-BD83-A40D504F2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879262" cy="1070471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526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 NOTEKIS TARQALISHI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DD838396-2BB3-4578-A4C6-DFCEAAD30D12}"/>
              </a:ext>
            </a:extLst>
          </p:cNvPr>
          <p:cNvSpPr/>
          <p:nvPr/>
        </p:nvSpPr>
        <p:spPr>
          <a:xfrm>
            <a:off x="419196" y="1248313"/>
            <a:ext cx="3638775" cy="79659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3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endParaRPr lang="en-US" sz="243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C1BEABA8-FCD2-4BC6-8F8F-AAAE2406ED0B}"/>
              </a:ext>
            </a:extLst>
          </p:cNvPr>
          <p:cNvSpPr/>
          <p:nvPr/>
        </p:nvSpPr>
        <p:spPr>
          <a:xfrm>
            <a:off x="463721" y="2231222"/>
            <a:ext cx="3638775" cy="79659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92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endParaRPr lang="en-US" sz="292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51F1DE62-EB63-40B1-84BA-60AD9FE41484}"/>
              </a:ext>
            </a:extLst>
          </p:cNvPr>
          <p:cNvSpPr/>
          <p:nvPr/>
        </p:nvSpPr>
        <p:spPr>
          <a:xfrm>
            <a:off x="420299" y="3214130"/>
            <a:ext cx="3638775" cy="796590"/>
          </a:xfrm>
          <a:prstGeom prst="roundRect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Tarixan</a:t>
            </a:r>
            <a:r>
              <a:rPr lang="en-US" sz="243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en-US" sz="243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3A41E232-54A9-429B-AEBF-9A5F291EB6DB}"/>
              </a:ext>
            </a:extLst>
          </p:cNvPr>
          <p:cNvSpPr/>
          <p:nvPr/>
        </p:nvSpPr>
        <p:spPr>
          <a:xfrm>
            <a:off x="398062" y="4196145"/>
            <a:ext cx="3659909" cy="1113774"/>
          </a:xfrm>
          <a:prstGeom prst="roundRect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243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endParaRPr lang="en-US" sz="243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FD1D52EE-F35A-4BAF-A8D2-DC848D6556C7}"/>
              </a:ext>
            </a:extLst>
          </p:cNvPr>
          <p:cNvSpPr/>
          <p:nvPr/>
        </p:nvSpPr>
        <p:spPr>
          <a:xfrm>
            <a:off x="198559" y="5419035"/>
            <a:ext cx="4330410" cy="1113774"/>
          </a:xfrm>
          <a:prstGeom prst="roundRect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3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r>
              <a:rPr lang="en-US" sz="243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3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ta’minlanganlik</a:t>
            </a:r>
            <a:r>
              <a:rPr lang="en-US" sz="243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lang="en-US" sz="243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65359" y="1112897"/>
            <a:ext cx="1187926" cy="31819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38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Osiyo</a:t>
            </a:r>
            <a:endParaRPr lang="ru-RU" sz="2338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679095" y="1208355"/>
            <a:ext cx="1431877" cy="31819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38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Yevropa</a:t>
            </a:r>
            <a:endParaRPr lang="ru-RU" sz="2338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938276" y="1155324"/>
            <a:ext cx="1187926" cy="31819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38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Afrika</a:t>
            </a:r>
            <a:endParaRPr lang="ru-RU" sz="2338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33511" y="3775126"/>
            <a:ext cx="2354638" cy="31819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49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1949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49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Amerik</a:t>
            </a:r>
            <a:r>
              <a:rPr lang="en-US" sz="2338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2338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21493" y="3817552"/>
            <a:ext cx="2354638" cy="31819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49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1949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49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Amerik</a:t>
            </a:r>
            <a:r>
              <a:rPr lang="en-US" sz="2338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2338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694327" y="3838765"/>
            <a:ext cx="1962199" cy="51971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49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Avstraliya</a:t>
            </a:r>
            <a:r>
              <a:rPr lang="en-US" sz="1949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1949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949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49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Okeaniya</a:t>
            </a:r>
            <a:endParaRPr lang="ru-RU" sz="2338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59234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437A43A-2708-4F75-B195-C38F76C0865A}"/>
              </a:ext>
            </a:extLst>
          </p:cNvPr>
          <p:cNvSpPr/>
          <p:nvPr/>
        </p:nvSpPr>
        <p:spPr>
          <a:xfrm>
            <a:off x="0" y="0"/>
            <a:ext cx="11863813" cy="115255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428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 JOYLASHISH XUSUSIYATLARI</a:t>
            </a:r>
            <a:endParaRPr lang="en-US" sz="428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D9E183D-D7A5-4A9B-BD4B-307915E1C3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732"/>
          <a:stretch/>
        </p:blipFill>
        <p:spPr>
          <a:xfrm>
            <a:off x="147294" y="1282413"/>
            <a:ext cx="4529904" cy="37868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D71887B-5502-4595-915D-1CE8272DB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27" y="1542294"/>
            <a:ext cx="4529904" cy="39353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5FC8D51-0CA4-41EC-A5AC-5D66621EC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7724" y="2082087"/>
            <a:ext cx="4529904" cy="39353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E1D0B17-8477-464A-B032-39DB4A3B79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7199" y="2382074"/>
            <a:ext cx="4529904" cy="3923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62F4F1C-CE1A-4FFA-9249-10024DBCDD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3891" y="3349984"/>
            <a:ext cx="5515371" cy="33973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1A9DF99-C496-4D2C-9218-EB0813DB141F}"/>
              </a:ext>
            </a:extLst>
          </p:cNvPr>
          <p:cNvSpPr txBox="1"/>
          <p:nvPr/>
        </p:nvSpPr>
        <p:spPr>
          <a:xfrm>
            <a:off x="190916" y="6190276"/>
            <a:ext cx="6247220" cy="565268"/>
          </a:xfrm>
          <a:prstGeom prst="rect">
            <a:avLst/>
          </a:prstGeom>
          <a:noFill/>
        </p:spPr>
        <p:txBody>
          <a:bodyPr wrap="square" lIns="188575" tIns="94287" rIns="188575" bIns="94287" rtlCol="0">
            <a:spAutoFit/>
          </a:bodyPr>
          <a:lstStyle/>
          <a:p>
            <a:r>
              <a:rPr lang="en-US" sz="2436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</a:t>
            </a:r>
            <a:r>
              <a:rPr lang="en-US" sz="2436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arzon</a:t>
            </a:r>
            <a:r>
              <a:rPr lang="en-US" sz="2436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36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transportiga</a:t>
            </a:r>
            <a:r>
              <a:rPr lang="en-US" sz="2436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yaqinligi</a:t>
            </a:r>
            <a:endParaRPr lang="en-US" sz="2436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1A9DF99-C496-4D2C-9218-EB0813DB141F}"/>
              </a:ext>
            </a:extLst>
          </p:cNvPr>
          <p:cNvSpPr txBox="1"/>
          <p:nvPr/>
        </p:nvSpPr>
        <p:spPr>
          <a:xfrm>
            <a:off x="8059584" y="2156333"/>
            <a:ext cx="3648343" cy="1314972"/>
          </a:xfrm>
          <a:prstGeom prst="rect">
            <a:avLst/>
          </a:prstGeom>
          <a:solidFill>
            <a:schemeClr val="bg1"/>
          </a:solidFill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2436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</a:t>
            </a:r>
            <a:r>
              <a:rPr lang="en-US" sz="2436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36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36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port-</a:t>
            </a:r>
            <a:r>
              <a:rPr lang="en-US" sz="2436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2436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436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topganligi</a:t>
            </a:r>
            <a:endParaRPr lang="en-US" sz="2436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8071535" y="2184152"/>
            <a:ext cx="3638024" cy="1325809"/>
          </a:xfrm>
          <a:prstGeom prst="wedgeRectCallout">
            <a:avLst>
              <a:gd name="adj1" fmla="val -78958"/>
              <a:gd name="adj2" fmla="val 2906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4"/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159097" y="6076709"/>
            <a:ext cx="6098728" cy="647018"/>
          </a:xfrm>
          <a:prstGeom prst="wedgeRectCallout">
            <a:avLst>
              <a:gd name="adj1" fmla="val -38072"/>
              <a:gd name="adj2" fmla="val -204932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4"/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6957854" y="1282601"/>
            <a:ext cx="4433510" cy="668209"/>
          </a:xfrm>
          <a:prstGeom prst="wedgeRectCallout">
            <a:avLst>
              <a:gd name="adj1" fmla="val -66232"/>
              <a:gd name="adj2" fmla="val 6611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4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73C9028-9E9E-4B12-B07D-A8DCE0A63794}"/>
              </a:ext>
            </a:extLst>
          </p:cNvPr>
          <p:cNvSpPr txBox="1"/>
          <p:nvPr/>
        </p:nvSpPr>
        <p:spPr>
          <a:xfrm>
            <a:off x="6978380" y="1315170"/>
            <a:ext cx="4404498" cy="565268"/>
          </a:xfrm>
          <a:prstGeom prst="rect">
            <a:avLst/>
          </a:prstGeom>
          <a:noFill/>
        </p:spPr>
        <p:txBody>
          <a:bodyPr wrap="none" lIns="188575" tIns="94287" rIns="188575" bIns="94287" rtlCol="0">
            <a:spAutoFit/>
          </a:bodyPr>
          <a:lstStyle/>
          <a:p>
            <a:r>
              <a:rPr lang="en-US" sz="2436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36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sharoitning</a:t>
            </a:r>
            <a:r>
              <a:rPr lang="en-US" sz="2436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qulayligi</a:t>
            </a:r>
            <a:endParaRPr lang="en-US" sz="2436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56257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3" grpId="0" animBg="1"/>
      <p:bldP spid="15" grpId="0" animBg="1"/>
      <p:bldP spid="12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879262" cy="964406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467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 ZICHLIGI YUQORI HUDUDLAR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ED0B089-95B4-4A03-8722-D118D3E5A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813" y="1430918"/>
            <a:ext cx="7500334" cy="4455098"/>
          </a:xfrm>
          <a:prstGeom prst="rect">
            <a:avLst/>
          </a:prstGeom>
        </p:spPr>
      </p:pic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xmlns="" id="{ADE1069F-641C-47BC-8770-7E81098E09F4}"/>
              </a:ext>
            </a:extLst>
          </p:cNvPr>
          <p:cNvSpPr/>
          <p:nvPr/>
        </p:nvSpPr>
        <p:spPr>
          <a:xfrm>
            <a:off x="6310936" y="5114927"/>
            <a:ext cx="1737491" cy="771090"/>
          </a:xfrm>
          <a:prstGeom prst="wedgeRoundRectCallout">
            <a:avLst>
              <a:gd name="adj1" fmla="val 4265"/>
              <a:gd name="adj2" fmla="val -26163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338" b="1" i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338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38" b="1" i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en-US" sz="2338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лачко с текстом: прямоугольное со скругленными углами 11">
            <a:extLst>
              <a:ext uri="{FF2B5EF4-FFF2-40B4-BE49-F238E27FC236}">
                <a16:creationId xmlns:a16="http://schemas.microsoft.com/office/drawing/2014/main" xmlns="" id="{12D8A80A-21C7-4258-B531-FFD308ED67AA}"/>
              </a:ext>
            </a:extLst>
          </p:cNvPr>
          <p:cNvSpPr/>
          <p:nvPr/>
        </p:nvSpPr>
        <p:spPr>
          <a:xfrm>
            <a:off x="8835799" y="2738872"/>
            <a:ext cx="2450605" cy="771090"/>
          </a:xfrm>
          <a:prstGeom prst="wedgeRoundRectCallout">
            <a:avLst>
              <a:gd name="adj1" fmla="val -92023"/>
              <a:gd name="adj2" fmla="val 1497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338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338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38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en-US" sz="2338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лачко с текстом: прямоугольное со скругленными углами 12">
            <a:extLst>
              <a:ext uri="{FF2B5EF4-FFF2-40B4-BE49-F238E27FC236}">
                <a16:creationId xmlns:a16="http://schemas.microsoft.com/office/drawing/2014/main" xmlns="" id="{CF7A759D-9C1D-49D8-B38E-B8840B2CFE54}"/>
              </a:ext>
            </a:extLst>
          </p:cNvPr>
          <p:cNvSpPr/>
          <p:nvPr/>
        </p:nvSpPr>
        <p:spPr>
          <a:xfrm>
            <a:off x="5366880" y="1045376"/>
            <a:ext cx="1856135" cy="608299"/>
          </a:xfrm>
          <a:prstGeom prst="wedgeRoundRectCallout">
            <a:avLst>
              <a:gd name="adj1" fmla="val -22097"/>
              <a:gd name="adj2" fmla="val 20271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728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en-US" sz="2728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лачко с текстом: прямоугольное со скругленными углами 13">
            <a:extLst>
              <a:ext uri="{FF2B5EF4-FFF2-40B4-BE49-F238E27FC236}">
                <a16:creationId xmlns:a16="http://schemas.microsoft.com/office/drawing/2014/main" xmlns="" id="{3F63F461-677E-4AF8-A4B6-6A1B242DB10F}"/>
              </a:ext>
            </a:extLst>
          </p:cNvPr>
          <p:cNvSpPr/>
          <p:nvPr/>
        </p:nvSpPr>
        <p:spPr>
          <a:xfrm>
            <a:off x="1186944" y="1653671"/>
            <a:ext cx="2183056" cy="742516"/>
          </a:xfrm>
          <a:prstGeom prst="wedgeRoundRectCallout">
            <a:avLst>
              <a:gd name="adj1" fmla="val 66769"/>
              <a:gd name="adj2" fmla="val 12643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338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338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38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endParaRPr lang="en-US" sz="2338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6">
            <a:extLst>
              <a:ext uri="{FF2B5EF4-FFF2-40B4-BE49-F238E27FC236}">
                <a16:creationId xmlns:a16="http://schemas.microsoft.com/office/drawing/2014/main" xmlns="" id="{C1BEABA8-FCD2-4BC6-8F8F-AAAE2406ED0B}"/>
              </a:ext>
            </a:extLst>
          </p:cNvPr>
          <p:cNvSpPr/>
          <p:nvPr/>
        </p:nvSpPr>
        <p:spPr>
          <a:xfrm>
            <a:off x="8999783" y="5047901"/>
            <a:ext cx="2550676" cy="1219652"/>
          </a:xfrm>
          <a:prstGeom prst="roundRect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338" b="1" dirty="0" err="1"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233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38" b="1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33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38" b="1" dirty="0" err="1"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233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38" b="1" dirty="0" err="1">
                <a:latin typeface="Arial" panose="020B0604020202020204" pitchFamily="34" charset="0"/>
                <a:cs typeface="Arial" panose="020B0604020202020204" pitchFamily="34" charset="0"/>
              </a:rPr>
              <a:t>kelayotganligi</a:t>
            </a:r>
            <a:endParaRPr lang="en-US" sz="233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6">
            <a:extLst>
              <a:ext uri="{FF2B5EF4-FFF2-40B4-BE49-F238E27FC236}">
                <a16:creationId xmlns:a16="http://schemas.microsoft.com/office/drawing/2014/main" xmlns="" id="{C1BEABA8-FCD2-4BC6-8F8F-AAAE2406ED0B}"/>
              </a:ext>
            </a:extLst>
          </p:cNvPr>
          <p:cNvSpPr/>
          <p:nvPr/>
        </p:nvSpPr>
        <p:spPr>
          <a:xfrm>
            <a:off x="175564" y="2767446"/>
            <a:ext cx="2375114" cy="1485033"/>
          </a:xfrm>
          <a:prstGeom prst="roundRect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3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sharoitning</a:t>
            </a:r>
            <a:r>
              <a:rPr lang="en-US" sz="243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qulayligi</a:t>
            </a:r>
            <a:endParaRPr lang="en-US" sz="243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6">
            <a:extLst>
              <a:ext uri="{FF2B5EF4-FFF2-40B4-BE49-F238E27FC236}">
                <a16:creationId xmlns:a16="http://schemas.microsoft.com/office/drawing/2014/main" xmlns="" id="{C1BEABA8-FCD2-4BC6-8F8F-AAAE2406ED0B}"/>
              </a:ext>
            </a:extLst>
          </p:cNvPr>
          <p:cNvSpPr/>
          <p:nvPr/>
        </p:nvSpPr>
        <p:spPr>
          <a:xfrm>
            <a:off x="193145" y="5970668"/>
            <a:ext cx="5746486" cy="675514"/>
          </a:xfrm>
          <a:prstGeom prst="roundRect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Xo‘jalikning</a:t>
            </a:r>
            <a:r>
              <a:rPr lang="en-US" sz="243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3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36" b="1" dirty="0" err="1"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endParaRPr lang="en-US" sz="243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53009" y="4029680"/>
            <a:ext cx="1324995" cy="3540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4"/>
          </a:p>
        </p:txBody>
      </p:sp>
    </p:spTree>
    <p:extLst>
      <p:ext uri="{BB962C8B-B14F-4D97-AF65-F5344CB8AC3E}">
        <p14:creationId xmlns:p14="http://schemas.microsoft.com/office/powerpoint/2010/main" xmlns="" val="16882918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1861682" cy="1171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34"/>
          </a:p>
        </p:txBody>
      </p:sp>
      <p:sp>
        <p:nvSpPr>
          <p:cNvPr id="11" name="object 6"/>
          <p:cNvSpPr/>
          <p:nvPr/>
        </p:nvSpPr>
        <p:spPr>
          <a:xfrm>
            <a:off x="3130263" y="2182223"/>
            <a:ext cx="2670524" cy="2695976"/>
          </a:xfrm>
          <a:custGeom>
            <a:avLst/>
            <a:gdLst/>
            <a:ahLst/>
            <a:cxnLst/>
            <a:rect l="l" t="t" r="r" b="b"/>
            <a:pathLst>
              <a:path w="1572895" h="1610360">
                <a:moveTo>
                  <a:pt x="0" y="1609852"/>
                </a:moveTo>
                <a:lnTo>
                  <a:pt x="1572386" y="1609852"/>
                </a:lnTo>
                <a:lnTo>
                  <a:pt x="1572386" y="0"/>
                </a:lnTo>
                <a:lnTo>
                  <a:pt x="0" y="0"/>
                </a:lnTo>
                <a:lnTo>
                  <a:pt x="0" y="160985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1754"/>
          </a:p>
        </p:txBody>
      </p:sp>
      <p:sp>
        <p:nvSpPr>
          <p:cNvPr id="12" name="object 7"/>
          <p:cNvSpPr/>
          <p:nvPr/>
        </p:nvSpPr>
        <p:spPr>
          <a:xfrm>
            <a:off x="232466" y="1343946"/>
            <a:ext cx="11414331" cy="396218"/>
          </a:xfrm>
          <a:custGeom>
            <a:avLst/>
            <a:gdLst/>
            <a:ahLst/>
            <a:cxnLst/>
            <a:rect l="l" t="t" r="r" b="b"/>
            <a:pathLst>
              <a:path w="4895850" h="192404">
                <a:moveTo>
                  <a:pt x="4895596" y="0"/>
                </a:moveTo>
                <a:lnTo>
                  <a:pt x="0" y="0"/>
                </a:lnTo>
                <a:lnTo>
                  <a:pt x="0" y="192011"/>
                </a:lnTo>
                <a:lnTo>
                  <a:pt x="4895596" y="192011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 sz="1754"/>
          </a:p>
        </p:txBody>
      </p:sp>
      <p:sp>
        <p:nvSpPr>
          <p:cNvPr id="15" name="object 10"/>
          <p:cNvSpPr/>
          <p:nvPr/>
        </p:nvSpPr>
        <p:spPr>
          <a:xfrm>
            <a:off x="268385" y="1849643"/>
            <a:ext cx="2675915" cy="3322737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1754"/>
          </a:p>
        </p:txBody>
      </p:sp>
      <p:sp>
        <p:nvSpPr>
          <p:cNvPr id="19" name="object 14"/>
          <p:cNvSpPr/>
          <p:nvPr/>
        </p:nvSpPr>
        <p:spPr>
          <a:xfrm>
            <a:off x="8950635" y="2092228"/>
            <a:ext cx="2675915" cy="2870823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1754"/>
          </a:p>
        </p:txBody>
      </p:sp>
      <p:sp>
        <p:nvSpPr>
          <p:cNvPr id="21" name="object 15"/>
          <p:cNvSpPr txBox="1"/>
          <p:nvPr/>
        </p:nvSpPr>
        <p:spPr>
          <a:xfrm>
            <a:off x="150419" y="5396494"/>
            <a:ext cx="2869536" cy="987398"/>
          </a:xfrm>
          <a:prstGeom prst="rect">
            <a:avLst/>
          </a:prstGeom>
        </p:spPr>
        <p:txBody>
          <a:bodyPr vert="horz" wrap="square" lIns="0" tIns="27508" rIns="0" bIns="0" rtlCol="0">
            <a:spAutoFit/>
          </a:bodyPr>
          <a:lstStyle/>
          <a:p>
            <a:pPr marL="26196" algn="ctr">
              <a:spcBef>
                <a:spcPts val="216"/>
              </a:spcBef>
            </a:pPr>
            <a:r>
              <a:rPr lang="en-US" sz="3118" b="1" spc="-31" dirty="0" err="1">
                <a:latin typeface="Arial"/>
                <a:cs typeface="Arial"/>
              </a:rPr>
              <a:t>Yer</a:t>
            </a:r>
            <a:r>
              <a:rPr lang="en-US" sz="3118" b="1" spc="-31" dirty="0">
                <a:latin typeface="Arial"/>
                <a:cs typeface="Arial"/>
              </a:rPr>
              <a:t> </a:t>
            </a:r>
            <a:r>
              <a:rPr lang="en-US" sz="3118" b="1" spc="-31" dirty="0" err="1">
                <a:latin typeface="Arial"/>
                <a:cs typeface="Arial"/>
              </a:rPr>
              <a:t>yuzi</a:t>
            </a:r>
            <a:r>
              <a:rPr lang="en-US" sz="3118" b="1" spc="-31" dirty="0">
                <a:latin typeface="Arial"/>
                <a:cs typeface="Arial"/>
              </a:rPr>
              <a:t> </a:t>
            </a:r>
            <a:r>
              <a:rPr lang="en-US" sz="3118" b="1" spc="-31" dirty="0" err="1">
                <a:latin typeface="Arial"/>
                <a:cs typeface="Arial"/>
              </a:rPr>
              <a:t>aholisi</a:t>
            </a:r>
            <a:r>
              <a:rPr lang="en-US" sz="3118" b="1" spc="-31" dirty="0">
                <a:latin typeface="Arial"/>
                <a:cs typeface="Arial"/>
              </a:rPr>
              <a:t>, </a:t>
            </a:r>
            <a:r>
              <a:rPr lang="en-US" sz="3118" b="1" spc="-31" dirty="0" err="1">
                <a:latin typeface="Arial"/>
                <a:cs typeface="Arial"/>
              </a:rPr>
              <a:t>irqlar</a:t>
            </a:r>
            <a:endParaRPr sz="3118">
              <a:latin typeface="Arial"/>
              <a:cs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292872" y="168919"/>
            <a:ext cx="7218787" cy="899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261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 … </a:t>
            </a:r>
            <a:endParaRPr lang="ru-RU" sz="5261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14"/>
          <p:cNvSpPr/>
          <p:nvPr/>
        </p:nvSpPr>
        <p:spPr>
          <a:xfrm>
            <a:off x="6090743" y="1848594"/>
            <a:ext cx="2675915" cy="3322737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1754"/>
          </a:p>
        </p:txBody>
      </p:sp>
      <p:sp>
        <p:nvSpPr>
          <p:cNvPr id="24" name="object 15"/>
          <p:cNvSpPr txBox="1"/>
          <p:nvPr/>
        </p:nvSpPr>
        <p:spPr>
          <a:xfrm>
            <a:off x="5939631" y="5221005"/>
            <a:ext cx="3019955" cy="1467209"/>
          </a:xfrm>
          <a:prstGeom prst="rect">
            <a:avLst/>
          </a:prstGeom>
        </p:spPr>
        <p:txBody>
          <a:bodyPr vert="horz" wrap="square" lIns="0" tIns="27508" rIns="0" bIns="0" rtlCol="0">
            <a:spAutoFit/>
          </a:bodyPr>
          <a:lstStyle/>
          <a:p>
            <a:pPr marL="26196" algn="ctr">
              <a:spcBef>
                <a:spcPts val="216"/>
              </a:spcBef>
            </a:pPr>
            <a:r>
              <a:rPr lang="en-US" sz="3118" b="1" spc="-31" dirty="0" err="1">
                <a:latin typeface="Arial"/>
                <a:cs typeface="Arial"/>
              </a:rPr>
              <a:t>Tabiiy</a:t>
            </a:r>
            <a:r>
              <a:rPr lang="en-US" sz="3118" b="1" spc="-31" dirty="0">
                <a:latin typeface="Arial"/>
                <a:cs typeface="Arial"/>
              </a:rPr>
              <a:t> </a:t>
            </a:r>
            <a:r>
              <a:rPr lang="en-US" sz="3118" b="1" spc="-31" dirty="0" err="1">
                <a:latin typeface="Arial"/>
                <a:cs typeface="Arial"/>
              </a:rPr>
              <a:t>boyliklarning</a:t>
            </a:r>
            <a:r>
              <a:rPr lang="en-US" sz="3118" b="1" spc="-31" dirty="0">
                <a:latin typeface="Arial"/>
                <a:cs typeface="Arial"/>
              </a:rPr>
              <a:t> </a:t>
            </a:r>
            <a:r>
              <a:rPr lang="en-US" sz="3118" b="1" spc="-31" dirty="0" err="1">
                <a:latin typeface="Arial"/>
                <a:cs typeface="Arial"/>
              </a:rPr>
              <a:t>ahamiyati</a:t>
            </a:r>
            <a:endParaRPr lang="en-US" sz="3118" b="1" spc="-31" dirty="0">
              <a:latin typeface="Arial"/>
              <a:cs typeface="Arial"/>
            </a:endParaRPr>
          </a:p>
        </p:txBody>
      </p:sp>
      <p:sp>
        <p:nvSpPr>
          <p:cNvPr id="25" name="object 15"/>
          <p:cNvSpPr txBox="1"/>
          <p:nvPr/>
        </p:nvSpPr>
        <p:spPr>
          <a:xfrm>
            <a:off x="3021886" y="5215221"/>
            <a:ext cx="2917745" cy="1467209"/>
          </a:xfrm>
          <a:prstGeom prst="rect">
            <a:avLst/>
          </a:prstGeom>
        </p:spPr>
        <p:txBody>
          <a:bodyPr vert="horz" wrap="square" lIns="0" tIns="27508" rIns="0" bIns="0" rtlCol="0">
            <a:spAutoFit/>
          </a:bodyPr>
          <a:lstStyle/>
          <a:p>
            <a:pPr marL="26196" algn="ctr">
              <a:spcBef>
                <a:spcPts val="216"/>
              </a:spcBef>
            </a:pPr>
            <a:r>
              <a:rPr lang="en-US" sz="3118" b="1" spc="-31" dirty="0" err="1">
                <a:latin typeface="Arial"/>
                <a:cs typeface="Arial"/>
              </a:rPr>
              <a:t>Aholining</a:t>
            </a:r>
            <a:r>
              <a:rPr lang="en-US" sz="3118" b="1" spc="-31" dirty="0">
                <a:latin typeface="Arial"/>
                <a:cs typeface="Arial"/>
              </a:rPr>
              <a:t> </a:t>
            </a:r>
            <a:r>
              <a:rPr lang="en-US" sz="3118" b="1" spc="-31" dirty="0" err="1">
                <a:latin typeface="Arial"/>
                <a:cs typeface="Arial"/>
              </a:rPr>
              <a:t>joylashish</a:t>
            </a:r>
            <a:r>
              <a:rPr lang="en-US" sz="3118" b="1" spc="-31" dirty="0">
                <a:latin typeface="Arial"/>
                <a:cs typeface="Arial"/>
              </a:rPr>
              <a:t> </a:t>
            </a:r>
            <a:r>
              <a:rPr lang="en-US" sz="3118" b="1" spc="-31" dirty="0" err="1">
                <a:latin typeface="Arial"/>
                <a:cs typeface="Arial"/>
              </a:rPr>
              <a:t>xususiyatlari</a:t>
            </a:r>
            <a:endParaRPr lang="en-US" sz="3118" b="1" spc="-31" dirty="0">
              <a:latin typeface="Arial"/>
              <a:cs typeface="Arial"/>
            </a:endParaRPr>
          </a:p>
        </p:txBody>
      </p:sp>
      <p:sp>
        <p:nvSpPr>
          <p:cNvPr id="26" name="object 15"/>
          <p:cNvSpPr txBox="1"/>
          <p:nvPr/>
        </p:nvSpPr>
        <p:spPr>
          <a:xfrm>
            <a:off x="8982728" y="5197863"/>
            <a:ext cx="2684405" cy="1492199"/>
          </a:xfrm>
          <a:prstGeom prst="rect">
            <a:avLst/>
          </a:prstGeom>
        </p:spPr>
        <p:txBody>
          <a:bodyPr vert="horz" wrap="square" lIns="0" tIns="27508" rIns="0" bIns="0" rtlCol="0">
            <a:spAutoFit/>
          </a:bodyPr>
          <a:lstStyle/>
          <a:p>
            <a:pPr marL="26196" algn="ctr">
              <a:spcBef>
                <a:spcPts val="216"/>
              </a:spcBef>
            </a:pPr>
            <a:r>
              <a:rPr lang="en-US" sz="3118" b="1" spc="-31" dirty="0" err="1">
                <a:latin typeface="Arial"/>
                <a:cs typeface="Arial"/>
              </a:rPr>
              <a:t>Aholining</a:t>
            </a:r>
            <a:r>
              <a:rPr lang="en-US" sz="3118" b="1" spc="-31" dirty="0">
                <a:latin typeface="Arial"/>
                <a:cs typeface="Arial"/>
              </a:rPr>
              <a:t> </a:t>
            </a:r>
          </a:p>
          <a:p>
            <a:pPr marL="26196" algn="ctr">
              <a:spcBef>
                <a:spcPts val="216"/>
              </a:spcBef>
            </a:pPr>
            <a:r>
              <a:rPr lang="en-US" sz="3118" b="1" spc="-31" dirty="0" err="1">
                <a:latin typeface="Arial"/>
                <a:cs typeface="Arial"/>
              </a:rPr>
              <a:t>tabiat</a:t>
            </a:r>
            <a:r>
              <a:rPr lang="en-US" sz="3118" b="1" spc="-31" dirty="0">
                <a:latin typeface="Arial"/>
                <a:cs typeface="Arial"/>
              </a:rPr>
              <a:t> </a:t>
            </a:r>
            <a:r>
              <a:rPr lang="en-US" sz="3118" b="1" spc="-31" dirty="0" err="1">
                <a:latin typeface="Arial"/>
                <a:cs typeface="Arial"/>
              </a:rPr>
              <a:t>bilan</a:t>
            </a:r>
            <a:r>
              <a:rPr lang="en-US" sz="3118" b="1" spc="-31" dirty="0">
                <a:latin typeface="Arial"/>
                <a:cs typeface="Arial"/>
              </a:rPr>
              <a:t> </a:t>
            </a:r>
            <a:r>
              <a:rPr lang="en-US" sz="3118" b="1" spc="-31" dirty="0" err="1">
                <a:latin typeface="Arial"/>
                <a:cs typeface="Arial"/>
              </a:rPr>
              <a:t>aloqadorligi</a:t>
            </a:r>
            <a:endParaRPr lang="en-US" sz="3118" b="1" spc="-31" dirty="0">
              <a:latin typeface="Arial"/>
              <a:cs typeface="Arial"/>
            </a:endParaRPr>
          </a:p>
        </p:txBody>
      </p:sp>
      <p:pic>
        <p:nvPicPr>
          <p:cNvPr id="29" name="Picture 2" descr="Mavzu: Jahon aholisi soni va uning ko'payishi. Darsning maqsadi: Talimi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555" y="1892956"/>
            <a:ext cx="2672834" cy="3251369"/>
          </a:xfrm>
          <a:prstGeom prst="rect">
            <a:avLst/>
          </a:prstGeom>
          <a:noFill/>
        </p:spPr>
      </p:pic>
      <p:pic>
        <p:nvPicPr>
          <p:cNvPr id="30" name="Рисунок 29" descr="plotnost-naseleniy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3839" y="2293501"/>
            <a:ext cx="2694780" cy="2432923"/>
          </a:xfrm>
          <a:prstGeom prst="rect">
            <a:avLst/>
          </a:prstGeom>
        </p:spPr>
      </p:pic>
      <p:pic>
        <p:nvPicPr>
          <p:cNvPr id="31" name="Рисунок 30" descr="1233588900_full.jpg"/>
          <p:cNvPicPr>
            <a:picLocks noChangeAspect="1"/>
          </p:cNvPicPr>
          <p:nvPr/>
        </p:nvPicPr>
        <p:blipFill>
          <a:blip r:embed="rId4"/>
          <a:srcRect r="45822"/>
          <a:stretch>
            <a:fillRect/>
          </a:stretch>
        </p:blipFill>
        <p:spPr>
          <a:xfrm>
            <a:off x="6123477" y="1849263"/>
            <a:ext cx="2630408" cy="3354201"/>
          </a:xfrm>
          <a:prstGeom prst="rect">
            <a:avLst/>
          </a:prstGeom>
        </p:spPr>
      </p:pic>
      <p:pic>
        <p:nvPicPr>
          <p:cNvPr id="32" name="Рисунок 31" descr="ekologiya-1-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4298" y="2163180"/>
            <a:ext cx="2595697" cy="26935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878C00-F2C9-4761-9D34-BF9461E233D9}"/>
              </a:ext>
            </a:extLst>
          </p:cNvPr>
          <p:cNvSpPr txBox="1"/>
          <p:nvPr/>
        </p:nvSpPr>
        <p:spPr>
          <a:xfrm>
            <a:off x="0" y="0"/>
            <a:ext cx="11879262" cy="730115"/>
          </a:xfrm>
          <a:prstGeom prst="rect">
            <a:avLst/>
          </a:prstGeom>
          <a:solidFill>
            <a:srgbClr val="0000FF"/>
          </a:solidFill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350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 BOYLIKLAR VA ULARNING AHAMIYATI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483369" y="-1528391"/>
            <a:ext cx="5311124" cy="108890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2E3BE9F-7BCB-4F10-873E-F221CEE85A65}"/>
              </a:ext>
            </a:extLst>
          </p:cNvPr>
          <p:cNvSpPr txBox="1"/>
          <p:nvPr/>
        </p:nvSpPr>
        <p:spPr>
          <a:xfrm flipH="1">
            <a:off x="131887" y="1059658"/>
            <a:ext cx="2566137" cy="825139"/>
          </a:xfrm>
          <a:prstGeom prst="rect">
            <a:avLst/>
          </a:prstGeom>
          <a:noFill/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4092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4CEAEC0-23F6-4CE8-AD4E-7AE5B33498F3}"/>
              </a:ext>
            </a:extLst>
          </p:cNvPr>
          <p:cNvSpPr txBox="1"/>
          <p:nvPr/>
        </p:nvSpPr>
        <p:spPr>
          <a:xfrm>
            <a:off x="8002472" y="1059658"/>
            <a:ext cx="2347418" cy="825139"/>
          </a:xfrm>
          <a:prstGeom prst="rect">
            <a:avLst/>
          </a:prstGeom>
          <a:noFill/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4092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Iqlimiy</a:t>
            </a:r>
            <a:endParaRPr lang="en-US" sz="4092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D9816A7-337E-44BC-9B21-F0B747455749}"/>
              </a:ext>
            </a:extLst>
          </p:cNvPr>
          <p:cNvSpPr txBox="1"/>
          <p:nvPr/>
        </p:nvSpPr>
        <p:spPr>
          <a:xfrm>
            <a:off x="2550679" y="5867206"/>
            <a:ext cx="1352920" cy="825139"/>
          </a:xfrm>
          <a:prstGeom prst="rect">
            <a:avLst/>
          </a:prstGeom>
          <a:noFill/>
        </p:spPr>
        <p:txBody>
          <a:bodyPr wrap="none" lIns="188575" tIns="94287" rIns="188575" bIns="94287" rtlCol="0">
            <a:spAutoFit/>
          </a:bodyPr>
          <a:lstStyle/>
          <a:p>
            <a:r>
              <a:rPr lang="en-US" sz="4092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CE31417-6790-4599-86E0-21A92537D758}"/>
              </a:ext>
            </a:extLst>
          </p:cNvPr>
          <p:cNvSpPr txBox="1"/>
          <p:nvPr/>
        </p:nvSpPr>
        <p:spPr>
          <a:xfrm>
            <a:off x="6086978" y="5867206"/>
            <a:ext cx="1204667" cy="825139"/>
          </a:xfrm>
          <a:prstGeom prst="rect">
            <a:avLst/>
          </a:prstGeom>
          <a:noFill/>
        </p:spPr>
        <p:txBody>
          <a:bodyPr wrap="none" lIns="188575" tIns="94287" rIns="188575" bIns="94287" rtlCol="0">
            <a:spAutoFit/>
          </a:bodyPr>
          <a:lstStyle/>
          <a:p>
            <a:r>
              <a:rPr lang="en-US" sz="4092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033A585-C149-4C23-8E2C-189E87B44E64}"/>
              </a:ext>
            </a:extLst>
          </p:cNvPr>
          <p:cNvSpPr txBox="1"/>
          <p:nvPr/>
        </p:nvSpPr>
        <p:spPr>
          <a:xfrm>
            <a:off x="9328586" y="5867206"/>
            <a:ext cx="2467144" cy="825139"/>
          </a:xfrm>
          <a:prstGeom prst="rect">
            <a:avLst/>
          </a:prstGeom>
          <a:noFill/>
        </p:spPr>
        <p:txBody>
          <a:bodyPr wrap="none" lIns="188575" tIns="94287" rIns="188575" bIns="94287" rtlCol="0">
            <a:spAutoFit/>
          </a:bodyPr>
          <a:lstStyle/>
          <a:p>
            <a:r>
              <a:rPr lang="en-US" sz="4092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1AB6699-D659-4256-96E2-5B06883989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4619" t="17511" r="34636" b="21109"/>
          <a:stretch/>
        </p:blipFill>
        <p:spPr>
          <a:xfrm>
            <a:off x="2127752" y="1389455"/>
            <a:ext cx="2393467" cy="2079045"/>
          </a:xfrm>
          <a:prstGeom prst="ellipse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9E6F7930-112D-493C-9E6A-2444C9656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2707" y="1470786"/>
            <a:ext cx="2393467" cy="2039179"/>
          </a:xfrm>
          <a:prstGeom prst="ellipse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96E402E-9755-4495-87EA-CEFD4F25D9C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4338" y="4293976"/>
            <a:ext cx="2451833" cy="2037548"/>
          </a:xfrm>
          <a:prstGeom prst="ellipse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A7B3E2C3-C5A7-48BE-8C2F-EE891E60673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02066" y="4255430"/>
            <a:ext cx="2393467" cy="2037548"/>
          </a:xfrm>
          <a:prstGeom prst="ellipse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0DE2C94D-8354-4E57-A2D6-A485DC1E67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0161" y="4195111"/>
            <a:ext cx="2393467" cy="209786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2221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914" y="1515280"/>
            <a:ext cx="3384349" cy="22521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878C00-F2C9-4761-9D34-BF9461E233D9}"/>
              </a:ext>
            </a:extLst>
          </p:cNvPr>
          <p:cNvSpPr txBox="1"/>
          <p:nvPr/>
        </p:nvSpPr>
        <p:spPr>
          <a:xfrm>
            <a:off x="10778" y="0"/>
            <a:ext cx="11859293" cy="999996"/>
          </a:xfrm>
          <a:prstGeom prst="rect">
            <a:avLst/>
          </a:prstGeom>
          <a:solidFill>
            <a:srgbClr val="0000FF"/>
          </a:solidFill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526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 BOYLIKLAR 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1AB6699-D659-4256-96E2-5B06883989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19" t="17511" r="34636" b="21109"/>
          <a:stretch/>
        </p:blipFill>
        <p:spPr>
          <a:xfrm>
            <a:off x="5777641" y="1349134"/>
            <a:ext cx="2877248" cy="24992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Прямоугольник 22"/>
          <p:cNvSpPr/>
          <p:nvPr/>
        </p:nvSpPr>
        <p:spPr>
          <a:xfrm>
            <a:off x="262269" y="1208825"/>
            <a:ext cx="5511515" cy="2968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118" b="1" dirty="0" err="1">
                <a:latin typeface="Arial" pitchFamily="34" charset="0"/>
                <a:cs typeface="Arial" pitchFamily="34" charset="0"/>
              </a:rPr>
              <a:t>Rudali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foydali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qazilmalarga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temir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mis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olmos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oltin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uran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boshqalar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noruda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mineral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boyliklarga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oltingugurt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fosforit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118" b="1" dirty="0" err="1">
                <a:latin typeface="Arial" pitchFamily="34" charset="0"/>
                <a:cs typeface="Arial" pitchFamily="34" charset="0"/>
              </a:rPr>
              <a:t>osh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tuzi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boshqalar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kiradi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.</a:t>
            </a:r>
            <a:endParaRPr lang="ru-RU" sz="3118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12" descr="123-obr5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1034" y="4319189"/>
            <a:ext cx="3965940" cy="2323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30911" y="4323529"/>
            <a:ext cx="3299877" cy="2116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AutoShape 2" descr="Yetti oyda xorijga 3,5 milliard dollarlik oltin sotildi. Asosiy xaridor  qaysi davlat? - xabar.uz"/>
          <p:cNvSpPr>
            <a:spLocks noChangeAspect="1" noChangeArrowheads="1"/>
          </p:cNvSpPr>
          <p:nvPr/>
        </p:nvSpPr>
        <p:spPr bwMode="auto">
          <a:xfrm>
            <a:off x="151584" y="28162"/>
            <a:ext cx="296982" cy="296983"/>
          </a:xfrm>
          <a:prstGeom prst="rect">
            <a:avLst/>
          </a:prstGeom>
          <a:noFill/>
        </p:spPr>
        <p:txBody>
          <a:bodyPr vert="horz" wrap="square" lIns="89094" tIns="44547" rIns="89094" bIns="44547" numCol="1" anchor="t" anchorCtr="0" compatLnSpc="1">
            <a:prstTxWarp prst="textNoShape">
              <a:avLst/>
            </a:prstTxWarp>
          </a:bodyPr>
          <a:lstStyle/>
          <a:p>
            <a:endParaRPr lang="ru-RU" sz="1754"/>
          </a:p>
        </p:txBody>
      </p:sp>
      <p:pic>
        <p:nvPicPr>
          <p:cNvPr id="27" name="Рисунок 26" descr="720_460_95_277869158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9813" y="4091390"/>
            <a:ext cx="3749583" cy="23955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52221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878C00-F2C9-4761-9D34-BF9461E233D9}"/>
              </a:ext>
            </a:extLst>
          </p:cNvPr>
          <p:cNvSpPr txBox="1"/>
          <p:nvPr/>
        </p:nvSpPr>
        <p:spPr>
          <a:xfrm>
            <a:off x="0" y="0"/>
            <a:ext cx="11859293" cy="999996"/>
          </a:xfrm>
          <a:prstGeom prst="rect">
            <a:avLst/>
          </a:prstGeom>
          <a:solidFill>
            <a:srgbClr val="0000FF"/>
          </a:solidFill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526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IQLIMIY BOYLIKLAR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4133" y="1231970"/>
            <a:ext cx="11501287" cy="1529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118" b="1" dirty="0" err="1">
                <a:latin typeface="Arial" pitchFamily="34" charset="0"/>
                <a:cs typeface="Arial" pitchFamily="34" charset="0"/>
              </a:rPr>
              <a:t>Insoniyatning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qishloq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xo‘jalik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mahsulotlariga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talabini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qondirish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hamda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tabiat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qo‘ynida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dam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olishi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rekreatsiya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iqlimiy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boyliklarning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ahamiyati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beqiyos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. </a:t>
            </a:r>
            <a:endParaRPr lang="ru-RU" sz="3118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57df09f3d41a3b007fa195ea54010fb9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9567" y="2888036"/>
            <a:ext cx="5549137" cy="3772052"/>
          </a:xfrm>
          <a:prstGeom prst="rect">
            <a:avLst/>
          </a:prstGeom>
        </p:spPr>
      </p:pic>
      <p:sp>
        <p:nvSpPr>
          <p:cNvPr id="44034" name="AutoShape 2" descr="На развитие АПК Воронежской области будет направлено свыше 3 миллиардов  рублей"/>
          <p:cNvSpPr>
            <a:spLocks noChangeAspect="1" noChangeArrowheads="1"/>
          </p:cNvSpPr>
          <p:nvPr/>
        </p:nvSpPr>
        <p:spPr bwMode="auto">
          <a:xfrm>
            <a:off x="151584" y="28162"/>
            <a:ext cx="296982" cy="296983"/>
          </a:xfrm>
          <a:prstGeom prst="rect">
            <a:avLst/>
          </a:prstGeom>
          <a:noFill/>
        </p:spPr>
        <p:txBody>
          <a:bodyPr vert="horz" wrap="square" lIns="89094" tIns="44547" rIns="89094" bIns="44547" numCol="1" anchor="t" anchorCtr="0" compatLnSpc="1">
            <a:prstTxWarp prst="textNoShape">
              <a:avLst/>
            </a:prstTxWarp>
          </a:bodyPr>
          <a:lstStyle/>
          <a:p>
            <a:endParaRPr lang="ru-RU" sz="1754"/>
          </a:p>
        </p:txBody>
      </p:sp>
      <p:pic>
        <p:nvPicPr>
          <p:cNvPr id="7" name="Рисунок 6" descr="1233588900_fu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31" y="2867485"/>
            <a:ext cx="5754500" cy="380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2221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878C00-F2C9-4761-9D34-BF9461E233D9}"/>
              </a:ext>
            </a:extLst>
          </p:cNvPr>
          <p:cNvSpPr txBox="1"/>
          <p:nvPr/>
        </p:nvSpPr>
        <p:spPr>
          <a:xfrm>
            <a:off x="0" y="0"/>
            <a:ext cx="11859293" cy="999996"/>
          </a:xfrm>
          <a:prstGeom prst="rect">
            <a:avLst/>
          </a:prstGeom>
          <a:solidFill>
            <a:srgbClr val="0000FF"/>
          </a:solidFill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526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526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6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r>
              <a:rPr lang="en-US" sz="526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26422" y="1069938"/>
            <a:ext cx="114280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itchFamily="34" charset="0"/>
                <a:cs typeface="Arial" pitchFamily="34" charset="0"/>
              </a:rPr>
              <a:t>Xo‘jalikda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eng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ko‘p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foydalaniladigan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tabiiy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boylik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YOd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29" y="2355784"/>
            <a:ext cx="5714002" cy="4285501"/>
          </a:xfrm>
          <a:prstGeom prst="rect">
            <a:avLst/>
          </a:prstGeom>
        </p:spPr>
      </p:pic>
      <p:pic>
        <p:nvPicPr>
          <p:cNvPr id="43010" name="Picture 2" descr="Узбекистан возобновил сотрудничество со странами ЦА по проблеме воды :  uz.utro.new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19230" y="2367356"/>
            <a:ext cx="6123033" cy="42880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52221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878C00-F2C9-4761-9D34-BF9461E233D9}"/>
              </a:ext>
            </a:extLst>
          </p:cNvPr>
          <p:cNvSpPr txBox="1"/>
          <p:nvPr/>
        </p:nvSpPr>
        <p:spPr>
          <a:xfrm>
            <a:off x="0" y="0"/>
            <a:ext cx="11859290" cy="1000096"/>
          </a:xfrm>
          <a:prstGeom prst="rect">
            <a:avLst/>
          </a:prstGeom>
          <a:solidFill>
            <a:srgbClr val="0000FF"/>
          </a:solidFill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526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17915" y="1255109"/>
            <a:ext cx="11443433" cy="1049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118" b="1" dirty="0" err="1">
                <a:latin typeface="Arial" pitchFamily="34" charset="0"/>
                <a:cs typeface="Arial" pitchFamily="34" charset="0"/>
              </a:rPr>
              <a:t>Dehqonchilikni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rivojlantirishda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hosildor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tuproqlarning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ahamiyati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juda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katta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. </a:t>
            </a:r>
            <a:endParaRPr lang="ru-RU" sz="3118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24442_mBxAGxLfNG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04" y="2429003"/>
            <a:ext cx="5605527" cy="4204145"/>
          </a:xfrm>
          <a:prstGeom prst="rect">
            <a:avLst/>
          </a:prstGeom>
        </p:spPr>
      </p:pic>
      <p:pic>
        <p:nvPicPr>
          <p:cNvPr id="5" name="Рисунок 4" descr="unna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616" y="2390495"/>
            <a:ext cx="5310957" cy="418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2221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878C00-F2C9-4761-9D34-BF9461E233D9}"/>
              </a:ext>
            </a:extLst>
          </p:cNvPr>
          <p:cNvSpPr txBox="1"/>
          <p:nvPr/>
        </p:nvSpPr>
        <p:spPr>
          <a:xfrm>
            <a:off x="10780" y="0"/>
            <a:ext cx="11859290" cy="1000096"/>
          </a:xfrm>
          <a:prstGeom prst="rect">
            <a:avLst/>
          </a:prstGeom>
          <a:solidFill>
            <a:srgbClr val="0000FF"/>
          </a:solidFill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526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 BOYLIKLAR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83846" y="1220397"/>
            <a:ext cx="11363724" cy="1529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118" b="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Muayyan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hududning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hayvonot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olami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o‘simlik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qoplami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biologik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boyliklarni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tashkil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etadi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. Bu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boyliklarning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eng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muhim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xususiyati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ularni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qayta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tiklash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18" b="1" dirty="0" err="1">
                <a:latin typeface="Arial" pitchFamily="34" charset="0"/>
                <a:cs typeface="Arial" pitchFamily="34" charset="0"/>
              </a:rPr>
              <a:t>mumkinligidir</a:t>
            </a:r>
            <a:r>
              <a:rPr lang="en-US" sz="3118" b="1" dirty="0">
                <a:latin typeface="Arial" pitchFamily="34" charset="0"/>
                <a:cs typeface="Arial" pitchFamily="34" charset="0"/>
              </a:rPr>
              <a:t>. </a:t>
            </a:r>
            <a:endParaRPr lang="ru-RU" sz="3118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2"/>
          <a:srcRect l="29351" t="17333" r="30476" b="34667"/>
          <a:stretch>
            <a:fillRect/>
          </a:stretch>
        </p:blipFill>
        <p:spPr bwMode="auto">
          <a:xfrm>
            <a:off x="316267" y="2771043"/>
            <a:ext cx="5382950" cy="384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unnamed.jpg"/>
          <p:cNvPicPr>
            <a:picLocks noChangeAspect="1"/>
          </p:cNvPicPr>
          <p:nvPr/>
        </p:nvPicPr>
        <p:blipFill>
          <a:blip r:embed="rId3"/>
          <a:srcRect t="9747" b="9003"/>
          <a:stretch>
            <a:fillRect/>
          </a:stretch>
        </p:blipFill>
        <p:spPr>
          <a:xfrm>
            <a:off x="5939632" y="2756901"/>
            <a:ext cx="5614365" cy="386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2221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17D923-4641-4DB4-92A0-C52A1D9F6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879262" cy="113391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331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 KOMPLEKSLAR INSON TA’SIRI DARAJASIGA KO‘RA UCH GURUHGA AJRATILADI: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80574EE-098F-45B2-85E1-2D18C6662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00" y="1220232"/>
            <a:ext cx="3638773" cy="357375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042D32A-69CC-4FAE-9C47-5F7193F80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8269" y="1155493"/>
            <a:ext cx="3767257" cy="330905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6B9BC1E-8570-41C4-9AFE-F9B851F13412}"/>
              </a:ext>
            </a:extLst>
          </p:cNvPr>
          <p:cNvSpPr txBox="1"/>
          <p:nvPr/>
        </p:nvSpPr>
        <p:spPr>
          <a:xfrm flipH="1">
            <a:off x="0" y="4700156"/>
            <a:ext cx="3910900" cy="1749800"/>
          </a:xfrm>
          <a:prstGeom prst="rect">
            <a:avLst/>
          </a:prstGeom>
          <a:noFill/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2533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5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</a:t>
            </a:r>
            <a:r>
              <a:rPr lang="en-US" sz="25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pPr algn="ctr"/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foydalanilmaydigan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landshafti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7EC69EE-8CBC-45B7-98F1-72765A3DC865}"/>
              </a:ext>
            </a:extLst>
          </p:cNvPr>
          <p:cNvSpPr txBox="1"/>
          <p:nvPr/>
        </p:nvSpPr>
        <p:spPr>
          <a:xfrm>
            <a:off x="7726355" y="4361339"/>
            <a:ext cx="4152907" cy="2139647"/>
          </a:xfrm>
          <a:prstGeom prst="rect">
            <a:avLst/>
          </a:prstGeom>
          <a:noFill/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2533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Antropogen</a:t>
            </a:r>
            <a:r>
              <a:rPr lang="en-US" sz="25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</a:t>
            </a:r>
            <a:r>
              <a:rPr lang="en-US" sz="25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o‘zgargan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533" b="1" dirty="0" smtClean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533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533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54CDDE0-88A8-4E9E-A0E6-08E94C60A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217" y="3295595"/>
            <a:ext cx="3900942" cy="340824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21F6B27-06C7-4380-88AA-D545258B63D5}"/>
              </a:ext>
            </a:extLst>
          </p:cNvPr>
          <p:cNvSpPr txBox="1"/>
          <p:nvPr/>
        </p:nvSpPr>
        <p:spPr>
          <a:xfrm>
            <a:off x="3714303" y="1049467"/>
            <a:ext cx="4165351" cy="2124653"/>
          </a:xfrm>
          <a:prstGeom prst="rect">
            <a:avLst/>
          </a:prstGeom>
          <a:noFill/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2533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Tabiiy-antropogen</a:t>
            </a:r>
            <a:r>
              <a:rPr lang="en-US" sz="25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</a:t>
            </a:r>
            <a:r>
              <a:rPr lang="ru-RU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endParaRPr lang="en-US" sz="2533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antropogen</a:t>
            </a:r>
            <a:endParaRPr lang="en-US" sz="2533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landshaftlarning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253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33390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4CC62EA-E1B4-4464-A1AC-C130227E11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30" b="13330"/>
          <a:stretch/>
        </p:blipFill>
        <p:spPr>
          <a:xfrm>
            <a:off x="3599108" y="1420375"/>
            <a:ext cx="3993470" cy="296054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35C3CE-AAC9-435D-8315-35808588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879262" cy="1285014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350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 VA TABIIY RESURSLARNI MUHOFAZA QILISH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3E05B07-5CCF-4266-8510-D524C4AD97C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7611" y="4059942"/>
            <a:ext cx="1720511" cy="279106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xmlns="" id="{6FFC4F34-DE07-4517-B921-0CFC30C29F43}"/>
              </a:ext>
            </a:extLst>
          </p:cNvPr>
          <p:cNvSpPr/>
          <p:nvPr/>
        </p:nvSpPr>
        <p:spPr>
          <a:xfrm>
            <a:off x="5139757" y="5758731"/>
            <a:ext cx="5672892" cy="796590"/>
          </a:xfrm>
          <a:prstGeom prst="wedgeRoundRectCallout">
            <a:avLst>
              <a:gd name="adj1" fmla="val -16785"/>
              <a:gd name="adj2" fmla="val -76559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5748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</a:t>
            </a:r>
            <a:endParaRPr lang="en-US" sz="5748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437268CE-05FD-4C3C-BCB9-851D3B5AD128}"/>
              </a:ext>
            </a:extLst>
          </p:cNvPr>
          <p:cNvCxnSpPr>
            <a:cxnSpLocks/>
          </p:cNvCxnSpPr>
          <p:nvPr/>
        </p:nvCxnSpPr>
        <p:spPr>
          <a:xfrm>
            <a:off x="3469805" y="1420374"/>
            <a:ext cx="0" cy="49111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45BD195-CCCF-40DE-93C7-382849DF0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1901" y="1415031"/>
            <a:ext cx="4084326" cy="29605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9F9D65E-96A7-4EC6-A6DB-AF03902D699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7876" y="3234156"/>
            <a:ext cx="3698029" cy="245580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104EBA5-C324-4E89-B945-4D9A1E08BD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7897" y="3122113"/>
            <a:ext cx="3698019" cy="2472391"/>
          </a:xfrm>
          <a:prstGeom prst="rect">
            <a:avLst/>
          </a:prstGeom>
        </p:spPr>
      </p:pic>
      <p:sp>
        <p:nvSpPr>
          <p:cNvPr id="11266" name="AutoShape 2" descr="O'ZBEKISTON EKOLOGIK HАRАKАTI"/>
          <p:cNvSpPr>
            <a:spLocks noChangeAspect="1" noChangeArrowheads="1"/>
          </p:cNvSpPr>
          <p:nvPr/>
        </p:nvSpPr>
        <p:spPr bwMode="auto">
          <a:xfrm>
            <a:off x="151584" y="28162"/>
            <a:ext cx="296982" cy="296983"/>
          </a:xfrm>
          <a:prstGeom prst="rect">
            <a:avLst/>
          </a:prstGeom>
          <a:noFill/>
        </p:spPr>
        <p:txBody>
          <a:bodyPr vert="horz" wrap="square" lIns="89094" tIns="44547" rIns="89094" bIns="44547" numCol="1" anchor="t" anchorCtr="0" compatLnSpc="1">
            <a:prstTxWarp prst="textNoShape">
              <a:avLst/>
            </a:prstTxWarp>
          </a:bodyPr>
          <a:lstStyle/>
          <a:p>
            <a:endParaRPr lang="ru-RU" sz="1754"/>
          </a:p>
        </p:txBody>
      </p:sp>
      <p:pic>
        <p:nvPicPr>
          <p:cNvPr id="14" name="Рисунок 13" descr="ekologiya-1-4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352024"/>
            <a:ext cx="3529067" cy="294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11794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Посетителей о. Дедов на Сухоне убедительно просим не оставлять мусор после  посещения природного объекта — Администрация Тотемского рай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4799" y="3061639"/>
            <a:ext cx="4731954" cy="2652483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35C3CE-AAC9-435D-8315-35808588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879262" cy="1282415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389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 LANDSHAFTLARNI MUHOFAZA QILISH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437268CE-05FD-4C3C-BCB9-851D3B5AD128}"/>
              </a:ext>
            </a:extLst>
          </p:cNvPr>
          <p:cNvCxnSpPr>
            <a:cxnSpLocks/>
          </p:cNvCxnSpPr>
          <p:nvPr/>
        </p:nvCxnSpPr>
        <p:spPr>
          <a:xfrm>
            <a:off x="3469805" y="1420374"/>
            <a:ext cx="0" cy="49111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C711F5F-3745-4F9C-8DE2-BC939DF83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8594" y="1290914"/>
            <a:ext cx="3778215" cy="2610439"/>
          </a:xfrm>
          <a:prstGeom prst="rect">
            <a:avLst/>
          </a:prstGeom>
        </p:spPr>
      </p:pic>
      <p:sp>
        <p:nvSpPr>
          <p:cNvPr id="10242" name="AutoShape 2" descr="Qizil kitob» O'simliklar dunyosi 1‎-juz"/>
          <p:cNvSpPr>
            <a:spLocks noChangeAspect="1" noChangeArrowheads="1"/>
          </p:cNvSpPr>
          <p:nvPr/>
        </p:nvSpPr>
        <p:spPr bwMode="auto">
          <a:xfrm>
            <a:off x="151584" y="28162"/>
            <a:ext cx="296982" cy="296983"/>
          </a:xfrm>
          <a:prstGeom prst="rect">
            <a:avLst/>
          </a:prstGeom>
          <a:noFill/>
        </p:spPr>
        <p:txBody>
          <a:bodyPr vert="horz" wrap="square" lIns="89094" tIns="44547" rIns="89094" bIns="44547" numCol="1" anchor="t" anchorCtr="0" compatLnSpc="1">
            <a:prstTxWarp prst="textNoShape">
              <a:avLst/>
            </a:prstTxWarp>
          </a:bodyPr>
          <a:lstStyle/>
          <a:p>
            <a:endParaRPr lang="ru-RU" sz="1754"/>
          </a:p>
        </p:txBody>
      </p:sp>
      <p:pic>
        <p:nvPicPr>
          <p:cNvPr id="10244" name="Picture 4" descr="C:\Documents and Settings\Admin\Рабочий стол\скачанные файл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6094" y="1366287"/>
            <a:ext cx="2420433" cy="3637260"/>
          </a:xfrm>
          <a:prstGeom prst="rect">
            <a:avLst/>
          </a:prstGeom>
          <a:noFill/>
        </p:spPr>
      </p:pic>
      <p:pic>
        <p:nvPicPr>
          <p:cNvPr id="10243" name="Picture 3" descr="C:\Documents and Settings\Admin\Рабочий стол\скачанные файлы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4914" y="3375734"/>
            <a:ext cx="2202594" cy="3309908"/>
          </a:xfrm>
          <a:prstGeom prst="rect">
            <a:avLst/>
          </a:prstGeom>
          <a:noFill/>
        </p:spPr>
      </p:pic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xmlns="" id="{8E2FD787-AA02-4374-A4CA-059C49E96CE7}"/>
              </a:ext>
            </a:extLst>
          </p:cNvPr>
          <p:cNvSpPr/>
          <p:nvPr/>
        </p:nvSpPr>
        <p:spPr>
          <a:xfrm>
            <a:off x="4677285" y="5757689"/>
            <a:ext cx="7008832" cy="796590"/>
          </a:xfrm>
          <a:prstGeom prst="wedgeRoundRectCallout">
            <a:avLst>
              <a:gd name="adj1" fmla="val -24321"/>
              <a:gd name="adj2" fmla="val -76559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4969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Buyurtma</a:t>
            </a:r>
            <a:r>
              <a:rPr lang="en-US" sz="4969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69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maskanlar</a:t>
            </a:r>
            <a:r>
              <a:rPr lang="en-US" sz="5748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5748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39653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3E05B07-5CCF-4266-8510-D524C4AD9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56" y="1420375"/>
            <a:ext cx="3118950" cy="5059653"/>
          </a:xfrm>
          <a:prstGeom prst="rect">
            <a:avLst/>
          </a:prstGeom>
        </p:spPr>
      </p:pic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xmlns="" id="{DCE7165D-B7C7-49BC-9FA2-A4BD59D395E2}"/>
              </a:ext>
            </a:extLst>
          </p:cNvPr>
          <p:cNvSpPr/>
          <p:nvPr/>
        </p:nvSpPr>
        <p:spPr>
          <a:xfrm>
            <a:off x="3630685" y="5832985"/>
            <a:ext cx="4133912" cy="746635"/>
          </a:xfrm>
          <a:prstGeom prst="wedgeRoundRectCallout">
            <a:avLst>
              <a:gd name="adj1" fmla="val -17990"/>
              <a:gd name="adj2" fmla="val -140202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3702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702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2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endParaRPr lang="en-US" sz="3702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437268CE-05FD-4C3C-BCB9-851D3B5AD128}"/>
              </a:ext>
            </a:extLst>
          </p:cNvPr>
          <p:cNvCxnSpPr>
            <a:cxnSpLocks/>
          </p:cNvCxnSpPr>
          <p:nvPr/>
        </p:nvCxnSpPr>
        <p:spPr>
          <a:xfrm>
            <a:off x="3469805" y="1420374"/>
            <a:ext cx="0" cy="49111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0A0E62A-1D8E-4168-A6AE-E56B25147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4287" y="1297711"/>
            <a:ext cx="4730688" cy="33683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ABA42BC-455B-482E-9760-B5765463B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746" y="2565985"/>
            <a:ext cx="4158603" cy="3145629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C235C3CE-AAC9-435D-8315-35808588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879262" cy="1282415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389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 LANDSHAFTLARNI MUHOFAZA QILISH</a:t>
            </a:r>
          </a:p>
        </p:txBody>
      </p:sp>
    </p:spTree>
    <p:extLst>
      <p:ext uri="{BB962C8B-B14F-4D97-AF65-F5344CB8AC3E}">
        <p14:creationId xmlns:p14="http://schemas.microsoft.com/office/powerpoint/2010/main" xmlns="" val="13985322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879262" cy="1304170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574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 SHARI AHOLISI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A11CD06-4575-4AC6-AA98-B12DD163D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183" y="1505336"/>
            <a:ext cx="5521507" cy="48215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B3416A5-2842-404E-A05D-B7D0EBEC2289}"/>
              </a:ext>
            </a:extLst>
          </p:cNvPr>
          <p:cNvSpPr txBox="1"/>
          <p:nvPr/>
        </p:nvSpPr>
        <p:spPr>
          <a:xfrm>
            <a:off x="0" y="1367809"/>
            <a:ext cx="6132474" cy="4688641"/>
          </a:xfrm>
          <a:prstGeom prst="rect">
            <a:avLst/>
          </a:prstGeom>
          <a:noFill/>
        </p:spPr>
        <p:txBody>
          <a:bodyPr wrap="square" lIns="188575" tIns="94287" rIns="188575" bIns="94287" rtlCol="0">
            <a:spAutoFit/>
          </a:bodyPr>
          <a:lstStyle/>
          <a:p>
            <a:pPr algn="ctr"/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Aholi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 —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yuzida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muayyan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hududi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qit’a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tuman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shaharida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istiqomat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qiluvchi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 </a:t>
            </a:r>
          </a:p>
          <a:p>
            <a:pPr algn="ctr"/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  <a:hlinkClick r:id="rId3"/>
              </a:rPr>
              <a:t>odam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lar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majmuyi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Aholini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o‘rganadigan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fan </a:t>
            </a:r>
          </a:p>
          <a:p>
            <a:pPr algn="ctr"/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  <a:hlinkClick r:id="rId4"/>
              </a:rPr>
              <a:t>demografiya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nomlanadi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Aholi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soni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jamiyatning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ijtimoiy-iqtisodiy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taraqqiyoti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o‘sib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2923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705267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235C3CE-AAC9-435D-8315-358085882EC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879262" cy="1218962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algn="ctr" defTabSz="890900">
              <a:spcBef>
                <a:spcPct val="0"/>
              </a:spcBef>
              <a:defRPr/>
            </a:pPr>
            <a:r>
              <a:rPr lang="en-US" sz="4677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GEOGRAFIK DIKTANT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1834" y="1806892"/>
            <a:ext cx="11115594" cy="188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846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yuzi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aholisi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2016-yil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o‘rtalarida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 …………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ortdi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.</a:t>
            </a:r>
            <a:endParaRPr lang="ru-RU" sz="5846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question_mark_PNG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04876" y="3849369"/>
            <a:ext cx="2768292" cy="276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1998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235C3CE-AAC9-435D-8315-358085882EC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905467" cy="1218962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algn="ctr" defTabSz="890900">
              <a:spcBef>
                <a:spcPct val="0"/>
              </a:spcBef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TO‘G‘RI  JAVOB: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7899" y="1467484"/>
            <a:ext cx="10171619" cy="2788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846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yuzi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aholisi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5846" dirty="0">
                <a:latin typeface="Arial" pitchFamily="34" charset="0"/>
                <a:cs typeface="Arial" pitchFamily="34" charset="0"/>
              </a:rPr>
              <a:t>2016-yil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o‘rtalarida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5846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en-US" sz="5846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mlrd</a:t>
            </a:r>
            <a:r>
              <a:rPr lang="en-US" sz="5846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400 </a:t>
            </a:r>
            <a:r>
              <a:rPr lang="en-US" sz="5846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mln</a:t>
            </a:r>
            <a:r>
              <a:rPr lang="en-US" sz="5846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ortdi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.</a:t>
            </a:r>
            <a:endParaRPr lang="ru-RU" sz="5846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AutoShape 2" descr="Вопросительный знак PNG"/>
          <p:cNvSpPr>
            <a:spLocks noChangeAspect="1" noChangeArrowheads="1"/>
          </p:cNvSpPr>
          <p:nvPr/>
        </p:nvSpPr>
        <p:spPr bwMode="auto">
          <a:xfrm>
            <a:off x="151584" y="28162"/>
            <a:ext cx="296982" cy="296983"/>
          </a:xfrm>
          <a:prstGeom prst="rect">
            <a:avLst/>
          </a:prstGeom>
          <a:noFill/>
        </p:spPr>
        <p:txBody>
          <a:bodyPr vert="horz" wrap="square" lIns="89094" tIns="44547" rIns="89094" bIns="44547" numCol="1" anchor="t" anchorCtr="0" compatLnSpc="1">
            <a:prstTxWarp prst="textNoShape">
              <a:avLst/>
            </a:prstTxWarp>
          </a:bodyPr>
          <a:lstStyle/>
          <a:p>
            <a:endParaRPr lang="ru-RU" sz="1754"/>
          </a:p>
        </p:txBody>
      </p:sp>
      <p:pic>
        <p:nvPicPr>
          <p:cNvPr id="8" name="Рисунок 7" descr="люди-восклицательного-знака-3d-малые-125477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9484" y="3700879"/>
            <a:ext cx="1870984" cy="290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1998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235C3CE-AAC9-435D-8315-358085882EC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879262" cy="1218962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algn="ctr" defTabSz="890900">
              <a:spcBef>
                <a:spcPct val="0"/>
              </a:spcBef>
              <a:defRPr/>
            </a:pPr>
            <a:r>
              <a:rPr lang="en-US" sz="5261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GEOGRAFIK DIKTANT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1834" y="1504037"/>
            <a:ext cx="11115594" cy="2788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84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yuzida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aholi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zich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to‘rtta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yirik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hudud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shakllangan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5846" dirty="0" err="1">
                <a:latin typeface="Arial" pitchFamily="34" charset="0"/>
                <a:cs typeface="Arial" pitchFamily="34" charset="0"/>
              </a:rPr>
              <a:t>Bular</a:t>
            </a:r>
            <a:r>
              <a:rPr lang="en-US" sz="5846" dirty="0">
                <a:latin typeface="Arial" pitchFamily="34" charset="0"/>
                <a:cs typeface="Arial" pitchFamily="34" charset="0"/>
              </a:rPr>
              <a:t>: …………………………….</a:t>
            </a:r>
            <a:endParaRPr lang="ru-RU" sz="5846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question_mark_PNG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54890" y="4199383"/>
            <a:ext cx="2418278" cy="241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1998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235C3CE-AAC9-435D-8315-358085882EC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879262" cy="1218962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526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 JAVOB:</a:t>
            </a:r>
          </a:p>
          <a:p>
            <a:pPr algn="ctr" defTabSz="890900">
              <a:lnSpc>
                <a:spcPct val="90000"/>
              </a:lnSpc>
              <a:spcBef>
                <a:spcPct val="0"/>
              </a:spcBef>
              <a:defRPr/>
            </a:pPr>
            <a:endParaRPr lang="en-US" sz="5261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1834" y="1620708"/>
            <a:ext cx="11115594" cy="338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287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yuzida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aholi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zich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to‘rtta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287" dirty="0" err="1">
                <a:latin typeface="Arial" pitchFamily="34" charset="0"/>
                <a:cs typeface="Arial" pitchFamily="34" charset="0"/>
              </a:rPr>
              <a:t>yirik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hudud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shakllangan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4287" dirty="0" err="1">
                <a:latin typeface="Arial" pitchFamily="34" charset="0"/>
                <a:cs typeface="Arial" pitchFamily="34" charset="0"/>
              </a:rPr>
              <a:t>Bular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Osiyo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Sharqiy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Osiyo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G‘arbiy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Yevropa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Amerikaning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sharqiy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287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люди-восклицательного-знака-3d-малые-125477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48882" y="4273796"/>
            <a:ext cx="1529456" cy="237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1998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235C3CE-AAC9-435D-8315-358085882EC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879262" cy="1218962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algn="ctr" defTabSz="890900">
              <a:spcBef>
                <a:spcPct val="0"/>
              </a:spcBef>
              <a:defRPr/>
            </a:pPr>
            <a:r>
              <a:rPr lang="en-US" sz="5261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GEOGRAFIK DIKTANT</a:t>
            </a:r>
            <a:endParaRPr lang="en-US" sz="5261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2737" y="1363169"/>
            <a:ext cx="11115594" cy="494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5261" dirty="0" err="1">
                <a:latin typeface="Arial" pitchFamily="34" charset="0"/>
                <a:cs typeface="Arial" pitchFamily="34" charset="0"/>
              </a:rPr>
              <a:t>Tabiiy</a:t>
            </a:r>
            <a:r>
              <a:rPr lang="en-US" sz="526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261" dirty="0" err="1">
                <a:latin typeface="Arial" pitchFamily="34" charset="0"/>
                <a:cs typeface="Arial" pitchFamily="34" charset="0"/>
              </a:rPr>
              <a:t>komplekslar</a:t>
            </a:r>
            <a:r>
              <a:rPr lang="en-US" sz="526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261" dirty="0" err="1">
                <a:latin typeface="Arial" pitchFamily="34" charset="0"/>
                <a:cs typeface="Arial" pitchFamily="34" charset="0"/>
              </a:rPr>
              <a:t>inson</a:t>
            </a:r>
            <a:r>
              <a:rPr lang="en-US" sz="526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261" dirty="0" err="1">
                <a:latin typeface="Arial" pitchFamily="34" charset="0"/>
                <a:cs typeface="Arial" pitchFamily="34" charset="0"/>
              </a:rPr>
              <a:t>ta’siri</a:t>
            </a:r>
            <a:r>
              <a:rPr lang="en-US" sz="526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261" dirty="0" err="1">
                <a:latin typeface="Arial" pitchFamily="34" charset="0"/>
                <a:cs typeface="Arial" pitchFamily="34" charset="0"/>
              </a:rPr>
              <a:t>darajasiga</a:t>
            </a:r>
            <a:r>
              <a:rPr lang="en-US" sz="526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261" dirty="0" err="1">
                <a:latin typeface="Arial" pitchFamily="34" charset="0"/>
                <a:cs typeface="Arial" pitchFamily="34" charset="0"/>
              </a:rPr>
              <a:t>ko‘ra</a:t>
            </a:r>
            <a:r>
              <a:rPr lang="en-US" sz="526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261" dirty="0" err="1">
                <a:latin typeface="Arial" pitchFamily="34" charset="0"/>
                <a:cs typeface="Arial" pitchFamily="34" charset="0"/>
              </a:rPr>
              <a:t>uch</a:t>
            </a:r>
            <a:r>
              <a:rPr lang="en-US" sz="526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261" dirty="0" err="1">
                <a:latin typeface="Arial" pitchFamily="34" charset="0"/>
                <a:cs typeface="Arial" pitchFamily="34" charset="0"/>
              </a:rPr>
              <a:t>guruhga</a:t>
            </a:r>
            <a:r>
              <a:rPr lang="en-US" sz="526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261" dirty="0" err="1">
                <a:latin typeface="Arial" pitchFamily="34" charset="0"/>
                <a:cs typeface="Arial" pitchFamily="34" charset="0"/>
              </a:rPr>
              <a:t>ajratiladi</a:t>
            </a:r>
            <a:r>
              <a:rPr lang="en-US" sz="526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5261" dirty="0" err="1">
                <a:latin typeface="Arial" pitchFamily="34" charset="0"/>
                <a:cs typeface="Arial" pitchFamily="34" charset="0"/>
              </a:rPr>
              <a:t>Bular</a:t>
            </a:r>
            <a:r>
              <a:rPr lang="en-US" sz="5261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n-US" sz="5261" dirty="0">
                <a:latin typeface="Arial" pitchFamily="34" charset="0"/>
                <a:cs typeface="Arial" pitchFamily="34" charset="0"/>
              </a:rPr>
              <a:t>1. …..…………..</a:t>
            </a:r>
          </a:p>
          <a:p>
            <a:pPr algn="just"/>
            <a:r>
              <a:rPr lang="en-US" sz="5261" dirty="0">
                <a:latin typeface="Arial" pitchFamily="34" charset="0"/>
                <a:cs typeface="Arial" pitchFamily="34" charset="0"/>
              </a:rPr>
              <a:t>2. …..…………..</a:t>
            </a:r>
          </a:p>
          <a:p>
            <a:pPr algn="just"/>
            <a:r>
              <a:rPr lang="en-US" sz="5261" dirty="0">
                <a:latin typeface="Arial" pitchFamily="34" charset="0"/>
                <a:cs typeface="Arial" pitchFamily="34" charset="0"/>
              </a:rPr>
              <a:t>3. …..…………..</a:t>
            </a:r>
            <a:endParaRPr lang="ru-RU" sz="526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question_mark_PNG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04876" y="3509962"/>
            <a:ext cx="2768292" cy="276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1998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235C3CE-AAC9-435D-8315-358085882EC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879262" cy="1218962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US" sz="526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 JAVOB:</a:t>
            </a:r>
          </a:p>
          <a:p>
            <a:pPr algn="ctr" defTabSz="890900">
              <a:lnSpc>
                <a:spcPct val="90000"/>
              </a:lnSpc>
              <a:spcBef>
                <a:spcPct val="0"/>
              </a:spcBef>
              <a:defRPr/>
            </a:pPr>
            <a:endParaRPr lang="en-US" sz="5261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343" y="1469233"/>
            <a:ext cx="11115594" cy="338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287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Tabiiy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komplekslar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inson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ta’siri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darajasiga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ko‘ra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uch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guruhga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ajratiladi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287" dirty="0" err="1">
                <a:latin typeface="Arial" pitchFamily="34" charset="0"/>
                <a:cs typeface="Arial" pitchFamily="34" charset="0"/>
              </a:rPr>
              <a:t>Bular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en-US" sz="42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landshaftlar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Tabiiy-antropogen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landshaftlar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Antropogen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87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landshaftlar</a:t>
            </a:r>
            <a:r>
              <a:rPr lang="en-US" sz="4287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287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люди-восклицательного-знака-3d-малые-125477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3101" y="3281694"/>
            <a:ext cx="2134025" cy="331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1998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" y="1"/>
            <a:ext cx="11861684" cy="118714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1754"/>
          </a:p>
        </p:txBody>
      </p:sp>
      <p:sp>
        <p:nvSpPr>
          <p:cNvPr id="5" name="object 5"/>
          <p:cNvSpPr/>
          <p:nvPr/>
        </p:nvSpPr>
        <p:spPr>
          <a:xfrm>
            <a:off x="182262" y="1660100"/>
            <a:ext cx="2253078" cy="823819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02"/>
          </a:p>
        </p:txBody>
      </p:sp>
      <p:sp>
        <p:nvSpPr>
          <p:cNvPr id="9" name="object 9"/>
          <p:cNvSpPr/>
          <p:nvPr/>
        </p:nvSpPr>
        <p:spPr>
          <a:xfrm>
            <a:off x="3591082" y="2547673"/>
            <a:ext cx="7728205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702"/>
          </a:p>
        </p:txBody>
      </p:sp>
      <p:sp>
        <p:nvSpPr>
          <p:cNvPr id="10" name="object 10"/>
          <p:cNvSpPr/>
          <p:nvPr/>
        </p:nvSpPr>
        <p:spPr>
          <a:xfrm>
            <a:off x="4860904" y="5597280"/>
            <a:ext cx="5077601" cy="639440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02"/>
          </a:p>
        </p:txBody>
      </p:sp>
      <p:grpSp>
        <p:nvGrpSpPr>
          <p:cNvPr id="2" name="object 13"/>
          <p:cNvGrpSpPr/>
          <p:nvPr/>
        </p:nvGrpSpPr>
        <p:grpSpPr>
          <a:xfrm>
            <a:off x="306446" y="2648527"/>
            <a:ext cx="1867322" cy="2787907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702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702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190571" y="5603751"/>
            <a:ext cx="2149774" cy="477292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702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702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157226" y="375630"/>
            <a:ext cx="11220879" cy="556029"/>
          </a:xfrm>
          <a:prstGeom prst="rect">
            <a:avLst/>
          </a:prstGeom>
        </p:spPr>
        <p:txBody>
          <a:bodyPr vert="horz" wrap="square" lIns="0" tIns="16085" rIns="0" bIns="0" rtlCol="0" anchor="ctr">
            <a:spAutoFit/>
          </a:bodyPr>
          <a:lstStyle/>
          <a:p>
            <a:pPr marL="12372" algn="ctr">
              <a:spcBef>
                <a:spcPts val="126"/>
              </a:spcBef>
            </a:pPr>
            <a:r>
              <a:rPr lang="en-US" sz="3897" b="1" spc="4" dirty="0">
                <a:solidFill>
                  <a:schemeClr val="bg1"/>
                </a:solidFill>
                <a:latin typeface="Arial"/>
                <a:cs typeface="Arial"/>
              </a:rPr>
              <a:t>MUSTAQIL BAJARISH UCHUN TOPSHIRIQ: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24344" y="1436544"/>
            <a:ext cx="9153395" cy="4767465"/>
          </a:xfrm>
          <a:prstGeom prst="rect">
            <a:avLst/>
          </a:prstGeom>
        </p:spPr>
        <p:txBody>
          <a:bodyPr lIns="89082" tIns="44541" rIns="89082" bIns="4454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spcBef>
                <a:spcPts val="1169"/>
              </a:spcBef>
              <a:buAutoNum type="arabicPeriod"/>
            </a:pPr>
            <a:r>
              <a:rPr lang="en-US" sz="389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 29-31-sahifalaridagi </a:t>
            </a:r>
          </a:p>
          <a:p>
            <a:pPr algn="just">
              <a:lnSpc>
                <a:spcPct val="100000"/>
              </a:lnSpc>
              <a:spcBef>
                <a:spcPts val="1169"/>
              </a:spcBef>
            </a:pPr>
            <a:r>
              <a:rPr lang="en-US" sz="3897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yuzi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aholisi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irqlar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”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mavzusini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97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3897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3897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spcBef>
                <a:spcPts val="1169"/>
              </a:spcBef>
            </a:pPr>
            <a:r>
              <a:rPr lang="en-US" sz="3897" dirty="0">
                <a:latin typeface="Arial" pitchFamily="34" charset="0"/>
                <a:cs typeface="Arial" pitchFamily="34" charset="0"/>
              </a:rPr>
              <a:t>2. 31-sahifadagi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javob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97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3897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897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  <a:spcBef>
                <a:spcPts val="1169"/>
              </a:spcBef>
            </a:pPr>
            <a:r>
              <a:rPr lang="en-US" sz="3897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Yozuvsiz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xaritaga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aholi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soni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eng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ko‘p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nomini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 (10 </a:t>
            </a:r>
            <a:r>
              <a:rPr lang="en-US" sz="3897" dirty="0" err="1">
                <a:latin typeface="Arial" pitchFamily="34" charset="0"/>
                <a:cs typeface="Arial" pitchFamily="34" charset="0"/>
              </a:rPr>
              <a:t>ta</a:t>
            </a:r>
            <a:r>
              <a:rPr lang="en-US" sz="3897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3897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3897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897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4659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21"/>
          <a:stretch>
            <a:fillRect/>
          </a:stretch>
        </p:blipFill>
        <p:spPr bwMode="auto">
          <a:xfrm>
            <a:off x="-1" y="168922"/>
            <a:ext cx="11879263" cy="67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2951858" y="4039564"/>
            <a:ext cx="3585226" cy="196236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anchor="ctr"/>
          <a:lstStyle/>
          <a:p>
            <a:pPr algn="ctr">
              <a:defRPr/>
            </a:pPr>
            <a:endParaRPr lang="ru-RU" sz="1754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E931B66A-19BA-4ACF-A440-A0BC8DD94C9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1879262" cy="1304170"/>
          </a:xfrm>
          <a:prstGeom prst="rect">
            <a:avLst/>
          </a:prstGeom>
          <a:solidFill>
            <a:srgbClr val="0000FF"/>
          </a:solidFill>
        </p:spPr>
        <p:txBody>
          <a:bodyPr lIns="188586" tIns="94294" rIns="188586" bIns="94294">
            <a:noAutofit/>
          </a:bodyPr>
          <a:lstStyle/>
          <a:p>
            <a:pPr algn="ctr" defTabSz="1060167">
              <a:spcBef>
                <a:spcPct val="0"/>
              </a:spcBef>
            </a:pPr>
            <a:r>
              <a:rPr lang="en-US" sz="5261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YER SHARI AHOLISI</a:t>
            </a:r>
          </a:p>
        </p:txBody>
      </p:sp>
    </p:spTree>
    <p:extLst>
      <p:ext uri="{BB962C8B-B14F-4D97-AF65-F5344CB8AC3E}">
        <p14:creationId xmlns:p14="http://schemas.microsoft.com/office/powerpoint/2010/main" xmlns="" val="2819577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03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0531" y="1324362"/>
            <a:ext cx="5681219" cy="4423901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879262" cy="1152720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467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AHOLI SONINING KO‘PAYIB BORISHI</a:t>
            </a: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xmlns="" id="{7FA9BD7A-18C0-4B8E-95D2-66083BD0DA74}"/>
              </a:ext>
            </a:extLst>
          </p:cNvPr>
          <p:cNvSpPr/>
          <p:nvPr/>
        </p:nvSpPr>
        <p:spPr>
          <a:xfrm>
            <a:off x="437352" y="5983340"/>
            <a:ext cx="3743235" cy="634909"/>
          </a:xfrm>
          <a:prstGeom prst="wedgeRoundRectCallout">
            <a:avLst>
              <a:gd name="adj1" fmla="val 30708"/>
              <a:gd name="adj2" fmla="val -126750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194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Eramizning</a:t>
            </a:r>
            <a:r>
              <a:rPr lang="en-US" sz="194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boshlaridagi</a:t>
            </a:r>
            <a:r>
              <a:rPr lang="en-US" sz="194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94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94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en-US" sz="194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xmlns="" id="{3B2A7361-BACF-4219-849A-140F0FA9DA53}"/>
              </a:ext>
            </a:extLst>
          </p:cNvPr>
          <p:cNvSpPr/>
          <p:nvPr/>
        </p:nvSpPr>
        <p:spPr>
          <a:xfrm>
            <a:off x="4472799" y="5926229"/>
            <a:ext cx="3824365" cy="634909"/>
          </a:xfrm>
          <a:prstGeom prst="wedgeRoundRectCallout">
            <a:avLst>
              <a:gd name="adj1" fmla="val -28531"/>
              <a:gd name="adj2" fmla="val -138837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ru-RU" sz="233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r>
              <a:rPr lang="en-US" sz="233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33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ru-RU" sz="233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305 </a:t>
            </a:r>
            <a:r>
              <a:rPr lang="en-US" sz="233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</a:p>
        </p:txBody>
      </p:sp>
      <p:sp>
        <p:nvSpPr>
          <p:cNvPr id="11" name="Правая фигурная скобка 10">
            <a:extLst>
              <a:ext uri="{FF2B5EF4-FFF2-40B4-BE49-F238E27FC236}">
                <a16:creationId xmlns:a16="http://schemas.microsoft.com/office/drawing/2014/main" xmlns="" id="{0D51838C-3621-4736-B494-7D7FA068E47F}"/>
              </a:ext>
            </a:extLst>
          </p:cNvPr>
          <p:cNvSpPr/>
          <p:nvPr/>
        </p:nvSpPr>
        <p:spPr>
          <a:xfrm rot="5400000">
            <a:off x="6724026" y="4810480"/>
            <a:ext cx="320581" cy="1081061"/>
          </a:xfrm>
          <a:prstGeom prst="rightBrace">
            <a:avLst>
              <a:gd name="adj1" fmla="val 8331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8575" tIns="94287" rIns="188575" bIns="94287" rtlCol="0" anchor="ctr"/>
          <a:lstStyle/>
          <a:p>
            <a:pPr algn="ctr"/>
            <a:endParaRPr lang="en-US" sz="1754">
              <a:solidFill>
                <a:srgbClr val="C00000"/>
              </a:solidFill>
            </a:endParaRPr>
          </a:p>
        </p:txBody>
      </p:sp>
      <p:sp>
        <p:nvSpPr>
          <p:cNvPr id="12" name="Облачко с текстом: прямоугольное со скругленными углами 11">
            <a:extLst>
              <a:ext uri="{FF2B5EF4-FFF2-40B4-BE49-F238E27FC236}">
                <a16:creationId xmlns:a16="http://schemas.microsoft.com/office/drawing/2014/main" xmlns="" id="{D49BC74E-44FB-4138-8244-99166A9618B7}"/>
              </a:ext>
            </a:extLst>
          </p:cNvPr>
          <p:cNvSpPr/>
          <p:nvPr/>
        </p:nvSpPr>
        <p:spPr>
          <a:xfrm>
            <a:off x="8559433" y="5587859"/>
            <a:ext cx="3075941" cy="796590"/>
          </a:xfrm>
          <a:prstGeom prst="wedgeRoundRectCallout">
            <a:avLst>
              <a:gd name="adj1" fmla="val -86434"/>
              <a:gd name="adj2" fmla="val -41324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33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33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3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33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3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33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3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barobar</a:t>
            </a:r>
            <a:r>
              <a:rPr lang="en-US" sz="233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3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ko‘paydi</a:t>
            </a:r>
            <a:r>
              <a:rPr lang="en-US" sz="233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954FAD1-9923-440B-9C13-CF8461888806}"/>
              </a:ext>
            </a:extLst>
          </p:cNvPr>
          <p:cNvSpPr txBox="1"/>
          <p:nvPr/>
        </p:nvSpPr>
        <p:spPr>
          <a:xfrm>
            <a:off x="6343786" y="5489365"/>
            <a:ext cx="1068063" cy="460309"/>
          </a:xfrm>
          <a:prstGeom prst="rect">
            <a:avLst/>
          </a:prstGeom>
          <a:noFill/>
        </p:spPr>
        <p:txBody>
          <a:bodyPr wrap="none" lIns="188575" tIns="94287" rIns="188575" bIns="94287" rtlCol="0">
            <a:spAutoFit/>
          </a:bodyPr>
          <a:lstStyle/>
          <a:p>
            <a:r>
              <a:rPr lang="ru-RU" sz="1754" b="1" dirty="0">
                <a:latin typeface="Arial" panose="020B0604020202020204" pitchFamily="34" charset="0"/>
                <a:cs typeface="Arial" panose="020B0604020202020204" pitchFamily="34" charset="0"/>
              </a:rPr>
              <a:t>600 </a:t>
            </a:r>
            <a:r>
              <a:rPr lang="en-US" sz="1754" b="1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en-US" sz="175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лачко с текстом: прямоугольное со скругленными углами 13">
            <a:extLst>
              <a:ext uri="{FF2B5EF4-FFF2-40B4-BE49-F238E27FC236}">
                <a16:creationId xmlns:a16="http://schemas.microsoft.com/office/drawing/2014/main" xmlns="" id="{89D087C7-ADF5-4AA9-A344-89F005325EBE}"/>
              </a:ext>
            </a:extLst>
          </p:cNvPr>
          <p:cNvSpPr/>
          <p:nvPr/>
        </p:nvSpPr>
        <p:spPr>
          <a:xfrm>
            <a:off x="8782170" y="4198323"/>
            <a:ext cx="2960024" cy="987464"/>
          </a:xfrm>
          <a:prstGeom prst="wedgeRoundRectCallout">
            <a:avLst>
              <a:gd name="adj1" fmla="val -50288"/>
              <a:gd name="adj2" fmla="val -24632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230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ko‘paydi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xmlns="" id="{F51EA684-9800-456D-B676-7DD6544DC473}"/>
              </a:ext>
            </a:extLst>
          </p:cNvPr>
          <p:cNvSpPr/>
          <p:nvPr/>
        </p:nvSpPr>
        <p:spPr>
          <a:xfrm>
            <a:off x="8623070" y="2826386"/>
            <a:ext cx="3107702" cy="1112595"/>
          </a:xfrm>
          <a:prstGeom prst="wedgeRoundRectCallout">
            <a:avLst>
              <a:gd name="adj1" fmla="val -23203"/>
              <a:gd name="adj2" fmla="val -51271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ko‘paydi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Облачко с текстом: прямоугольное со скругленными углами 15">
            <a:extLst>
              <a:ext uri="{FF2B5EF4-FFF2-40B4-BE49-F238E27FC236}">
                <a16:creationId xmlns:a16="http://schemas.microsoft.com/office/drawing/2014/main" xmlns="" id="{6C323C76-FF2E-4044-893F-E4525C37421F}"/>
              </a:ext>
            </a:extLst>
          </p:cNvPr>
          <p:cNvSpPr/>
          <p:nvPr/>
        </p:nvSpPr>
        <p:spPr>
          <a:xfrm>
            <a:off x="8517008" y="1420485"/>
            <a:ext cx="3362255" cy="1113043"/>
          </a:xfrm>
          <a:prstGeom prst="wedgeRoundRectCallout">
            <a:avLst>
              <a:gd name="adj1" fmla="val -50006"/>
              <a:gd name="adj2" fmla="val 22891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ko‘payishiga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4994" name="Picture 2" descr="Mavzu: Jahon aholisi soni va uning ko'payishi. Darsning maqsadi: Talimi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10299"/>
            <a:ext cx="2992480" cy="2999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156982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ООН: К 2050 году население РФ может сократиться до 125 млн человек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369" y="422265"/>
            <a:ext cx="11149911" cy="493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0" y="5277895"/>
            <a:ext cx="11979236" cy="1573110"/>
          </a:xfrm>
          <a:prstGeom prst="round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082" tIns="44541" rIns="89082" bIns="44541" rtlCol="0" anchor="ctr"/>
          <a:lstStyle/>
          <a:p>
            <a:pPr algn="ctr"/>
            <a:r>
              <a:rPr lang="en-US" sz="292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92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292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aholisi</a:t>
            </a:r>
            <a:r>
              <a:rPr lang="en-US" sz="292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2016-yil </a:t>
            </a:r>
            <a:r>
              <a:rPr lang="en-US" sz="292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ma’lumotiga</a:t>
            </a:r>
            <a:r>
              <a:rPr lang="en-US" sz="292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292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en-US" sz="2923" b="1" u="sng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mlrd</a:t>
            </a:r>
            <a:r>
              <a:rPr lang="en-US" sz="2923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400 </a:t>
            </a:r>
            <a:r>
              <a:rPr lang="en-US" sz="2923" b="1" u="sng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mln</a:t>
            </a:r>
            <a:r>
              <a:rPr lang="en-US" sz="292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92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292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2018-yil </a:t>
            </a:r>
            <a:r>
              <a:rPr lang="en-US" sz="292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ma’lumotiga</a:t>
            </a:r>
            <a:r>
              <a:rPr lang="en-US" sz="292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292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92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en-US" sz="2923" b="1" u="sng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mlrd</a:t>
            </a:r>
            <a:r>
              <a:rPr lang="en-US" sz="2923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620 </a:t>
            </a:r>
            <a:r>
              <a:rPr lang="en-US" sz="2923" b="1" u="sng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mln</a:t>
            </a:r>
            <a:r>
              <a:rPr lang="en-US" sz="2923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92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kishidan</a:t>
            </a:r>
            <a:r>
              <a:rPr lang="en-US" sz="292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23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292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923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5141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879262" cy="1304170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467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 SONI ENG KO‘P MAMLAKATLAR</a:t>
            </a:r>
          </a:p>
        </p:txBody>
      </p:sp>
      <p:sp>
        <p:nvSpPr>
          <p:cNvPr id="131074" name="AutoShape 2" descr="Население Земли: сложные перспективы будущего (Часть 1) — goldenbogdan на  Scorum"/>
          <p:cNvSpPr>
            <a:spLocks noChangeAspect="1" noChangeArrowheads="1"/>
          </p:cNvSpPr>
          <p:nvPr/>
        </p:nvSpPr>
        <p:spPr bwMode="auto">
          <a:xfrm>
            <a:off x="320885" y="-129007"/>
            <a:ext cx="625398" cy="625321"/>
          </a:xfrm>
          <a:prstGeom prst="rect">
            <a:avLst/>
          </a:prstGeom>
          <a:noFill/>
        </p:spPr>
        <p:txBody>
          <a:bodyPr vert="horz" wrap="square" lIns="188586" tIns="94294" rIns="188586" bIns="94294" numCol="1" anchor="t" anchorCtr="0" compatLnSpc="1">
            <a:prstTxWarp prst="textNoShape">
              <a:avLst/>
            </a:prstTxWarp>
          </a:bodyPr>
          <a:lstStyle/>
          <a:p>
            <a:endParaRPr lang="ru-RU" sz="1754"/>
          </a:p>
        </p:txBody>
      </p:sp>
      <p:pic>
        <p:nvPicPr>
          <p:cNvPr id="3074" name="Picture 2" descr="C:\Documents and Settings\Admin\Рабочий стол\0303.jpg"/>
          <p:cNvPicPr>
            <a:picLocks noChangeAspect="1" noChangeArrowheads="1"/>
          </p:cNvPicPr>
          <p:nvPr/>
        </p:nvPicPr>
        <p:blipFill>
          <a:blip r:embed="rId3"/>
          <a:srcRect l="4025"/>
          <a:stretch>
            <a:fillRect/>
          </a:stretch>
        </p:blipFill>
        <p:spPr bwMode="auto">
          <a:xfrm>
            <a:off x="275145" y="1500280"/>
            <a:ext cx="5476690" cy="5173330"/>
          </a:xfrm>
          <a:prstGeom prst="rect">
            <a:avLst/>
          </a:prstGeom>
          <a:noFill/>
        </p:spPr>
      </p:pic>
      <p:pic>
        <p:nvPicPr>
          <p:cNvPr id="3076" name="Picture 4" descr="C:\Documents and Settings\Admin\Рабочий стол\04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0409" y="1503933"/>
            <a:ext cx="5429956" cy="47955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05267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тесты 10 кл | Презентации по географии"/>
          <p:cNvPicPr>
            <a:picLocks noChangeAspect="1" noChangeArrowheads="1"/>
          </p:cNvPicPr>
          <p:nvPr/>
        </p:nvPicPr>
        <p:blipFill>
          <a:blip r:embed="rId2"/>
          <a:srcRect l="8183" t="17453" r="8791" b="15467"/>
          <a:stretch>
            <a:fillRect/>
          </a:stretch>
        </p:blipFill>
        <p:spPr bwMode="auto">
          <a:xfrm>
            <a:off x="8110216" y="1228360"/>
            <a:ext cx="3528632" cy="2850581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883630" cy="1007067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467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AHOLI SONI ENG KO‘P MAMLAKATLAR</a:t>
            </a:r>
          </a:p>
        </p:txBody>
      </p:sp>
      <p:pic>
        <p:nvPicPr>
          <p:cNvPr id="4098" name="Picture 2" descr="C:\Documents and Settings\Admin\Рабочий стол\05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415" y="1066390"/>
            <a:ext cx="7360717" cy="5588083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09447" y="4322718"/>
            <a:ext cx="2581120" cy="214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29992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5171C0D-7C93-4B2E-BC22-81D1A7F4A7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l="8365"/>
          <a:stretch>
            <a:fillRect/>
          </a:stretch>
        </p:blipFill>
        <p:spPr>
          <a:xfrm>
            <a:off x="5764936" y="1284007"/>
            <a:ext cx="5869053" cy="331343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0066"/>
            <a:ext cx="11879263" cy="796590"/>
          </a:xfrm>
          <a:solidFill>
            <a:srgbClr val="0000FF"/>
          </a:solidFill>
        </p:spPr>
        <p:txBody>
          <a:bodyPr>
            <a:noAutofit/>
          </a:bodyPr>
          <a:lstStyle/>
          <a:p>
            <a:r>
              <a:rPr lang="ru-RU" sz="370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РОСТ ЧИСЛЕННОСТИ НАСЕЛЕНИЯ ЗЕМЛИ</a:t>
            </a:r>
            <a:endParaRPr lang="en-US" sz="370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562C339-5454-4F66-8520-EF7CB09E2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25" y="3509965"/>
            <a:ext cx="4901210" cy="298728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Облачко с текстом: прямоугольное со скругленными углами 10">
            <a:extLst>
              <a:ext uri="{FF2B5EF4-FFF2-40B4-BE49-F238E27FC236}">
                <a16:creationId xmlns:a16="http://schemas.microsoft.com/office/drawing/2014/main" xmlns="" id="{6BD1B895-54B6-4FF0-BE98-75F52A2E2B0C}"/>
              </a:ext>
            </a:extLst>
          </p:cNvPr>
          <p:cNvSpPr/>
          <p:nvPr/>
        </p:nvSpPr>
        <p:spPr>
          <a:xfrm>
            <a:off x="221557" y="1041647"/>
            <a:ext cx="4901210" cy="2245561"/>
          </a:xfrm>
          <a:prstGeom prst="wedgeRoundRectCallout">
            <a:avLst>
              <a:gd name="adj1" fmla="val 15225"/>
              <a:gd name="adj2" fmla="val 57215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ru-RU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ХХ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60-yillarida “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portlash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2923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kuzatildi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44BA5249-138B-4C25-B3A0-ABB3A149CBB4}"/>
              </a:ext>
            </a:extLst>
          </p:cNvPr>
          <p:cNvCxnSpPr/>
          <p:nvPr/>
        </p:nvCxnSpPr>
        <p:spPr>
          <a:xfrm>
            <a:off x="5271284" y="1085872"/>
            <a:ext cx="0" cy="5468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блачко с текстом: прямоугольное со скругленными углами 16">
            <a:extLst>
              <a:ext uri="{FF2B5EF4-FFF2-40B4-BE49-F238E27FC236}">
                <a16:creationId xmlns:a16="http://schemas.microsoft.com/office/drawing/2014/main" xmlns="" id="{2D8C1264-CA1F-4D89-A4A2-E103D7C99D4C}"/>
              </a:ext>
            </a:extLst>
          </p:cNvPr>
          <p:cNvSpPr/>
          <p:nvPr/>
        </p:nvSpPr>
        <p:spPr>
          <a:xfrm>
            <a:off x="5271285" y="4846493"/>
            <a:ext cx="6607978" cy="1890873"/>
          </a:xfrm>
          <a:prstGeom prst="wedgeRoundRectCallout">
            <a:avLst>
              <a:gd name="adj1" fmla="val -21257"/>
              <a:gd name="adj2" fmla="val -61443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8575" tIns="94287" rIns="188575" bIns="94287" rtlCol="0" anchor="ctr"/>
          <a:lstStyle/>
          <a:p>
            <a:pPr algn="ctr"/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mamlakatlarida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mamlakatlarida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ko‘rsatkichga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23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923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13648" y="0"/>
            <a:ext cx="11865614" cy="975013"/>
          </a:xfrm>
          <a:prstGeom prst="rect">
            <a:avLst/>
          </a:prstGeom>
          <a:solidFill>
            <a:srgbClr val="0000FF"/>
          </a:solidFill>
        </p:spPr>
        <p:txBody>
          <a:bodyPr vert="horz" lIns="106018" tIns="53012" rIns="106018" bIns="53012" rtlCol="0" anchor="ctr">
            <a:noAutofit/>
          </a:bodyPr>
          <a:lstStyle/>
          <a:p>
            <a:pPr algn="ctr" defTabSz="1060167">
              <a:spcBef>
                <a:spcPct val="0"/>
              </a:spcBef>
            </a:pPr>
            <a:r>
              <a:rPr lang="en-US" sz="5748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AHOLI SONINING O‘SISHI</a:t>
            </a:r>
            <a:endParaRPr lang="en-US" sz="5748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84745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3214caafc88f720116c8ecc9ccd3a9229367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4F4F4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4114</TotalTime>
  <Words>695</Words>
  <Application>Microsoft Office PowerPoint</Application>
  <PresentationFormat>Произвольный</PresentationFormat>
  <Paragraphs>164</Paragraphs>
  <Slides>36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Слайд 1</vt:lpstr>
      <vt:lpstr>Слайд 2</vt:lpstr>
      <vt:lpstr>YER SHARI AHOLISI</vt:lpstr>
      <vt:lpstr>Слайд 4</vt:lpstr>
      <vt:lpstr>AHOLI SONINING KO‘PAYIB BORISHI</vt:lpstr>
      <vt:lpstr>Слайд 6</vt:lpstr>
      <vt:lpstr>AHOLI SONI ENG KO‘P MAMLAKATLAR</vt:lpstr>
      <vt:lpstr>AHOLI SONI ENG KO‘P MAMLAKATLAR</vt:lpstr>
      <vt:lpstr>           РОСТ ЧИСЛЕННОСТИ НАСЕЛЕНИЯ ЗЕМЛИ</vt:lpstr>
      <vt:lpstr>           РОСТ ЧИСЛЕННОСТИ НАСЕЛЕНИЯ ЗЕМЛИ</vt:lpstr>
      <vt:lpstr>AHOLI IRQLARI</vt:lpstr>
      <vt:lpstr>Слайд 12</vt:lpstr>
      <vt:lpstr>Слайд 13</vt:lpstr>
      <vt:lpstr>Слайд 14</vt:lpstr>
      <vt:lpstr>AHOLINING JOYLASHISH XUSUSIYATLARI</vt:lpstr>
      <vt:lpstr>Слайд 16</vt:lpstr>
      <vt:lpstr>AHOLINING NOTEKIS TARQALISHI</vt:lpstr>
      <vt:lpstr>Слайд 18</vt:lpstr>
      <vt:lpstr>AHOLI ZICHLIGI YUQORI HUDUDLAR</vt:lpstr>
      <vt:lpstr>Слайд 20</vt:lpstr>
      <vt:lpstr>Слайд 21</vt:lpstr>
      <vt:lpstr>Слайд 22</vt:lpstr>
      <vt:lpstr>Слайд 23</vt:lpstr>
      <vt:lpstr>Слайд 24</vt:lpstr>
      <vt:lpstr>Слайд 25</vt:lpstr>
      <vt:lpstr>TABIIY KOMPLEKSLAR INSON TA’SIRI DARAJASIGA KO‘RA UCH GURUHGA AJRATILADI:  </vt:lpstr>
      <vt:lpstr>TABIATNI VA TABIIY RESURSLARNI MUHOFAZA QILISH</vt:lpstr>
      <vt:lpstr>TABIIY LANDSHAFTLARNI MUHOFAZA QILISH</vt:lpstr>
      <vt:lpstr>TABIIY LANDSHAFTLARNI MUHOFAZA QILISH</vt:lpstr>
      <vt:lpstr>Слайд 30</vt:lpstr>
      <vt:lpstr>Слайд 31</vt:lpstr>
      <vt:lpstr>Слайд 32</vt:lpstr>
      <vt:lpstr>Слайд 33</vt:lpstr>
      <vt:lpstr>Слайд 34</vt:lpstr>
      <vt:lpstr>Слайд 35</vt:lpstr>
      <vt:lpstr>MUSTAQIL BAJARISH UCHUN TOPSHIRIQ: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Admin</cp:lastModifiedBy>
  <cp:revision>761</cp:revision>
  <dcterms:created xsi:type="dcterms:W3CDTF">2020-04-09T12:18:10Z</dcterms:created>
  <dcterms:modified xsi:type="dcterms:W3CDTF">2020-09-24T06:23:29Z</dcterms:modified>
</cp:coreProperties>
</file>