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8"/>
  </p:notes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93" r:id="rId15"/>
    <p:sldId id="270" r:id="rId16"/>
    <p:sldId id="263" r:id="rId17"/>
    <p:sldId id="271" r:id="rId18"/>
    <p:sldId id="272" r:id="rId19"/>
    <p:sldId id="273" r:id="rId20"/>
    <p:sldId id="274" r:id="rId21"/>
    <p:sldId id="280" r:id="rId22"/>
    <p:sldId id="281" r:id="rId23"/>
    <p:sldId id="282" r:id="rId24"/>
    <p:sldId id="283" r:id="rId25"/>
    <p:sldId id="284" r:id="rId26"/>
    <p:sldId id="275" r:id="rId27"/>
    <p:sldId id="276" r:id="rId28"/>
    <p:sldId id="277" r:id="rId29"/>
    <p:sldId id="278" r:id="rId30"/>
    <p:sldId id="287" r:id="rId31"/>
    <p:sldId id="289" r:id="rId32"/>
    <p:sldId id="288" r:id="rId33"/>
    <p:sldId id="290" r:id="rId34"/>
    <p:sldId id="291" r:id="rId35"/>
    <p:sldId id="292" r:id="rId36"/>
    <p:sldId id="279" r:id="rId37"/>
  </p:sldIdLst>
  <p:sldSz cx="11879263" cy="7019925"/>
  <p:notesSz cx="9144000" cy="6858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2FEB1EC-8F1F-4360-ADED-A8029CF6C304}">
          <p14:sldIdLst>
            <p14:sldId id="256"/>
            <p14:sldId id="286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6"/>
            <p14:sldId id="267"/>
            <p14:sldId id="268"/>
            <p14:sldId id="293"/>
            <p14:sldId id="270"/>
            <p14:sldId id="263"/>
            <p14:sldId id="271"/>
            <p14:sldId id="272"/>
            <p14:sldId id="273"/>
            <p14:sldId id="274"/>
            <p14:sldId id="280"/>
            <p14:sldId id="281"/>
            <p14:sldId id="282"/>
            <p14:sldId id="283"/>
            <p14:sldId id="284"/>
            <p14:sldId id="275"/>
            <p14:sldId id="276"/>
            <p14:sldId id="277"/>
            <p14:sldId id="278"/>
            <p14:sldId id="287"/>
            <p14:sldId id="289"/>
            <p14:sldId id="288"/>
            <p14:sldId id="290"/>
            <p14:sldId id="291"/>
            <p14:sldId id="292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211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FFCC"/>
    <a:srgbClr val="0099FF"/>
    <a:srgbClr val="FF66FF"/>
    <a:srgbClr val="0091C4"/>
    <a:srgbClr val="53E7A1"/>
    <a:srgbClr val="66FFCC"/>
    <a:srgbClr val="149C2E"/>
    <a:srgbClr val="19C1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-618" y="-90"/>
      </p:cViewPr>
      <p:guideLst>
        <p:guide orient="horz" pos="2211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6B91B-DDEF-4DA7-AD28-05F41B27C2FB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95538" y="514350"/>
            <a:ext cx="43529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5584-CE70-4886-AD4E-AF20FFB82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5538" y="514350"/>
            <a:ext cx="4352925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4908" y="1148863"/>
            <a:ext cx="8909447" cy="2443974"/>
          </a:xfrm>
        </p:spPr>
        <p:txBody>
          <a:bodyPr anchor="b"/>
          <a:lstStyle>
            <a:lvl1pPr algn="ctr">
              <a:defRPr sz="584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3687086"/>
            <a:ext cx="8909447" cy="1694856"/>
          </a:xfrm>
        </p:spPr>
        <p:txBody>
          <a:bodyPr/>
          <a:lstStyle>
            <a:lvl1pPr marL="0" indent="0" algn="ctr">
              <a:buNone/>
              <a:defRPr sz="2338"/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2829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40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373746"/>
            <a:ext cx="2561466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373746"/>
            <a:ext cx="7535907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5055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951" y="286572"/>
            <a:ext cx="10097375" cy="836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0946" y="1429986"/>
            <a:ext cx="3243039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61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18112" y="1429986"/>
            <a:ext cx="3243039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61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745278" y="1429986"/>
            <a:ext cx="3243039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61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90946" y="5098168"/>
            <a:ext cx="3243039" cy="981491"/>
          </a:xfrm>
        </p:spPr>
        <p:txBody>
          <a:bodyPr>
            <a:noAutofit/>
          </a:bodyPr>
          <a:lstStyle>
            <a:lvl1pPr marL="0" indent="0">
              <a:buNone/>
              <a:defRPr sz="1461"/>
            </a:lvl1pPr>
            <a:lvl2pPr marL="148461" indent="-148461">
              <a:buFont typeface="Arial" panose="020B0604020202020204" pitchFamily="34" charset="0"/>
              <a:buChar char="•"/>
              <a:defRPr sz="1461"/>
            </a:lvl2pPr>
            <a:lvl3pPr marL="296924" indent="-148461">
              <a:defRPr sz="1461"/>
            </a:lvl3pPr>
            <a:lvl4pPr marL="519616" indent="-222691">
              <a:defRPr sz="1461"/>
            </a:lvl4pPr>
            <a:lvl5pPr marL="742307" indent="-222691">
              <a:defRPr sz="14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18112" y="5098168"/>
            <a:ext cx="3243039" cy="981491"/>
          </a:xfrm>
        </p:spPr>
        <p:txBody>
          <a:bodyPr>
            <a:noAutofit/>
          </a:bodyPr>
          <a:lstStyle>
            <a:lvl1pPr marL="0" indent="0">
              <a:buNone/>
              <a:defRPr sz="1461"/>
            </a:lvl1pPr>
            <a:lvl2pPr marL="148461" indent="-148461">
              <a:buFont typeface="Arial" panose="020B0604020202020204" pitchFamily="34" charset="0"/>
              <a:buChar char="•"/>
              <a:defRPr sz="1461"/>
            </a:lvl2pPr>
            <a:lvl3pPr marL="296924" indent="-148461">
              <a:defRPr sz="1461"/>
            </a:lvl3pPr>
            <a:lvl4pPr marL="519616" indent="-222691">
              <a:defRPr sz="1461"/>
            </a:lvl4pPr>
            <a:lvl5pPr marL="742307" indent="-222691">
              <a:defRPr sz="14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745278" y="5098168"/>
            <a:ext cx="3243039" cy="981491"/>
          </a:xfrm>
        </p:spPr>
        <p:txBody>
          <a:bodyPr>
            <a:noAutofit/>
          </a:bodyPr>
          <a:lstStyle>
            <a:lvl1pPr marL="0" indent="0">
              <a:buNone/>
              <a:defRPr sz="1461"/>
            </a:lvl1pPr>
            <a:lvl2pPr marL="148461" indent="-148461">
              <a:buFont typeface="Arial" panose="020B0604020202020204" pitchFamily="34" charset="0"/>
              <a:buChar char="•"/>
              <a:defRPr sz="1461"/>
            </a:lvl2pPr>
            <a:lvl3pPr marL="296924" indent="-148461">
              <a:defRPr sz="1461"/>
            </a:lvl3pPr>
            <a:lvl4pPr marL="519616" indent="-222691">
              <a:defRPr sz="1461"/>
            </a:lvl4pPr>
            <a:lvl5pPr marL="742307" indent="-222691">
              <a:defRPr sz="14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90951" y="955495"/>
            <a:ext cx="10097375" cy="415996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6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41632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0190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2" y="1750107"/>
            <a:ext cx="10245864" cy="2920093"/>
          </a:xfrm>
        </p:spPr>
        <p:txBody>
          <a:bodyPr anchor="b"/>
          <a:lstStyle>
            <a:lvl1pPr>
              <a:defRPr sz="584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2" y="4697826"/>
            <a:ext cx="10245864" cy="1535608"/>
          </a:xfrm>
        </p:spPr>
        <p:txBody>
          <a:bodyPr/>
          <a:lstStyle>
            <a:lvl1pPr marL="0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260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1868730"/>
            <a:ext cx="5048687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1868730"/>
            <a:ext cx="5048687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1743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373747"/>
            <a:ext cx="10245864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7" y="1720857"/>
            <a:ext cx="5025485" cy="843365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7" y="2564223"/>
            <a:ext cx="5025485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7" y="1720857"/>
            <a:ext cx="5050234" cy="843365"/>
          </a:xfrm>
        </p:spPr>
        <p:txBody>
          <a:bodyPr anchor="b"/>
          <a:lstStyle>
            <a:lvl1pPr marL="0" indent="0">
              <a:buNone/>
              <a:defRPr sz="2338" b="1"/>
            </a:lvl1pPr>
            <a:lvl2pPr marL="445450" indent="0">
              <a:buNone/>
              <a:defRPr sz="1949" b="1"/>
            </a:lvl2pPr>
            <a:lvl3pPr marL="890900" indent="0">
              <a:buNone/>
              <a:defRPr sz="1754" b="1"/>
            </a:lvl3pPr>
            <a:lvl4pPr marL="1336350" indent="0">
              <a:buNone/>
              <a:defRPr sz="1559" b="1"/>
            </a:lvl4pPr>
            <a:lvl5pPr marL="1781800" indent="0">
              <a:buNone/>
              <a:defRPr sz="1559" b="1"/>
            </a:lvl5pPr>
            <a:lvl6pPr marL="2227250" indent="0">
              <a:buNone/>
              <a:defRPr sz="1559" b="1"/>
            </a:lvl6pPr>
            <a:lvl7pPr marL="2672700" indent="0">
              <a:buNone/>
              <a:defRPr sz="1559" b="1"/>
            </a:lvl7pPr>
            <a:lvl8pPr marL="3118150" indent="0">
              <a:buNone/>
              <a:defRPr sz="1559" b="1"/>
            </a:lvl8pPr>
            <a:lvl9pPr marL="3563600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7" y="2564223"/>
            <a:ext cx="5050234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8356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8749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668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67995"/>
            <a:ext cx="3831371" cy="1637983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010740"/>
            <a:ext cx="6013877" cy="4988697"/>
          </a:xfrm>
        </p:spPr>
        <p:txBody>
          <a:bodyPr/>
          <a:lstStyle>
            <a:lvl1pPr>
              <a:defRPr sz="3118"/>
            </a:lvl1pPr>
            <a:lvl2pPr>
              <a:defRPr sz="2728"/>
            </a:lvl2pPr>
            <a:lvl3pPr>
              <a:defRPr sz="2338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105977"/>
            <a:ext cx="3831371" cy="3901584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4342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67995"/>
            <a:ext cx="3831371" cy="1637983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010740"/>
            <a:ext cx="6013877" cy="4988697"/>
          </a:xfrm>
        </p:spPr>
        <p:txBody>
          <a:bodyPr anchor="t"/>
          <a:lstStyle>
            <a:lvl1pPr marL="0" indent="0">
              <a:buNone/>
              <a:defRPr sz="3118"/>
            </a:lvl1pPr>
            <a:lvl2pPr marL="445450" indent="0">
              <a:buNone/>
              <a:defRPr sz="2728"/>
            </a:lvl2pPr>
            <a:lvl3pPr marL="890900" indent="0">
              <a:buNone/>
              <a:defRPr sz="2338"/>
            </a:lvl3pPr>
            <a:lvl4pPr marL="1336350" indent="0">
              <a:buNone/>
              <a:defRPr sz="1949"/>
            </a:lvl4pPr>
            <a:lvl5pPr marL="1781800" indent="0">
              <a:buNone/>
              <a:defRPr sz="1949"/>
            </a:lvl5pPr>
            <a:lvl6pPr marL="2227250" indent="0">
              <a:buNone/>
              <a:defRPr sz="1949"/>
            </a:lvl6pPr>
            <a:lvl7pPr marL="2672700" indent="0">
              <a:buNone/>
              <a:defRPr sz="1949"/>
            </a:lvl7pPr>
            <a:lvl8pPr marL="3118150" indent="0">
              <a:buNone/>
              <a:defRPr sz="1949"/>
            </a:lvl8pPr>
            <a:lvl9pPr marL="3563600" indent="0">
              <a:buNone/>
              <a:defRPr sz="194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7" y="2105977"/>
            <a:ext cx="3831371" cy="3901584"/>
          </a:xfrm>
        </p:spPr>
        <p:txBody>
          <a:bodyPr/>
          <a:lstStyle>
            <a:lvl1pPr marL="0" indent="0">
              <a:buNone/>
              <a:defRPr sz="1559"/>
            </a:lvl1pPr>
            <a:lvl2pPr marL="445450" indent="0">
              <a:buNone/>
              <a:defRPr sz="1364"/>
            </a:lvl2pPr>
            <a:lvl3pPr marL="890900" indent="0">
              <a:buNone/>
              <a:defRPr sz="1169"/>
            </a:lvl3pPr>
            <a:lvl4pPr marL="1336350" indent="0">
              <a:buNone/>
              <a:defRPr sz="974"/>
            </a:lvl4pPr>
            <a:lvl5pPr marL="1781800" indent="0">
              <a:buNone/>
              <a:defRPr sz="974"/>
            </a:lvl5pPr>
            <a:lvl6pPr marL="2227250" indent="0">
              <a:buNone/>
              <a:defRPr sz="974"/>
            </a:lvl6pPr>
            <a:lvl7pPr marL="2672700" indent="0">
              <a:buNone/>
              <a:defRPr sz="974"/>
            </a:lvl7pPr>
            <a:lvl8pPr marL="3118150" indent="0">
              <a:buNone/>
              <a:defRPr sz="974"/>
            </a:lvl8pPr>
            <a:lvl9pPr marL="3563600" indent="0">
              <a:buNone/>
              <a:defRPr sz="9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597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373747"/>
            <a:ext cx="10245864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1868730"/>
            <a:ext cx="10245864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6506431"/>
            <a:ext cx="267283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6506431"/>
            <a:ext cx="400925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6506431"/>
            <a:ext cx="267283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721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qomus.info/oz/encyclopedia/o/oda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qomus.info/oz/encyclopedia/d/demografiya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" y="0"/>
            <a:ext cx="11861684" cy="18852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388843" y="3059551"/>
            <a:ext cx="6564149" cy="1875707"/>
          </a:xfrm>
          <a:prstGeom prst="rect">
            <a:avLst/>
          </a:prstGeom>
        </p:spPr>
        <p:txBody>
          <a:bodyPr vert="horz" wrap="square" lIns="0" tIns="28767" rIns="0" bIns="0" rtlCol="0">
            <a:spAutoFit/>
          </a:bodyPr>
          <a:lstStyle/>
          <a:p>
            <a:r>
              <a:rPr sz="6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6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6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yuzi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aholisi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6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irqlar</a:t>
            </a:r>
            <a:endParaRPr sz="6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73252" y="3129083"/>
            <a:ext cx="708746" cy="185175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381123" y="483370"/>
            <a:ext cx="1904178" cy="107437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407328" y="483369"/>
            <a:ext cx="1828477" cy="107437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635934" y="739474"/>
            <a:ext cx="548058" cy="731211"/>
          </a:xfrm>
          <a:prstGeom prst="rect">
            <a:avLst/>
          </a:prstGeom>
        </p:spPr>
        <p:txBody>
          <a:bodyPr vert="horz" wrap="square" lIns="0" tIns="32687" rIns="0" bIns="0" rtlCol="0">
            <a:spAutoFit/>
          </a:bodyPr>
          <a:lstStyle/>
          <a:p>
            <a:pPr>
              <a:spcBef>
                <a:spcPts val="258"/>
              </a:spcBef>
            </a:pPr>
            <a:r>
              <a:rPr lang="en-US" sz="4579" b="1" spc="20" dirty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endParaRPr sz="4579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235554" y="876598"/>
            <a:ext cx="862015" cy="501132"/>
          </a:xfrm>
          <a:prstGeom prst="rect">
            <a:avLst/>
          </a:prstGeom>
        </p:spPr>
        <p:txBody>
          <a:bodyPr vert="horz" wrap="square" lIns="0" tIns="24842" rIns="0" bIns="0" rtlCol="0">
            <a:spAutoFit/>
          </a:bodyPr>
          <a:lstStyle/>
          <a:p>
            <a:pPr>
              <a:spcBef>
                <a:spcPts val="196"/>
              </a:spcBef>
            </a:pPr>
            <a:r>
              <a:rPr lang="en-US" sz="3118" b="1" spc="2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118" b="1" spc="20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58432" y="436867"/>
            <a:ext cx="5195041" cy="953737"/>
          </a:xfrm>
          <a:prstGeom prst="rect">
            <a:avLst/>
          </a:prstGeom>
        </p:spPr>
        <p:txBody>
          <a:bodyPr vert="horz" wrap="square" lIns="0" tIns="30113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187" defTabSz="1885446">
              <a:spcBef>
                <a:spcPts val="235"/>
              </a:spcBef>
              <a:defRPr/>
            </a:pPr>
            <a:r>
              <a:rPr lang="en-US" sz="6000" kern="0" spc="20" dirty="0">
                <a:solidFill>
                  <a:sysClr val="window" lastClr="F4F4F4"/>
                </a:solidFill>
              </a:rPr>
              <a:t>GEOGRA</a:t>
            </a:r>
            <a:r>
              <a:rPr lang="uz-Latn-UZ" sz="6000" kern="0" spc="20" dirty="0">
                <a:solidFill>
                  <a:sysClr val="window" lastClr="F4F4F4"/>
                </a:solidFill>
              </a:rPr>
              <a:t>FI</a:t>
            </a:r>
            <a:r>
              <a:rPr lang="en-US" sz="6000" kern="0" spc="20" dirty="0">
                <a:solidFill>
                  <a:sysClr val="window" lastClr="F4F4F4"/>
                </a:solidFill>
              </a:rPr>
              <a:t>YA</a:t>
            </a:r>
          </a:p>
        </p:txBody>
      </p:sp>
      <p:pic>
        <p:nvPicPr>
          <p:cNvPr id="25" name="Picture 22" descr="EART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48" y="282054"/>
            <a:ext cx="1620771" cy="153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DA85448-9F67-4697-8752-BA5BE417A9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129" r="15129"/>
          <a:stretch>
            <a:fillRect/>
          </a:stretch>
        </p:blipFill>
        <p:spPr>
          <a:xfrm>
            <a:off x="7824008" y="2917592"/>
            <a:ext cx="3243039" cy="34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099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955" y="860676"/>
            <a:ext cx="10913350" cy="5990329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40065"/>
            <a:ext cx="11879263" cy="1012653"/>
          </a:xfrm>
          <a:solidFill>
            <a:srgbClr val="0000FF"/>
          </a:solidFill>
        </p:spPr>
        <p:txBody>
          <a:bodyPr>
            <a:noAutofit/>
          </a:bodyPr>
          <a:lstStyle/>
          <a:p>
            <a:r>
              <a:rPr lang="ru-RU" sz="370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РОСТ ЧИСЛЕННОСТИ НАСЕЛЕНИЯ ЗЕМЛИ</a:t>
            </a:r>
            <a:endParaRPr lang="en-US" sz="370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9262" cy="938295"/>
          </a:xfrm>
          <a:prstGeom prst="rect">
            <a:avLst/>
          </a:prstGeom>
          <a:solidFill>
            <a:srgbClr val="0000FF"/>
          </a:solidFill>
        </p:spPr>
        <p:txBody>
          <a:bodyPr vert="horz" lIns="106018" tIns="53012" rIns="106018" bIns="53012" rtlCol="0" anchor="ctr">
            <a:noAutofit/>
          </a:bodyPr>
          <a:lstStyle/>
          <a:p>
            <a:pPr algn="ctr" defTabSz="1060167">
              <a:spcBef>
                <a:spcPct val="0"/>
              </a:spcBef>
            </a:pPr>
            <a:r>
              <a:rPr lang="en-US" sz="3897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MATERIK VA QIT’ALAR AHOLISI (MLN KISHI)</a:t>
            </a:r>
          </a:p>
        </p:txBody>
      </p:sp>
    </p:spTree>
    <p:extLst>
      <p:ext uri="{BB962C8B-B14F-4D97-AF65-F5344CB8AC3E}">
        <p14:creationId xmlns:p14="http://schemas.microsoft.com/office/powerpoint/2010/main" xmlns="" val="3673888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EDCA43-D087-4EE3-AC2B-9E54C418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897" y="2356869"/>
            <a:ext cx="5111702" cy="39744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879262" cy="115272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 IRQLARI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DFCBA1-8E16-43D8-9AE6-6BA8A0A4DF51}"/>
              </a:ext>
            </a:extLst>
          </p:cNvPr>
          <p:cNvSpPr txBox="1"/>
          <p:nvPr/>
        </p:nvSpPr>
        <p:spPr>
          <a:xfrm>
            <a:off x="193145" y="1252308"/>
            <a:ext cx="11510413" cy="1090061"/>
          </a:xfrm>
          <a:prstGeom prst="rect">
            <a:avLst/>
          </a:prstGeom>
          <a:noFill/>
        </p:spPr>
        <p:txBody>
          <a:bodyPr wrap="square" lIns="188575" tIns="94287" rIns="188575" bIns="94287">
            <a:spAutoFit/>
          </a:bodyPr>
          <a:lstStyle/>
          <a:p>
            <a:pPr algn="ctr"/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Irq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insonlarning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gavda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qiyofasi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tarixan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birligidir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2" descr="C:\Documents and Settings\Admin\Рабочий стол\3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76" y="2579220"/>
            <a:ext cx="5402444" cy="4093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92015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818" y="1341868"/>
            <a:ext cx="11484794" cy="516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55819" y="5710902"/>
            <a:ext cx="11244295" cy="1140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rtlCol="0" anchor="ctr"/>
          <a:lstStyle/>
          <a:p>
            <a:pPr algn="ctr"/>
            <a:endParaRPr lang="ru-RU" sz="1754"/>
          </a:p>
        </p:txBody>
      </p:sp>
      <p:sp>
        <p:nvSpPr>
          <p:cNvPr id="6" name="Прямоугольник 5"/>
          <p:cNvSpPr/>
          <p:nvPr/>
        </p:nvSpPr>
        <p:spPr>
          <a:xfrm>
            <a:off x="746791" y="5247139"/>
            <a:ext cx="2424547" cy="1052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anchor="ctr"/>
          <a:lstStyle/>
          <a:p>
            <a:pPr algn="ctr">
              <a:defRPr/>
            </a:pPr>
            <a:r>
              <a:rPr lang="en-US" sz="311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Yevropeoid</a:t>
            </a:r>
            <a:r>
              <a:rPr lang="en-US" sz="3118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irqi</a:t>
            </a:r>
            <a:endParaRPr lang="ru-RU" sz="3118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0558" y="5201357"/>
            <a:ext cx="2658523" cy="98143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anchor="ctr"/>
          <a:lstStyle/>
          <a:p>
            <a:pPr algn="ctr">
              <a:defRPr/>
            </a:pPr>
            <a:r>
              <a:rPr lang="en-US" sz="311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Mongoloid irqi</a:t>
            </a:r>
            <a:endParaRPr lang="ru-RU" sz="3118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48936" y="5223486"/>
            <a:ext cx="2403020" cy="98052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anchor="ctr"/>
          <a:lstStyle/>
          <a:p>
            <a:pPr algn="ctr">
              <a:defRPr/>
            </a:pPr>
            <a:r>
              <a:rPr lang="en-US" sz="3118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Negroid </a:t>
            </a:r>
          </a:p>
          <a:p>
            <a:pPr algn="ctr">
              <a:defRPr/>
            </a:pPr>
            <a:r>
              <a:rPr lang="en-US" sz="311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irqi</a:t>
            </a:r>
            <a:endParaRPr lang="ru-RU" sz="3118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879262" cy="1304170"/>
          </a:xfrm>
          <a:prstGeom prst="rect">
            <a:avLst/>
          </a:prstGeom>
          <a:solidFill>
            <a:srgbClr val="0000FF"/>
          </a:solidFill>
        </p:spPr>
        <p:txBody>
          <a:bodyPr lIns="188575" tIns="94287" rIns="188575" bIns="94287">
            <a:noAutofit/>
          </a:bodyPr>
          <a:lstStyle/>
          <a:p>
            <a:pPr algn="ctr" defTabSz="1187689">
              <a:spcBef>
                <a:spcPct val="0"/>
              </a:spcBef>
              <a:defRPr/>
            </a:pPr>
            <a:r>
              <a:rPr lang="en-US" sz="5846" b="1" kern="800" spc="-52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IRQLAR</a:t>
            </a:r>
          </a:p>
        </p:txBody>
      </p:sp>
    </p:spTree>
    <p:extLst>
      <p:ext uri="{BB962C8B-B14F-4D97-AF65-F5344CB8AC3E}">
        <p14:creationId xmlns:p14="http://schemas.microsoft.com/office/powerpoint/2010/main" xmlns="" val="58397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506" r="46596"/>
          <a:stretch>
            <a:fillRect/>
          </a:stretch>
        </p:blipFill>
        <p:spPr bwMode="auto">
          <a:xfrm>
            <a:off x="1875875" y="1927582"/>
            <a:ext cx="2674307" cy="344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29606" y="1308649"/>
            <a:ext cx="4563144" cy="8053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rtlCol="0" anchor="ctr"/>
          <a:lstStyle/>
          <a:p>
            <a:pPr algn="ctr"/>
            <a:r>
              <a:rPr lang="en-US" sz="428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Yevropeoid</a:t>
            </a:r>
            <a:r>
              <a:rPr lang="en-US" sz="428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28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irqi</a:t>
            </a:r>
            <a:endParaRPr lang="ru-RU" sz="4287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3724" y="1636805"/>
            <a:ext cx="2600942" cy="348236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rtlCol="0" anchor="ctr"/>
          <a:lstStyle/>
          <a:p>
            <a:pPr algn="ctr"/>
            <a:r>
              <a:rPr lang="en-US" sz="1851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Shimoliy</a:t>
            </a:r>
            <a:r>
              <a:rPr lang="en-US" sz="1851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tarmog‘i</a:t>
            </a:r>
            <a:endParaRPr lang="ru-RU" sz="1851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28846" y="1527247"/>
            <a:ext cx="2507962" cy="348236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rtlCol="0" anchor="ctr"/>
          <a:lstStyle/>
          <a:p>
            <a:pPr algn="ctr"/>
            <a:r>
              <a:rPr lang="en-US" sz="1851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Janubiy</a:t>
            </a:r>
            <a:r>
              <a:rPr lang="en-US" sz="1851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tarmog‘i</a:t>
            </a:r>
            <a:endParaRPr lang="ru-RU" sz="1851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90973" y="5014712"/>
            <a:ext cx="3139518" cy="14332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anchor="ctr"/>
          <a:lstStyle/>
          <a:p>
            <a:pPr>
              <a:defRPr/>
            </a:pPr>
            <a:r>
              <a:rPr lang="ru-RU" sz="1754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terisi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och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rangda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sochlari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yumshoq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burni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qirrali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ko‘zi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moviy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defRPr/>
            </a:pPr>
            <a:endParaRPr lang="ru-RU" sz="1754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88175" y="4898040"/>
            <a:ext cx="2768293" cy="154991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anchor="ctr"/>
          <a:lstStyle/>
          <a:p>
            <a:pPr>
              <a:defRPr/>
            </a:pP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terisi to‘q rangda</a:t>
            </a: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sochlari to‘q rangda</a:t>
            </a: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ko‘zlari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jigarrang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754" dirty="0">
              <a:solidFill>
                <a:schemeClr val="tx1"/>
              </a:solidFill>
            </a:endParaRPr>
          </a:p>
        </p:txBody>
      </p:sp>
      <p:pic>
        <p:nvPicPr>
          <p:cNvPr id="1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49" t="46506"/>
          <a:stretch>
            <a:fillRect/>
          </a:stretch>
        </p:blipFill>
        <p:spPr bwMode="auto">
          <a:xfrm>
            <a:off x="7573029" y="1789697"/>
            <a:ext cx="2651621" cy="344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9262" cy="1176536"/>
          </a:xfrm>
          <a:prstGeom prst="rect">
            <a:avLst/>
          </a:prstGeom>
          <a:solidFill>
            <a:srgbClr val="0000FF"/>
          </a:solidFill>
        </p:spPr>
        <p:txBody>
          <a:bodyPr lIns="188575" tIns="94287" rIns="188575" bIns="94287">
            <a:noAutofit/>
          </a:bodyPr>
          <a:lstStyle/>
          <a:p>
            <a:pPr algn="ctr" defTabSz="1187689">
              <a:spcBef>
                <a:spcPct val="0"/>
              </a:spcBef>
              <a:defRPr/>
            </a:pPr>
            <a:r>
              <a:rPr lang="en-US" sz="5261" b="1" kern="800" spc="-52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IRQLAR</a:t>
            </a:r>
          </a:p>
        </p:txBody>
      </p:sp>
      <p:pic>
        <p:nvPicPr>
          <p:cNvPr id="3074" name="Picture 2" descr="Детективы и фантастика: &quot;книжный&quot; опрос провели в Мариуполе | Комментарии  Донетчи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655" y="2316235"/>
            <a:ext cx="3288789" cy="254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058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96" b="51048"/>
          <a:stretch>
            <a:fillRect/>
          </a:stretch>
        </p:blipFill>
        <p:spPr bwMode="auto">
          <a:xfrm>
            <a:off x="1675823" y="2274993"/>
            <a:ext cx="2259181" cy="2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63667" y="1273152"/>
            <a:ext cx="4465330" cy="8791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rtlCol="0" anchor="ctr"/>
          <a:lstStyle/>
          <a:p>
            <a:pPr algn="ctr"/>
            <a:r>
              <a:rPr lang="en-US" sz="389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Mongoloid  </a:t>
            </a:r>
            <a:r>
              <a:rPr lang="en-US" sz="389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irqi</a:t>
            </a:r>
            <a:endParaRPr lang="ru-RU" sz="3897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33621" y="5164575"/>
            <a:ext cx="3468322" cy="138945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anchor="ctr"/>
          <a:lstStyle/>
          <a:p>
            <a:pPr>
              <a:defRPr/>
            </a:pPr>
            <a:r>
              <a:rPr lang="ru-RU" sz="1754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terisi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quyuq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jigarrangda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sochlari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qora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jingalak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burni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katta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keng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lablari</a:t>
            </a:r>
            <a:r>
              <a:rPr lang="en-US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qalin</a:t>
            </a: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754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66710" y="5113532"/>
            <a:ext cx="3415290" cy="1493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anchor="ctr"/>
          <a:lstStyle/>
          <a:p>
            <a:pPr>
              <a:defRPr/>
            </a:pPr>
            <a:r>
              <a:rPr lang="ru-RU" sz="1851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terisi bug‘doy rangda</a:t>
            </a: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sochlari qora va qattiq</a:t>
            </a: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ko‘zlari  qora</a:t>
            </a: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qisiq,</a:t>
            </a:r>
            <a:endParaRPr lang="ru-RU" sz="1851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keng yuzli</a:t>
            </a:r>
            <a:r>
              <a:rPr lang="ru-RU" sz="1851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19970" y="1261387"/>
            <a:ext cx="4115315" cy="880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rtlCol="0" anchor="ctr"/>
          <a:lstStyle/>
          <a:p>
            <a:pPr algn="ctr"/>
            <a:r>
              <a:rPr lang="en-US" sz="3897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Negroid </a:t>
            </a:r>
            <a:r>
              <a:rPr lang="en-US" sz="3897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irqi</a:t>
            </a:r>
            <a:endParaRPr lang="ru-RU" sz="3897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9262" cy="1176536"/>
          </a:xfrm>
          <a:prstGeom prst="rect">
            <a:avLst/>
          </a:prstGeom>
          <a:solidFill>
            <a:srgbClr val="0000FF"/>
          </a:solidFill>
        </p:spPr>
        <p:txBody>
          <a:bodyPr lIns="188575" tIns="94287" rIns="188575" bIns="94287">
            <a:noAutofit/>
          </a:bodyPr>
          <a:lstStyle/>
          <a:p>
            <a:pPr algn="ctr" defTabSz="1187689">
              <a:spcBef>
                <a:spcPct val="0"/>
              </a:spcBef>
              <a:defRPr/>
            </a:pPr>
            <a:r>
              <a:rPr lang="en-US" sz="5261" b="1" kern="800" spc="-52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IRQLAR</a:t>
            </a:r>
          </a:p>
        </p:txBody>
      </p:sp>
      <p:pic>
        <p:nvPicPr>
          <p:cNvPr id="31746" name="Picture 2" descr="Галерея | Фото № 3688: Эфиопия, племя Хаме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636667" y="2266630"/>
            <a:ext cx="2100084" cy="2760060"/>
          </a:xfrm>
          <a:prstGeom prst="rect">
            <a:avLst/>
          </a:prstGeom>
          <a:noFill/>
        </p:spPr>
      </p:pic>
      <p:sp>
        <p:nvSpPr>
          <p:cNvPr id="31748" name="AutoShape 4" descr="Население Львова, сколько человек проживает во Львове"/>
          <p:cNvSpPr>
            <a:spLocks noChangeAspect="1" noChangeArrowheads="1"/>
          </p:cNvSpPr>
          <p:nvPr/>
        </p:nvSpPr>
        <p:spPr bwMode="auto">
          <a:xfrm>
            <a:off x="151584" y="28162"/>
            <a:ext cx="296982" cy="296983"/>
          </a:xfrm>
          <a:prstGeom prst="rect">
            <a:avLst/>
          </a:prstGeom>
          <a:noFill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/>
          <a:p>
            <a:endParaRPr lang="ru-RU" sz="1754"/>
          </a:p>
        </p:txBody>
      </p:sp>
      <p:sp>
        <p:nvSpPr>
          <p:cNvPr id="31750" name="AutoShape 6" descr="Население Львова, сколько человек проживает во Львове"/>
          <p:cNvSpPr>
            <a:spLocks noChangeAspect="1" noChangeArrowheads="1"/>
          </p:cNvSpPr>
          <p:nvPr/>
        </p:nvSpPr>
        <p:spPr bwMode="auto">
          <a:xfrm>
            <a:off x="151584" y="28162"/>
            <a:ext cx="296982" cy="296983"/>
          </a:xfrm>
          <a:prstGeom prst="rect">
            <a:avLst/>
          </a:prstGeom>
          <a:noFill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/>
          <a:p>
            <a:endParaRPr lang="ru-RU" sz="1754"/>
          </a:p>
        </p:txBody>
      </p:sp>
      <p:pic>
        <p:nvPicPr>
          <p:cNvPr id="20" name="Рисунок 19" descr="naselen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85" y="2364461"/>
            <a:ext cx="2651622" cy="26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058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3A55F2-7B15-4D7A-BEAC-718BF04FD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558" y="1203060"/>
            <a:ext cx="6859576" cy="53037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79262" cy="105966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 JOYLASHISH XUSUSIYATLARI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CD6E6B-C09F-4155-921A-CD6CFCAA436E}"/>
              </a:ext>
            </a:extLst>
          </p:cNvPr>
          <p:cNvSpPr txBox="1"/>
          <p:nvPr/>
        </p:nvSpPr>
        <p:spPr>
          <a:xfrm>
            <a:off x="260340" y="1408828"/>
            <a:ext cx="5042900" cy="4988523"/>
          </a:xfrm>
          <a:prstGeom prst="rect">
            <a:avLst/>
          </a:prstGeom>
          <a:noFill/>
        </p:spPr>
        <p:txBody>
          <a:bodyPr wrap="square" lIns="188575" tIns="94287" rIns="188575" bIns="94287">
            <a:spAutoFit/>
          </a:bodyPr>
          <a:lstStyle/>
          <a:p>
            <a:pPr algn="ctr"/>
            <a:r>
              <a:rPr lang="en-US" sz="3118" b="1" dirty="0" err="1">
                <a:latin typeface="Arial" pitchFamily="34" charset="0"/>
                <a:cs typeface="Arial" pitchFamily="34" charset="0"/>
              </a:rPr>
              <a:t>Aholi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zichligi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 – </a:t>
            </a:r>
          </a:p>
          <a:p>
            <a:pPr algn="ctr"/>
            <a:r>
              <a:rPr lang="en-US" sz="3118" dirty="0" err="1">
                <a:latin typeface="Arial" pitchFamily="34" charset="0"/>
                <a:cs typeface="Arial" pitchFamily="34" charset="0"/>
              </a:rPr>
              <a:t>muayyan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hududda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aholining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118" dirty="0" err="1">
                <a:latin typeface="Arial" pitchFamily="34" charset="0"/>
                <a:cs typeface="Arial" pitchFamily="34" charset="0"/>
              </a:rPr>
              <a:t>joylashuv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darajasi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3118" dirty="0" err="1">
                <a:latin typeface="Arial" pitchFamily="34" charset="0"/>
                <a:cs typeface="Arial" pitchFamily="34" charset="0"/>
              </a:rPr>
              <a:t>Mamlakat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yoki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biror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118" dirty="0" err="1">
                <a:latin typeface="Arial" pitchFamily="34" charset="0"/>
                <a:cs typeface="Arial" pitchFamily="34" charset="0"/>
              </a:rPr>
              <a:t>hudud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aholi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sonini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118" dirty="0" err="1">
                <a:latin typeface="Arial" pitchFamily="34" charset="0"/>
                <a:cs typeface="Arial" pitchFamily="34" charset="0"/>
              </a:rPr>
              <a:t>shu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joy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maydoniga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118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odatda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1 km²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ga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taqsimlash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bilan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118" dirty="0" err="1">
                <a:latin typeface="Arial" pitchFamily="34" charset="0"/>
                <a:cs typeface="Arial" pitchFamily="34" charset="0"/>
              </a:rPr>
              <a:t>hisoblab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dirty="0" err="1">
                <a:latin typeface="Arial" pitchFamily="34" charset="0"/>
                <a:cs typeface="Arial" pitchFamily="34" charset="0"/>
              </a:rPr>
              <a:t>chiqariladi</a:t>
            </a:r>
            <a:r>
              <a:rPr lang="en-US" sz="3118" dirty="0">
                <a:latin typeface="Arial" pitchFamily="34" charset="0"/>
                <a:cs typeface="Arial" pitchFamily="34" charset="0"/>
              </a:rPr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38860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49684540"/>
              </p:ext>
            </p:extLst>
          </p:nvPr>
        </p:nvGraphicFramePr>
        <p:xfrm>
          <a:off x="0" y="136479"/>
          <a:ext cx="11879262" cy="6690464"/>
        </p:xfrm>
        <a:graphic>
          <a:graphicData uri="http://schemas.openxmlformats.org/presentationml/2006/ole">
            <p:oleObj spid="_x0000_s1032" r:id="rId3" imgW="16266667" imgH="10971429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8894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5584" y="1068784"/>
            <a:ext cx="7693679" cy="560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BD7CAD-0F1F-4174-BD83-A40D504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79262" cy="1070471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 NOTEKIS TARQALISHI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D838396-2BB3-4578-A4C6-DFCEAAD30D12}"/>
              </a:ext>
            </a:extLst>
          </p:cNvPr>
          <p:cNvSpPr/>
          <p:nvPr/>
        </p:nvSpPr>
        <p:spPr>
          <a:xfrm>
            <a:off x="419196" y="1248313"/>
            <a:ext cx="3638775" cy="796590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endParaRPr lang="en-US" sz="24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C1BEABA8-FCD2-4BC6-8F8F-AAAE2406ED0B}"/>
              </a:ext>
            </a:extLst>
          </p:cNvPr>
          <p:cNvSpPr/>
          <p:nvPr/>
        </p:nvSpPr>
        <p:spPr>
          <a:xfrm>
            <a:off x="463721" y="2231222"/>
            <a:ext cx="3638775" cy="796590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9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endParaRPr lang="en-US" sz="292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51F1DE62-EB63-40B1-84BA-60AD9FE41484}"/>
              </a:ext>
            </a:extLst>
          </p:cNvPr>
          <p:cNvSpPr/>
          <p:nvPr/>
        </p:nvSpPr>
        <p:spPr>
          <a:xfrm>
            <a:off x="420299" y="3214130"/>
            <a:ext cx="3638775" cy="796590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Tarixan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en-US" sz="24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A41E232-54A9-429B-AEBF-9A5F291EB6DB}"/>
              </a:ext>
            </a:extLst>
          </p:cNvPr>
          <p:cNvSpPr/>
          <p:nvPr/>
        </p:nvSpPr>
        <p:spPr>
          <a:xfrm>
            <a:off x="398062" y="4196145"/>
            <a:ext cx="3659909" cy="1113774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taraqqiyot</a:t>
            </a:r>
            <a:endParaRPr lang="en-US" sz="24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FD1D52EE-F35A-4BAF-A8D2-DC848D6556C7}"/>
              </a:ext>
            </a:extLst>
          </p:cNvPr>
          <p:cNvSpPr/>
          <p:nvPr/>
        </p:nvSpPr>
        <p:spPr>
          <a:xfrm>
            <a:off x="198559" y="5419035"/>
            <a:ext cx="4330410" cy="1113774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ta’minlanganlik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en-US" sz="24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65359" y="1112897"/>
            <a:ext cx="1187926" cy="3181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3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Osiyo</a:t>
            </a:r>
            <a:endParaRPr lang="ru-RU" sz="2338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679095" y="1208355"/>
            <a:ext cx="1431877" cy="3181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3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Yevropa</a:t>
            </a:r>
            <a:endParaRPr lang="ru-RU" sz="2338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38276" y="1155324"/>
            <a:ext cx="1187926" cy="3181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3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Afrika</a:t>
            </a:r>
            <a:endParaRPr lang="ru-RU" sz="2338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33511" y="3775126"/>
            <a:ext cx="2354638" cy="3181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9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1949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49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Amerik</a:t>
            </a:r>
            <a:r>
              <a:rPr lang="en-US" sz="233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2338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21493" y="3817552"/>
            <a:ext cx="2354638" cy="3181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9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1949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49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Amerik</a:t>
            </a:r>
            <a:r>
              <a:rPr lang="en-US" sz="2338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ru-RU" sz="2338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694327" y="3838765"/>
            <a:ext cx="1962199" cy="5197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49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Avstraliya</a:t>
            </a:r>
            <a:r>
              <a:rPr lang="en-US" sz="1949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949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949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49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Okeaniya</a:t>
            </a:r>
            <a:endParaRPr lang="ru-RU" sz="2338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923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437A43A-2708-4F75-B195-C38F76C0865A}"/>
              </a:ext>
            </a:extLst>
          </p:cNvPr>
          <p:cNvSpPr/>
          <p:nvPr/>
        </p:nvSpPr>
        <p:spPr>
          <a:xfrm>
            <a:off x="0" y="0"/>
            <a:ext cx="11863813" cy="115255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42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 JOYLASHISH XUSUSIYATLARI</a:t>
            </a:r>
            <a:endParaRPr lang="en-US" sz="428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9E183D-D7A5-4A9B-BD4B-307915E1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32"/>
          <a:stretch/>
        </p:blipFill>
        <p:spPr>
          <a:xfrm>
            <a:off x="147294" y="1282413"/>
            <a:ext cx="4529904" cy="37868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71887B-5502-4595-915D-1CE8272DB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27" y="1542294"/>
            <a:ext cx="4529904" cy="3935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FC8D51-0CA4-41EC-A5AC-5D66621EC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724" y="2082087"/>
            <a:ext cx="4529904" cy="3935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1D0B17-8477-464A-B032-39DB4A3B7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199" y="2382074"/>
            <a:ext cx="4529904" cy="39238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2F4F1C-CE1A-4FFA-9249-10024DBCD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891" y="3349984"/>
            <a:ext cx="5515371" cy="3397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A9DF99-C496-4D2C-9218-EB0813DB141F}"/>
              </a:ext>
            </a:extLst>
          </p:cNvPr>
          <p:cNvSpPr txBox="1"/>
          <p:nvPr/>
        </p:nvSpPr>
        <p:spPr>
          <a:xfrm>
            <a:off x="190916" y="6190276"/>
            <a:ext cx="6247220" cy="565268"/>
          </a:xfrm>
          <a:prstGeom prst="rect">
            <a:avLst/>
          </a:prstGeom>
          <a:noFill/>
        </p:spPr>
        <p:txBody>
          <a:bodyPr wrap="square" lIns="188575" tIns="94287" rIns="188575" bIns="94287" rtlCol="0">
            <a:spAutoFit/>
          </a:bodyPr>
          <a:lstStyle/>
          <a:p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arzon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transportiga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yaqinligi</a:t>
            </a:r>
            <a:endParaRPr lang="en-US" sz="2436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A9DF99-C496-4D2C-9218-EB0813DB141F}"/>
              </a:ext>
            </a:extLst>
          </p:cNvPr>
          <p:cNvSpPr txBox="1"/>
          <p:nvPr/>
        </p:nvSpPr>
        <p:spPr>
          <a:xfrm>
            <a:off x="8059584" y="2156333"/>
            <a:ext cx="3648343" cy="1314972"/>
          </a:xfrm>
          <a:prstGeom prst="rect">
            <a:avLst/>
          </a:prstGeom>
          <a:solidFill>
            <a:schemeClr val="bg1"/>
          </a:solidFill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port-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topganligi</a:t>
            </a:r>
            <a:endParaRPr lang="en-US" sz="2436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8071535" y="2184152"/>
            <a:ext cx="3638024" cy="1325809"/>
          </a:xfrm>
          <a:prstGeom prst="wedgeRectCallout">
            <a:avLst>
              <a:gd name="adj1" fmla="val -78958"/>
              <a:gd name="adj2" fmla="val 2906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4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59097" y="6076709"/>
            <a:ext cx="6098728" cy="647018"/>
          </a:xfrm>
          <a:prstGeom prst="wedgeRectCallout">
            <a:avLst>
              <a:gd name="adj1" fmla="val -38072"/>
              <a:gd name="adj2" fmla="val -20493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4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957854" y="1282601"/>
            <a:ext cx="4433510" cy="668209"/>
          </a:xfrm>
          <a:prstGeom prst="wedgeRectCallout">
            <a:avLst>
              <a:gd name="adj1" fmla="val -66232"/>
              <a:gd name="adj2" fmla="val 6611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4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3C9028-9E9E-4B12-B07D-A8DCE0A63794}"/>
              </a:ext>
            </a:extLst>
          </p:cNvPr>
          <p:cNvSpPr txBox="1"/>
          <p:nvPr/>
        </p:nvSpPr>
        <p:spPr>
          <a:xfrm>
            <a:off x="6978380" y="1315170"/>
            <a:ext cx="4404498" cy="565268"/>
          </a:xfrm>
          <a:prstGeom prst="rect">
            <a:avLst/>
          </a:prstGeom>
          <a:noFill/>
        </p:spPr>
        <p:txBody>
          <a:bodyPr wrap="none" lIns="188575" tIns="94287" rIns="188575" bIns="94287" rtlCol="0">
            <a:spAutoFit/>
          </a:bodyPr>
          <a:lstStyle/>
          <a:p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sharoitning</a:t>
            </a:r>
            <a:r>
              <a:rPr lang="en-US" sz="2436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qulayligi</a:t>
            </a:r>
            <a:endParaRPr lang="en-US" sz="2436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625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  <p:bldP spid="15" grpId="0" animBg="1"/>
      <p:bldP spid="12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79262" cy="964406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467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 ZICHLIGI YUQORI HUDUDLAR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D0B089-95B4-4A03-8722-D118D3E5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813" y="1430918"/>
            <a:ext cx="7500334" cy="4455098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xmlns="" id="{ADE1069F-641C-47BC-8770-7E81098E09F4}"/>
              </a:ext>
            </a:extLst>
          </p:cNvPr>
          <p:cNvSpPr/>
          <p:nvPr/>
        </p:nvSpPr>
        <p:spPr>
          <a:xfrm>
            <a:off x="6310936" y="5114927"/>
            <a:ext cx="1737491" cy="771090"/>
          </a:xfrm>
          <a:prstGeom prst="wedgeRoundRectCallout">
            <a:avLst>
              <a:gd name="adj1" fmla="val 4265"/>
              <a:gd name="adj2" fmla="val -2616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338" b="1" i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338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i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en-US" sz="2338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xmlns="" id="{12D8A80A-21C7-4258-B531-FFD308ED67AA}"/>
              </a:ext>
            </a:extLst>
          </p:cNvPr>
          <p:cNvSpPr/>
          <p:nvPr/>
        </p:nvSpPr>
        <p:spPr>
          <a:xfrm>
            <a:off x="8835799" y="2738872"/>
            <a:ext cx="2450605" cy="771090"/>
          </a:xfrm>
          <a:prstGeom prst="wedgeRoundRectCallout">
            <a:avLst>
              <a:gd name="adj1" fmla="val -92023"/>
              <a:gd name="adj2" fmla="val 149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338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338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en-US" sz="2338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xmlns="" id="{CF7A759D-9C1D-49D8-B38E-B8840B2CFE54}"/>
              </a:ext>
            </a:extLst>
          </p:cNvPr>
          <p:cNvSpPr/>
          <p:nvPr/>
        </p:nvSpPr>
        <p:spPr>
          <a:xfrm>
            <a:off x="5366880" y="1045376"/>
            <a:ext cx="1856135" cy="608299"/>
          </a:xfrm>
          <a:prstGeom prst="wedgeRoundRectCallout">
            <a:avLst>
              <a:gd name="adj1" fmla="val -22097"/>
              <a:gd name="adj2" fmla="val 20271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728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en-US" sz="2728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xmlns="" id="{3F63F461-677E-4AF8-A4B6-6A1B242DB10F}"/>
              </a:ext>
            </a:extLst>
          </p:cNvPr>
          <p:cNvSpPr/>
          <p:nvPr/>
        </p:nvSpPr>
        <p:spPr>
          <a:xfrm>
            <a:off x="1186944" y="1653671"/>
            <a:ext cx="2183056" cy="742516"/>
          </a:xfrm>
          <a:prstGeom prst="wedgeRoundRectCallout">
            <a:avLst>
              <a:gd name="adj1" fmla="val 66769"/>
              <a:gd name="adj2" fmla="val 1264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338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338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endParaRPr lang="en-US" sz="2338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6">
            <a:extLst>
              <a:ext uri="{FF2B5EF4-FFF2-40B4-BE49-F238E27FC236}">
                <a16:creationId xmlns:a16="http://schemas.microsoft.com/office/drawing/2014/main" xmlns="" id="{C1BEABA8-FCD2-4BC6-8F8F-AAAE2406ED0B}"/>
              </a:ext>
            </a:extLst>
          </p:cNvPr>
          <p:cNvSpPr/>
          <p:nvPr/>
        </p:nvSpPr>
        <p:spPr>
          <a:xfrm>
            <a:off x="8999783" y="5047901"/>
            <a:ext cx="2550676" cy="1219652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338" b="1" dirty="0" err="1">
                <a:latin typeface="Arial" panose="020B0604020202020204" pitchFamily="34" charset="0"/>
                <a:cs typeface="Arial" panose="020B0604020202020204" pitchFamily="34" charset="0"/>
              </a:rPr>
              <a:t>Qadimdan</a:t>
            </a:r>
            <a:r>
              <a:rPr lang="en-US" sz="233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33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233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latin typeface="Arial" panose="020B0604020202020204" pitchFamily="34" charset="0"/>
                <a:cs typeface="Arial" panose="020B0604020202020204" pitchFamily="34" charset="0"/>
              </a:rPr>
              <a:t>kelayotganligi</a:t>
            </a:r>
            <a:endParaRPr lang="en-US" sz="233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6">
            <a:extLst>
              <a:ext uri="{FF2B5EF4-FFF2-40B4-BE49-F238E27FC236}">
                <a16:creationId xmlns:a16="http://schemas.microsoft.com/office/drawing/2014/main" xmlns="" id="{C1BEABA8-FCD2-4BC6-8F8F-AAAE2406ED0B}"/>
              </a:ext>
            </a:extLst>
          </p:cNvPr>
          <p:cNvSpPr/>
          <p:nvPr/>
        </p:nvSpPr>
        <p:spPr>
          <a:xfrm>
            <a:off x="175564" y="2767446"/>
            <a:ext cx="2375114" cy="1485033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sharoitning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qulayligi</a:t>
            </a:r>
            <a:endParaRPr lang="en-US" sz="24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xmlns="" id="{C1BEABA8-FCD2-4BC6-8F8F-AAAE2406ED0B}"/>
              </a:ext>
            </a:extLst>
          </p:cNvPr>
          <p:cNvSpPr/>
          <p:nvPr/>
        </p:nvSpPr>
        <p:spPr>
          <a:xfrm>
            <a:off x="193145" y="5970668"/>
            <a:ext cx="5746486" cy="675514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Xo‘jalikning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436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36" b="1" dirty="0" err="1"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endParaRPr lang="en-US" sz="24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53009" y="4029680"/>
            <a:ext cx="1324995" cy="354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4"/>
          </a:p>
        </p:txBody>
      </p:sp>
    </p:spTree>
    <p:extLst>
      <p:ext uri="{BB962C8B-B14F-4D97-AF65-F5344CB8AC3E}">
        <p14:creationId xmlns:p14="http://schemas.microsoft.com/office/powerpoint/2010/main" xmlns="" val="168829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1861682" cy="1171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34"/>
          </a:p>
        </p:txBody>
      </p:sp>
      <p:sp>
        <p:nvSpPr>
          <p:cNvPr id="11" name="object 6"/>
          <p:cNvSpPr/>
          <p:nvPr/>
        </p:nvSpPr>
        <p:spPr>
          <a:xfrm>
            <a:off x="3130263" y="2182223"/>
            <a:ext cx="2670524" cy="2695976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12" name="object 7"/>
          <p:cNvSpPr/>
          <p:nvPr/>
        </p:nvSpPr>
        <p:spPr>
          <a:xfrm>
            <a:off x="232466" y="1343946"/>
            <a:ext cx="11414331" cy="396218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15" name="object 10"/>
          <p:cNvSpPr/>
          <p:nvPr/>
        </p:nvSpPr>
        <p:spPr>
          <a:xfrm>
            <a:off x="268385" y="1849643"/>
            <a:ext cx="2675915" cy="3322737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19" name="object 14"/>
          <p:cNvSpPr/>
          <p:nvPr/>
        </p:nvSpPr>
        <p:spPr>
          <a:xfrm>
            <a:off x="8950635" y="2092228"/>
            <a:ext cx="2675915" cy="2870823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21" name="object 15"/>
          <p:cNvSpPr txBox="1"/>
          <p:nvPr/>
        </p:nvSpPr>
        <p:spPr>
          <a:xfrm>
            <a:off x="150419" y="5396494"/>
            <a:ext cx="2869536" cy="987398"/>
          </a:xfrm>
          <a:prstGeom prst="rect">
            <a:avLst/>
          </a:prstGeom>
        </p:spPr>
        <p:txBody>
          <a:bodyPr vert="horz" wrap="square" lIns="0" tIns="27508" rIns="0" bIns="0" rtlCol="0">
            <a:spAutoFit/>
          </a:bodyPr>
          <a:lstStyle/>
          <a:p>
            <a:pPr marL="26196" algn="ctr">
              <a:spcBef>
                <a:spcPts val="216"/>
              </a:spcBef>
            </a:pPr>
            <a:r>
              <a:rPr lang="en-US" sz="3118" b="1" spc="-31" dirty="0" err="1">
                <a:latin typeface="Arial"/>
                <a:cs typeface="Arial"/>
              </a:rPr>
              <a:t>Yer</a:t>
            </a:r>
            <a:r>
              <a:rPr lang="en-US" sz="3118" b="1" spc="-31" dirty="0">
                <a:latin typeface="Arial"/>
                <a:cs typeface="Arial"/>
              </a:rPr>
              <a:t> </a:t>
            </a:r>
            <a:r>
              <a:rPr lang="en-US" sz="3118" b="1" spc="-31" dirty="0" err="1">
                <a:latin typeface="Arial"/>
                <a:cs typeface="Arial"/>
              </a:rPr>
              <a:t>yuzi</a:t>
            </a:r>
            <a:r>
              <a:rPr lang="en-US" sz="3118" b="1" spc="-31" dirty="0">
                <a:latin typeface="Arial"/>
                <a:cs typeface="Arial"/>
              </a:rPr>
              <a:t> </a:t>
            </a:r>
            <a:r>
              <a:rPr lang="en-US" sz="3118" b="1" spc="-31" dirty="0" err="1">
                <a:latin typeface="Arial"/>
                <a:cs typeface="Arial"/>
              </a:rPr>
              <a:t>aholisi</a:t>
            </a:r>
            <a:r>
              <a:rPr lang="en-US" sz="3118" b="1" spc="-31" dirty="0">
                <a:latin typeface="Arial"/>
                <a:cs typeface="Arial"/>
              </a:rPr>
              <a:t>, </a:t>
            </a:r>
            <a:r>
              <a:rPr lang="en-US" sz="3118" b="1" spc="-31" dirty="0" err="1">
                <a:latin typeface="Arial"/>
                <a:cs typeface="Arial"/>
              </a:rPr>
              <a:t>irqlar</a:t>
            </a:r>
            <a:endParaRPr sz="3118"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92872" y="168919"/>
            <a:ext cx="7218787" cy="89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261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 … </a:t>
            </a:r>
            <a:endParaRPr lang="ru-RU" sz="5261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090743" y="1848594"/>
            <a:ext cx="2675915" cy="3322737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24" name="object 15"/>
          <p:cNvSpPr txBox="1"/>
          <p:nvPr/>
        </p:nvSpPr>
        <p:spPr>
          <a:xfrm>
            <a:off x="5939631" y="5221005"/>
            <a:ext cx="3019955" cy="1467209"/>
          </a:xfrm>
          <a:prstGeom prst="rect">
            <a:avLst/>
          </a:prstGeom>
        </p:spPr>
        <p:txBody>
          <a:bodyPr vert="horz" wrap="square" lIns="0" tIns="27508" rIns="0" bIns="0" rtlCol="0">
            <a:spAutoFit/>
          </a:bodyPr>
          <a:lstStyle/>
          <a:p>
            <a:pPr marL="26196" algn="ctr">
              <a:spcBef>
                <a:spcPts val="216"/>
              </a:spcBef>
            </a:pPr>
            <a:r>
              <a:rPr lang="en-US" sz="3118" b="1" spc="-31" dirty="0" err="1">
                <a:latin typeface="Arial"/>
                <a:cs typeface="Arial"/>
              </a:rPr>
              <a:t>Tabiiy</a:t>
            </a:r>
            <a:r>
              <a:rPr lang="en-US" sz="3118" b="1" spc="-31" dirty="0">
                <a:latin typeface="Arial"/>
                <a:cs typeface="Arial"/>
              </a:rPr>
              <a:t> </a:t>
            </a:r>
            <a:r>
              <a:rPr lang="en-US" sz="3118" b="1" spc="-31" dirty="0" err="1">
                <a:latin typeface="Arial"/>
                <a:cs typeface="Arial"/>
              </a:rPr>
              <a:t>boyliklarning</a:t>
            </a:r>
            <a:r>
              <a:rPr lang="en-US" sz="3118" b="1" spc="-31" dirty="0">
                <a:latin typeface="Arial"/>
                <a:cs typeface="Arial"/>
              </a:rPr>
              <a:t> </a:t>
            </a:r>
            <a:r>
              <a:rPr lang="en-US" sz="3118" b="1" spc="-31" dirty="0" err="1">
                <a:latin typeface="Arial"/>
                <a:cs typeface="Arial"/>
              </a:rPr>
              <a:t>ahamiyati</a:t>
            </a:r>
            <a:endParaRPr lang="en-US" sz="3118" b="1" spc="-31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3021886" y="5215221"/>
            <a:ext cx="2917745" cy="1467209"/>
          </a:xfrm>
          <a:prstGeom prst="rect">
            <a:avLst/>
          </a:prstGeom>
        </p:spPr>
        <p:txBody>
          <a:bodyPr vert="horz" wrap="square" lIns="0" tIns="27508" rIns="0" bIns="0" rtlCol="0">
            <a:spAutoFit/>
          </a:bodyPr>
          <a:lstStyle/>
          <a:p>
            <a:pPr marL="26196" algn="ctr">
              <a:spcBef>
                <a:spcPts val="216"/>
              </a:spcBef>
            </a:pPr>
            <a:r>
              <a:rPr lang="en-US" sz="3118" b="1" spc="-31" dirty="0" err="1">
                <a:latin typeface="Arial"/>
                <a:cs typeface="Arial"/>
              </a:rPr>
              <a:t>Aholining</a:t>
            </a:r>
            <a:r>
              <a:rPr lang="en-US" sz="3118" b="1" spc="-31" dirty="0">
                <a:latin typeface="Arial"/>
                <a:cs typeface="Arial"/>
              </a:rPr>
              <a:t> </a:t>
            </a:r>
            <a:r>
              <a:rPr lang="en-US" sz="3118" b="1" spc="-31" dirty="0" err="1">
                <a:latin typeface="Arial"/>
                <a:cs typeface="Arial"/>
              </a:rPr>
              <a:t>joylashish</a:t>
            </a:r>
            <a:r>
              <a:rPr lang="en-US" sz="3118" b="1" spc="-31" dirty="0">
                <a:latin typeface="Arial"/>
                <a:cs typeface="Arial"/>
              </a:rPr>
              <a:t> </a:t>
            </a:r>
            <a:r>
              <a:rPr lang="en-US" sz="3118" b="1" spc="-31" dirty="0" err="1">
                <a:latin typeface="Arial"/>
                <a:cs typeface="Arial"/>
              </a:rPr>
              <a:t>xususiyatlari</a:t>
            </a:r>
            <a:endParaRPr lang="en-US" sz="3118" b="1" spc="-31" dirty="0">
              <a:latin typeface="Arial"/>
              <a:cs typeface="Arial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8982728" y="5197863"/>
            <a:ext cx="2684405" cy="1492199"/>
          </a:xfrm>
          <a:prstGeom prst="rect">
            <a:avLst/>
          </a:prstGeom>
        </p:spPr>
        <p:txBody>
          <a:bodyPr vert="horz" wrap="square" lIns="0" tIns="27508" rIns="0" bIns="0" rtlCol="0">
            <a:spAutoFit/>
          </a:bodyPr>
          <a:lstStyle/>
          <a:p>
            <a:pPr marL="26196" algn="ctr">
              <a:spcBef>
                <a:spcPts val="216"/>
              </a:spcBef>
            </a:pPr>
            <a:r>
              <a:rPr lang="en-US" sz="3118" b="1" spc="-31" dirty="0" err="1">
                <a:latin typeface="Arial"/>
                <a:cs typeface="Arial"/>
              </a:rPr>
              <a:t>Aholining</a:t>
            </a:r>
            <a:r>
              <a:rPr lang="en-US" sz="3118" b="1" spc="-31" dirty="0">
                <a:latin typeface="Arial"/>
                <a:cs typeface="Arial"/>
              </a:rPr>
              <a:t> </a:t>
            </a:r>
          </a:p>
          <a:p>
            <a:pPr marL="26196" algn="ctr">
              <a:spcBef>
                <a:spcPts val="216"/>
              </a:spcBef>
            </a:pPr>
            <a:r>
              <a:rPr lang="en-US" sz="3118" b="1" spc="-31" dirty="0" err="1">
                <a:latin typeface="Arial"/>
                <a:cs typeface="Arial"/>
              </a:rPr>
              <a:t>tabiat</a:t>
            </a:r>
            <a:r>
              <a:rPr lang="en-US" sz="3118" b="1" spc="-31" dirty="0">
                <a:latin typeface="Arial"/>
                <a:cs typeface="Arial"/>
              </a:rPr>
              <a:t> </a:t>
            </a:r>
            <a:r>
              <a:rPr lang="en-US" sz="3118" b="1" spc="-31" dirty="0" err="1">
                <a:latin typeface="Arial"/>
                <a:cs typeface="Arial"/>
              </a:rPr>
              <a:t>bilan</a:t>
            </a:r>
            <a:r>
              <a:rPr lang="en-US" sz="3118" b="1" spc="-31" dirty="0">
                <a:latin typeface="Arial"/>
                <a:cs typeface="Arial"/>
              </a:rPr>
              <a:t> </a:t>
            </a:r>
            <a:r>
              <a:rPr lang="en-US" sz="3118" b="1" spc="-31" dirty="0" err="1">
                <a:latin typeface="Arial"/>
                <a:cs typeface="Arial"/>
              </a:rPr>
              <a:t>aloqadorligi</a:t>
            </a:r>
            <a:endParaRPr lang="en-US" sz="3118" b="1" spc="-31" dirty="0">
              <a:latin typeface="Arial"/>
              <a:cs typeface="Arial"/>
            </a:endParaRPr>
          </a:p>
        </p:txBody>
      </p:sp>
      <p:pic>
        <p:nvPicPr>
          <p:cNvPr id="29" name="Picture 2" descr="Mavzu: Jahon aholisi soni va uning ko'payishi. Darsning maqsadi: Talimi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555" y="1892956"/>
            <a:ext cx="2672834" cy="3251369"/>
          </a:xfrm>
          <a:prstGeom prst="rect">
            <a:avLst/>
          </a:prstGeom>
          <a:noFill/>
        </p:spPr>
      </p:pic>
      <p:pic>
        <p:nvPicPr>
          <p:cNvPr id="30" name="Рисунок 29" descr="plotnost-naseleniy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839" y="2293501"/>
            <a:ext cx="2694780" cy="2432923"/>
          </a:xfrm>
          <a:prstGeom prst="rect">
            <a:avLst/>
          </a:prstGeom>
        </p:spPr>
      </p:pic>
      <p:pic>
        <p:nvPicPr>
          <p:cNvPr id="31" name="Рисунок 30" descr="1233588900_full.jpg"/>
          <p:cNvPicPr>
            <a:picLocks noChangeAspect="1"/>
          </p:cNvPicPr>
          <p:nvPr/>
        </p:nvPicPr>
        <p:blipFill>
          <a:blip r:embed="rId4"/>
          <a:srcRect r="45822"/>
          <a:stretch>
            <a:fillRect/>
          </a:stretch>
        </p:blipFill>
        <p:spPr>
          <a:xfrm>
            <a:off x="6123477" y="1849263"/>
            <a:ext cx="2630408" cy="3354201"/>
          </a:xfrm>
          <a:prstGeom prst="rect">
            <a:avLst/>
          </a:prstGeom>
        </p:spPr>
      </p:pic>
      <p:pic>
        <p:nvPicPr>
          <p:cNvPr id="32" name="Рисунок 31" descr="ekologiya-1-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298" y="2163180"/>
            <a:ext cx="2595697" cy="2693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0" y="0"/>
            <a:ext cx="11879262" cy="730115"/>
          </a:xfrm>
          <a:prstGeom prst="rect">
            <a:avLst/>
          </a:prstGeom>
          <a:solidFill>
            <a:srgbClr val="0000FF"/>
          </a:solidFill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350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 BOYLIKLAR VA ULARNING AHAMIYATI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483369" y="-1528391"/>
            <a:ext cx="5311124" cy="108890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E3BE9F-7BCB-4F10-873E-F221CEE85A65}"/>
              </a:ext>
            </a:extLst>
          </p:cNvPr>
          <p:cNvSpPr txBox="1"/>
          <p:nvPr/>
        </p:nvSpPr>
        <p:spPr>
          <a:xfrm flipH="1">
            <a:off x="131887" y="1059658"/>
            <a:ext cx="2566137" cy="825139"/>
          </a:xfrm>
          <a:prstGeom prst="rect">
            <a:avLst/>
          </a:prstGeom>
          <a:noFill/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4092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4CEAEC0-23F6-4CE8-AD4E-7AE5B33498F3}"/>
              </a:ext>
            </a:extLst>
          </p:cNvPr>
          <p:cNvSpPr txBox="1"/>
          <p:nvPr/>
        </p:nvSpPr>
        <p:spPr>
          <a:xfrm>
            <a:off x="8002472" y="1059658"/>
            <a:ext cx="2347418" cy="825139"/>
          </a:xfrm>
          <a:prstGeom prst="rect">
            <a:avLst/>
          </a:prstGeom>
          <a:noFill/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4092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Iqlimiy</a:t>
            </a:r>
            <a:endParaRPr lang="en-US" sz="4092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9816A7-337E-44BC-9B21-F0B747455749}"/>
              </a:ext>
            </a:extLst>
          </p:cNvPr>
          <p:cNvSpPr txBox="1"/>
          <p:nvPr/>
        </p:nvSpPr>
        <p:spPr>
          <a:xfrm>
            <a:off x="2550679" y="5867206"/>
            <a:ext cx="1352920" cy="825139"/>
          </a:xfrm>
          <a:prstGeom prst="rect">
            <a:avLst/>
          </a:prstGeom>
          <a:noFill/>
        </p:spPr>
        <p:txBody>
          <a:bodyPr wrap="none" lIns="188575" tIns="94287" rIns="188575" bIns="94287" rtlCol="0">
            <a:spAutoFit/>
          </a:bodyPr>
          <a:lstStyle/>
          <a:p>
            <a:r>
              <a:rPr lang="en-US" sz="4092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E31417-6790-4599-86E0-21A92537D758}"/>
              </a:ext>
            </a:extLst>
          </p:cNvPr>
          <p:cNvSpPr txBox="1"/>
          <p:nvPr/>
        </p:nvSpPr>
        <p:spPr>
          <a:xfrm>
            <a:off x="6086978" y="5867206"/>
            <a:ext cx="1204667" cy="825139"/>
          </a:xfrm>
          <a:prstGeom prst="rect">
            <a:avLst/>
          </a:prstGeom>
          <a:noFill/>
        </p:spPr>
        <p:txBody>
          <a:bodyPr wrap="none" lIns="188575" tIns="94287" rIns="188575" bIns="94287" rtlCol="0">
            <a:spAutoFit/>
          </a:bodyPr>
          <a:lstStyle/>
          <a:p>
            <a:r>
              <a:rPr lang="en-US" sz="4092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33A585-C149-4C23-8E2C-189E87B44E64}"/>
              </a:ext>
            </a:extLst>
          </p:cNvPr>
          <p:cNvSpPr txBox="1"/>
          <p:nvPr/>
        </p:nvSpPr>
        <p:spPr>
          <a:xfrm>
            <a:off x="9328586" y="5867206"/>
            <a:ext cx="2467144" cy="825139"/>
          </a:xfrm>
          <a:prstGeom prst="rect">
            <a:avLst/>
          </a:prstGeom>
          <a:noFill/>
        </p:spPr>
        <p:txBody>
          <a:bodyPr wrap="none" lIns="188575" tIns="94287" rIns="188575" bIns="94287" rtlCol="0">
            <a:spAutoFit/>
          </a:bodyPr>
          <a:lstStyle/>
          <a:p>
            <a:r>
              <a:rPr lang="en-US" sz="4092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1AB6699-D659-4256-96E2-5B0688398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619" t="17511" r="34636" b="21109"/>
          <a:stretch/>
        </p:blipFill>
        <p:spPr>
          <a:xfrm>
            <a:off x="2127752" y="1389455"/>
            <a:ext cx="2393467" cy="2079045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E6F7930-112D-493C-9E6A-2444C965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707" y="1470786"/>
            <a:ext cx="2393467" cy="2039179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96E402E-9755-4495-87EA-CEFD4F25D9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338" y="4293976"/>
            <a:ext cx="2451833" cy="2037548"/>
          </a:xfrm>
          <a:prstGeom prst="ellipse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7B3E2C3-C5A7-48BE-8C2F-EE891E60673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02066" y="4255430"/>
            <a:ext cx="2393467" cy="2037548"/>
          </a:xfrm>
          <a:prstGeom prst="ellipse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DE2C94D-8354-4E57-A2D6-A485DC1E6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0161" y="4195111"/>
            <a:ext cx="2393467" cy="20978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222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914" y="1515280"/>
            <a:ext cx="3384349" cy="2252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10778" y="0"/>
            <a:ext cx="11859293" cy="999996"/>
          </a:xfrm>
          <a:prstGeom prst="rect">
            <a:avLst/>
          </a:prstGeom>
          <a:solidFill>
            <a:srgbClr val="0000FF"/>
          </a:solidFill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BOYLIKLAR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1AB6699-D659-4256-96E2-5B0688398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9" t="17511" r="34636" b="21109"/>
          <a:stretch/>
        </p:blipFill>
        <p:spPr>
          <a:xfrm>
            <a:off x="5777641" y="1349134"/>
            <a:ext cx="2877248" cy="2499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62269" y="1208825"/>
            <a:ext cx="5511515" cy="296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18" b="1" dirty="0" err="1">
                <a:latin typeface="Arial" pitchFamily="34" charset="0"/>
                <a:cs typeface="Arial" pitchFamily="34" charset="0"/>
              </a:rPr>
              <a:t>Rudali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foydali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qazilmalarga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temir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mis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olmos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oltin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uran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boshqalar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noruda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mineral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boyliklarga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oltingugurt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fosforit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3118" b="1" dirty="0" err="1">
                <a:latin typeface="Arial" pitchFamily="34" charset="0"/>
                <a:cs typeface="Arial" pitchFamily="34" charset="0"/>
              </a:rPr>
              <a:t>osh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tuzi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boshqalar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kiradi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.</a:t>
            </a:r>
            <a:endParaRPr lang="ru-RU" sz="3118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2" descr="123-obr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034" y="4319189"/>
            <a:ext cx="3965940" cy="232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30911" y="4323529"/>
            <a:ext cx="3299877" cy="211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AutoShape 2" descr="Yetti oyda xorijga 3,5 milliard dollarlik oltin sotildi. Asosiy xaridor  qaysi davlat? - xabar.uz"/>
          <p:cNvSpPr>
            <a:spLocks noChangeAspect="1" noChangeArrowheads="1"/>
          </p:cNvSpPr>
          <p:nvPr/>
        </p:nvSpPr>
        <p:spPr bwMode="auto">
          <a:xfrm>
            <a:off x="151584" y="28162"/>
            <a:ext cx="296982" cy="296983"/>
          </a:xfrm>
          <a:prstGeom prst="rect">
            <a:avLst/>
          </a:prstGeom>
          <a:noFill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/>
          <a:p>
            <a:endParaRPr lang="ru-RU" sz="1754"/>
          </a:p>
        </p:txBody>
      </p:sp>
      <p:pic>
        <p:nvPicPr>
          <p:cNvPr id="27" name="Рисунок 26" descr="720_460_95_277869158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813" y="4091390"/>
            <a:ext cx="3749583" cy="2395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5222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0" y="0"/>
            <a:ext cx="11859293" cy="999996"/>
          </a:xfrm>
          <a:prstGeom prst="rect">
            <a:avLst/>
          </a:prstGeom>
          <a:solidFill>
            <a:srgbClr val="0000FF"/>
          </a:solidFill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IQLIMIY BOYLIKLAR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4133" y="1231970"/>
            <a:ext cx="11501287" cy="1529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18" b="1" dirty="0" err="1">
                <a:latin typeface="Arial" pitchFamily="34" charset="0"/>
                <a:cs typeface="Arial" pitchFamily="34" charset="0"/>
              </a:rPr>
              <a:t>Insoniyatning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qishloq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xo‘jalik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mahsulotlariga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talabini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qondirish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hamda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tabiat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qo‘ynida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dam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olishi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rekreatsiya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iqlimiy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boyliklarning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ahamiyati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beqiyos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. </a:t>
            </a:r>
            <a:endParaRPr lang="ru-RU" sz="3118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57df09f3d41a3b007fa195ea54010fb9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567" y="2888036"/>
            <a:ext cx="5549137" cy="3772052"/>
          </a:xfrm>
          <a:prstGeom prst="rect">
            <a:avLst/>
          </a:prstGeom>
        </p:spPr>
      </p:pic>
      <p:sp>
        <p:nvSpPr>
          <p:cNvPr id="44034" name="AutoShape 2" descr="На развитие АПК Воронежской области будет направлено свыше 3 миллиардов  рублей"/>
          <p:cNvSpPr>
            <a:spLocks noChangeAspect="1" noChangeArrowheads="1"/>
          </p:cNvSpPr>
          <p:nvPr/>
        </p:nvSpPr>
        <p:spPr bwMode="auto">
          <a:xfrm>
            <a:off x="151584" y="28162"/>
            <a:ext cx="296982" cy="296983"/>
          </a:xfrm>
          <a:prstGeom prst="rect">
            <a:avLst/>
          </a:prstGeom>
          <a:noFill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/>
          <a:p>
            <a:endParaRPr lang="ru-RU" sz="1754"/>
          </a:p>
        </p:txBody>
      </p:sp>
      <p:pic>
        <p:nvPicPr>
          <p:cNvPr id="7" name="Рисунок 6" descr="1233588900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31" y="2867485"/>
            <a:ext cx="5754500" cy="38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222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0" y="0"/>
            <a:ext cx="11859293" cy="999996"/>
          </a:xfrm>
          <a:prstGeom prst="rect">
            <a:avLst/>
          </a:prstGeom>
          <a:solidFill>
            <a:srgbClr val="0000FF"/>
          </a:solidFill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5261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61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6422" y="1069938"/>
            <a:ext cx="114280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cs typeface="Arial" pitchFamily="34" charset="0"/>
              </a:rPr>
              <a:t>Xo‘jalikda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eng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ko‘p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foydalaniladigan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boylik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suv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hisoblanadi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YOd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29" y="2355784"/>
            <a:ext cx="5714002" cy="4285501"/>
          </a:xfrm>
          <a:prstGeom prst="rect">
            <a:avLst/>
          </a:prstGeom>
        </p:spPr>
      </p:pic>
      <p:pic>
        <p:nvPicPr>
          <p:cNvPr id="43010" name="Picture 2" descr="Узбекистан возобновил сотрудничество со странами ЦА по проблеме воды :  uz.utro.ne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9230" y="2367356"/>
            <a:ext cx="6123033" cy="4288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222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0" y="0"/>
            <a:ext cx="11859290" cy="1000096"/>
          </a:xfrm>
          <a:prstGeom prst="rect">
            <a:avLst/>
          </a:prstGeom>
          <a:solidFill>
            <a:srgbClr val="0000FF"/>
          </a:solidFill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17915" y="1255109"/>
            <a:ext cx="11443433" cy="1049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18" b="1" dirty="0" err="1">
                <a:latin typeface="Arial" pitchFamily="34" charset="0"/>
                <a:cs typeface="Arial" pitchFamily="34" charset="0"/>
              </a:rPr>
              <a:t>Dehqonchilikni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rivojlantirishda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hosildor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tuproqlarning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ahamiyati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juda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katta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. </a:t>
            </a:r>
            <a:endParaRPr lang="ru-RU" sz="3118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24442_mBxAGxLfNG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4" y="2429003"/>
            <a:ext cx="5605527" cy="4204145"/>
          </a:xfrm>
          <a:prstGeom prst="rect">
            <a:avLst/>
          </a:prstGeom>
        </p:spPr>
      </p:pic>
      <p:pic>
        <p:nvPicPr>
          <p:cNvPr id="5" name="Рисунок 4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16" y="2390495"/>
            <a:ext cx="5310957" cy="418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222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10780" y="0"/>
            <a:ext cx="11859290" cy="1000096"/>
          </a:xfrm>
          <a:prstGeom prst="rect">
            <a:avLst/>
          </a:prstGeom>
          <a:solidFill>
            <a:srgbClr val="0000FF"/>
          </a:solidFill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BOYLIKLAR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3846" y="1220397"/>
            <a:ext cx="11363724" cy="1529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118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Muayyan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hududning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hayvonot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olami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o‘simlik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qoplami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biologik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boyliklarni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tashkil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etadi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. Bu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boyliklarning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eng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muhim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xususiyati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ularni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qayta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tiklash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18" b="1" dirty="0" err="1">
                <a:latin typeface="Arial" pitchFamily="34" charset="0"/>
                <a:cs typeface="Arial" pitchFamily="34" charset="0"/>
              </a:rPr>
              <a:t>mumkinligidir</a:t>
            </a:r>
            <a:r>
              <a:rPr lang="en-US" sz="3118" b="1" dirty="0">
                <a:latin typeface="Arial" pitchFamily="34" charset="0"/>
                <a:cs typeface="Arial" pitchFamily="34" charset="0"/>
              </a:rPr>
              <a:t>. </a:t>
            </a:r>
            <a:endParaRPr lang="ru-RU" sz="3118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 l="29351" t="17333" r="30476" b="34667"/>
          <a:stretch>
            <a:fillRect/>
          </a:stretch>
        </p:blipFill>
        <p:spPr bwMode="auto">
          <a:xfrm>
            <a:off x="316267" y="2771043"/>
            <a:ext cx="5382950" cy="384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unnamed.jpg"/>
          <p:cNvPicPr>
            <a:picLocks noChangeAspect="1"/>
          </p:cNvPicPr>
          <p:nvPr/>
        </p:nvPicPr>
        <p:blipFill>
          <a:blip r:embed="rId3"/>
          <a:srcRect t="9747" b="9003"/>
          <a:stretch>
            <a:fillRect/>
          </a:stretch>
        </p:blipFill>
        <p:spPr>
          <a:xfrm>
            <a:off x="5939632" y="2756901"/>
            <a:ext cx="5614365" cy="386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222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7D923-4641-4DB4-92A0-C52A1D9F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79262" cy="113391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331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 KOMPLEKSLAR INSON TA’SIRI DARAJASIGA KO‘RA UCH GURUHGA AJRATILADI: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0574EE-098F-45B2-85E1-2D18C666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00" y="1220232"/>
            <a:ext cx="3638773" cy="357375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42D32A-69CC-4FAE-9C47-5F7193F8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269" y="1155493"/>
            <a:ext cx="3767257" cy="33090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B9BC1E-8570-41C4-9AFE-F9B851F13412}"/>
              </a:ext>
            </a:extLst>
          </p:cNvPr>
          <p:cNvSpPr txBox="1"/>
          <p:nvPr/>
        </p:nvSpPr>
        <p:spPr>
          <a:xfrm flipH="1">
            <a:off x="0" y="4700156"/>
            <a:ext cx="3910900" cy="1749800"/>
          </a:xfrm>
          <a:prstGeom prst="rect">
            <a:avLst/>
          </a:prstGeom>
          <a:noFill/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25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5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5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insonlar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foydalanilmaydigan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landshafti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EC69EE-8CBC-45B7-98F1-72765A3DC865}"/>
              </a:ext>
            </a:extLst>
          </p:cNvPr>
          <p:cNvSpPr txBox="1"/>
          <p:nvPr/>
        </p:nvSpPr>
        <p:spPr>
          <a:xfrm>
            <a:off x="7726355" y="4361339"/>
            <a:ext cx="4152907" cy="2139647"/>
          </a:xfrm>
          <a:prstGeom prst="rect">
            <a:avLst/>
          </a:prstGeom>
          <a:noFill/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25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25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5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kishilarning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33" b="1" dirty="0" smtClean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33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533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4CDDE0-88A8-4E9E-A0E6-08E94C60A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217" y="3295595"/>
            <a:ext cx="3900942" cy="340824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1F6B27-06C7-4380-88AA-D545258B63D5}"/>
              </a:ext>
            </a:extLst>
          </p:cNvPr>
          <p:cNvSpPr txBox="1"/>
          <p:nvPr/>
        </p:nvSpPr>
        <p:spPr>
          <a:xfrm>
            <a:off x="3714303" y="1049467"/>
            <a:ext cx="4165351" cy="2124653"/>
          </a:xfrm>
          <a:prstGeom prst="rect">
            <a:avLst/>
          </a:prstGeom>
          <a:noFill/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25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Tabiiy-antropogen</a:t>
            </a:r>
            <a:r>
              <a:rPr lang="en-US" sz="25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</a:t>
            </a:r>
            <a:r>
              <a:rPr lang="ru-RU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en-US" sz="2533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endParaRPr lang="en-US" sz="2533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landshaftlarning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253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333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CC62EA-E1B4-4464-A1AC-C130227E1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0" b="13330"/>
          <a:stretch/>
        </p:blipFill>
        <p:spPr>
          <a:xfrm>
            <a:off x="3599108" y="1420375"/>
            <a:ext cx="3993470" cy="29605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79262" cy="1285014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350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 VA TABIIY RESURSLARNI MUHOFAZA QILISH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E05B07-5CCF-4266-8510-D524C4AD97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7611" y="4059942"/>
            <a:ext cx="1720511" cy="27910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6FFC4F34-DE07-4517-B921-0CFC30C29F43}"/>
              </a:ext>
            </a:extLst>
          </p:cNvPr>
          <p:cNvSpPr/>
          <p:nvPr/>
        </p:nvSpPr>
        <p:spPr>
          <a:xfrm>
            <a:off x="5139757" y="5758731"/>
            <a:ext cx="5672892" cy="796590"/>
          </a:xfrm>
          <a:prstGeom prst="wedgeRoundRectCallout">
            <a:avLst>
              <a:gd name="adj1" fmla="val -16785"/>
              <a:gd name="adj2" fmla="val -76559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5748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</a:t>
            </a:r>
            <a:endParaRPr lang="en-US" sz="5748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37268CE-05FD-4C3C-BCB9-851D3B5AD128}"/>
              </a:ext>
            </a:extLst>
          </p:cNvPr>
          <p:cNvCxnSpPr>
            <a:cxnSpLocks/>
          </p:cNvCxnSpPr>
          <p:nvPr/>
        </p:nvCxnSpPr>
        <p:spPr>
          <a:xfrm>
            <a:off x="3469805" y="1420374"/>
            <a:ext cx="0" cy="4911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45BD195-CCCF-40DE-93C7-382849DF0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901" y="1415031"/>
            <a:ext cx="4084326" cy="29605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9F9D65E-96A7-4EC6-A6DB-AF03902D69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7876" y="3234156"/>
            <a:ext cx="3698029" cy="24558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104EBA5-C324-4E89-B945-4D9A1E08B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897" y="3122113"/>
            <a:ext cx="3698019" cy="2472391"/>
          </a:xfrm>
          <a:prstGeom prst="rect">
            <a:avLst/>
          </a:prstGeom>
        </p:spPr>
      </p:pic>
      <p:sp>
        <p:nvSpPr>
          <p:cNvPr id="11266" name="AutoShape 2" descr="O'ZBEKISTON EKOLOGIK HАRАKАTI"/>
          <p:cNvSpPr>
            <a:spLocks noChangeAspect="1" noChangeArrowheads="1"/>
          </p:cNvSpPr>
          <p:nvPr/>
        </p:nvSpPr>
        <p:spPr bwMode="auto">
          <a:xfrm>
            <a:off x="151584" y="28162"/>
            <a:ext cx="296982" cy="296983"/>
          </a:xfrm>
          <a:prstGeom prst="rect">
            <a:avLst/>
          </a:prstGeom>
          <a:noFill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/>
          <a:p>
            <a:endParaRPr lang="ru-RU" sz="1754"/>
          </a:p>
        </p:txBody>
      </p:sp>
      <p:pic>
        <p:nvPicPr>
          <p:cNvPr id="14" name="Рисунок 13" descr="ekologiya-1-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52024"/>
            <a:ext cx="3529067" cy="29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1179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Посетителей о. Дедов на Сухоне убедительно просим не оставлять мусор после  посещения природного объекта — Администрация Тотем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4799" y="3061639"/>
            <a:ext cx="4731954" cy="2652483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79262" cy="1282415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389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 LANDSHAFTLARNI MUHOFAZA QILISH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37268CE-05FD-4C3C-BCB9-851D3B5AD128}"/>
              </a:ext>
            </a:extLst>
          </p:cNvPr>
          <p:cNvCxnSpPr>
            <a:cxnSpLocks/>
          </p:cNvCxnSpPr>
          <p:nvPr/>
        </p:nvCxnSpPr>
        <p:spPr>
          <a:xfrm>
            <a:off x="3469805" y="1420374"/>
            <a:ext cx="0" cy="4911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711F5F-3745-4F9C-8DE2-BC939DF8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594" y="1290914"/>
            <a:ext cx="3778215" cy="2610439"/>
          </a:xfrm>
          <a:prstGeom prst="rect">
            <a:avLst/>
          </a:prstGeom>
        </p:spPr>
      </p:pic>
      <p:sp>
        <p:nvSpPr>
          <p:cNvPr id="10242" name="AutoShape 2" descr="Qizil kitob» O'simliklar dunyosi 1‎-juz"/>
          <p:cNvSpPr>
            <a:spLocks noChangeAspect="1" noChangeArrowheads="1"/>
          </p:cNvSpPr>
          <p:nvPr/>
        </p:nvSpPr>
        <p:spPr bwMode="auto">
          <a:xfrm>
            <a:off x="151584" y="28162"/>
            <a:ext cx="296982" cy="296983"/>
          </a:xfrm>
          <a:prstGeom prst="rect">
            <a:avLst/>
          </a:prstGeom>
          <a:noFill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/>
          <a:p>
            <a:endParaRPr lang="ru-RU" sz="1754"/>
          </a:p>
        </p:txBody>
      </p:sp>
      <p:pic>
        <p:nvPicPr>
          <p:cNvPr id="10244" name="Picture 4" descr="C:\Documents and Settings\Admin\Рабочий стол\скачанные файл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094" y="1366287"/>
            <a:ext cx="2420433" cy="3637260"/>
          </a:xfrm>
          <a:prstGeom prst="rect">
            <a:avLst/>
          </a:prstGeom>
          <a:noFill/>
        </p:spPr>
      </p:pic>
      <p:pic>
        <p:nvPicPr>
          <p:cNvPr id="10243" name="Picture 3" descr="C:\Documents and Settings\Admin\Рабочий стол\скачанные файлы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4914" y="3375734"/>
            <a:ext cx="2202594" cy="3309908"/>
          </a:xfrm>
          <a:prstGeom prst="rect">
            <a:avLst/>
          </a:prstGeom>
          <a:noFill/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xmlns="" id="{8E2FD787-AA02-4374-A4CA-059C49E96CE7}"/>
              </a:ext>
            </a:extLst>
          </p:cNvPr>
          <p:cNvSpPr/>
          <p:nvPr/>
        </p:nvSpPr>
        <p:spPr>
          <a:xfrm>
            <a:off x="4677285" y="5757689"/>
            <a:ext cx="7008832" cy="796590"/>
          </a:xfrm>
          <a:prstGeom prst="wedgeRoundRectCallout">
            <a:avLst>
              <a:gd name="adj1" fmla="val -24321"/>
              <a:gd name="adj2" fmla="val -76559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4969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Buyurtma</a:t>
            </a:r>
            <a:r>
              <a:rPr lang="en-US" sz="4969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969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maskanlar</a:t>
            </a:r>
            <a:r>
              <a:rPr lang="en-US" sz="5748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5748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965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E05B07-5CCF-4266-8510-D524C4AD9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6" y="1420375"/>
            <a:ext cx="3118950" cy="5059653"/>
          </a:xfrm>
          <a:prstGeom prst="rect">
            <a:avLst/>
          </a:prstGeom>
        </p:spPr>
      </p:pic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xmlns="" id="{DCE7165D-B7C7-49BC-9FA2-A4BD59D395E2}"/>
              </a:ext>
            </a:extLst>
          </p:cNvPr>
          <p:cNvSpPr/>
          <p:nvPr/>
        </p:nvSpPr>
        <p:spPr>
          <a:xfrm>
            <a:off x="3630685" y="5832985"/>
            <a:ext cx="4133912" cy="746635"/>
          </a:xfrm>
          <a:prstGeom prst="wedgeRoundRectCallout">
            <a:avLst>
              <a:gd name="adj1" fmla="val -17990"/>
              <a:gd name="adj2" fmla="val -14020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3702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702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2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endParaRPr lang="en-US" sz="3702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37268CE-05FD-4C3C-BCB9-851D3B5AD128}"/>
              </a:ext>
            </a:extLst>
          </p:cNvPr>
          <p:cNvCxnSpPr>
            <a:cxnSpLocks/>
          </p:cNvCxnSpPr>
          <p:nvPr/>
        </p:nvCxnSpPr>
        <p:spPr>
          <a:xfrm>
            <a:off x="3469805" y="1420374"/>
            <a:ext cx="0" cy="4911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A0E62A-1D8E-4168-A6AE-E56B25147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287" y="1297711"/>
            <a:ext cx="4730688" cy="33683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ABA42BC-455B-482E-9760-B5765463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746" y="2565985"/>
            <a:ext cx="4158603" cy="314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79262" cy="1282415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389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 LANDSHAFTLARNI MUHOFAZA QILISH</a:t>
            </a:r>
          </a:p>
        </p:txBody>
      </p:sp>
    </p:spTree>
    <p:extLst>
      <p:ext uri="{BB962C8B-B14F-4D97-AF65-F5344CB8AC3E}">
        <p14:creationId xmlns:p14="http://schemas.microsoft.com/office/powerpoint/2010/main" xmlns="" val="1398532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879262" cy="130417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74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 SHARI AHOLISI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11CD06-4575-4AC6-AA98-B12DD163D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83" y="1505336"/>
            <a:ext cx="5521507" cy="4821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3416A5-2842-404E-A05D-B7D0EBEC2289}"/>
              </a:ext>
            </a:extLst>
          </p:cNvPr>
          <p:cNvSpPr txBox="1"/>
          <p:nvPr/>
        </p:nvSpPr>
        <p:spPr>
          <a:xfrm>
            <a:off x="0" y="1367809"/>
            <a:ext cx="6132474" cy="4688641"/>
          </a:xfrm>
          <a:prstGeom prst="rect">
            <a:avLst/>
          </a:prstGeom>
          <a:noFill/>
        </p:spPr>
        <p:txBody>
          <a:bodyPr wrap="square" lIns="188575" tIns="94287" rIns="188575" bIns="94287" rtlCol="0">
            <a:spAutoFit/>
          </a:bodyPr>
          <a:lstStyle/>
          <a:p>
            <a:pPr algn="ctr"/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Aholi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 —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yuzida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uning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muayyan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hududi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qit’a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mamlakat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tuman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shaharida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istiqomat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qiluvchi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 </a:t>
            </a:r>
          </a:p>
          <a:p>
            <a:pPr algn="ctr"/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  <a:hlinkClick r:id="rId3"/>
              </a:rPr>
              <a:t>odam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inson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lar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majmuyi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Aholini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o‘rganadigan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fan </a:t>
            </a:r>
          </a:p>
          <a:p>
            <a:pPr algn="ctr"/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  <a:hlinkClick r:id="rId4"/>
              </a:rPr>
              <a:t>demografiya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deb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nomlanadi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Aholi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soni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jamiyatning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ijtimoiy-iqtisodiy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taraqqiyoti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davomida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o‘sib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kelgan</a:t>
            </a:r>
            <a:r>
              <a:rPr lang="en-US" sz="2923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052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9262" cy="1218962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algn="ctr" defTabSz="890900">
              <a:spcBef>
                <a:spcPct val="0"/>
              </a:spcBef>
              <a:defRPr/>
            </a:pPr>
            <a:r>
              <a:rPr lang="en-US" sz="4677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GEOGRAFIK DIKTANT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834" y="1806892"/>
            <a:ext cx="11115594" cy="188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846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yuzi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aholisi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2016-yil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o‘rtalarida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 …………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ortdi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.</a:t>
            </a:r>
            <a:endParaRPr lang="ru-RU" sz="5846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question_mark_PNG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4876" y="3849369"/>
            <a:ext cx="2768292" cy="27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9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05467" cy="1218962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algn="ctr" defTabSz="890900">
              <a:spcBef>
                <a:spcPct val="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TO‘G‘RI  JAVOB: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7899" y="1467484"/>
            <a:ext cx="10171619" cy="278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846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yuzi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aholisi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5846" dirty="0">
                <a:latin typeface="Arial" pitchFamily="34" charset="0"/>
                <a:cs typeface="Arial" pitchFamily="34" charset="0"/>
              </a:rPr>
              <a:t>2016-yil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o‘rtalarida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5846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sz="5846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mlrd</a:t>
            </a:r>
            <a:r>
              <a:rPr lang="en-US" sz="5846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400 </a:t>
            </a:r>
            <a:r>
              <a:rPr lang="en-US" sz="5846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mln</a:t>
            </a:r>
            <a:r>
              <a:rPr lang="en-US" sz="5846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ortdi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.</a:t>
            </a:r>
            <a:endParaRPr lang="ru-RU" sz="584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" name="AutoShape 2" descr="Вопросительный знак PNG"/>
          <p:cNvSpPr>
            <a:spLocks noChangeAspect="1" noChangeArrowheads="1"/>
          </p:cNvSpPr>
          <p:nvPr/>
        </p:nvSpPr>
        <p:spPr bwMode="auto">
          <a:xfrm>
            <a:off x="151584" y="28162"/>
            <a:ext cx="296982" cy="296983"/>
          </a:xfrm>
          <a:prstGeom prst="rect">
            <a:avLst/>
          </a:prstGeom>
          <a:noFill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/>
          <a:p>
            <a:endParaRPr lang="ru-RU" sz="1754"/>
          </a:p>
        </p:txBody>
      </p:sp>
      <p:pic>
        <p:nvPicPr>
          <p:cNvPr id="8" name="Рисунок 7" descr="люди-восклицательного-знака-3d-малые-125477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484" y="3700879"/>
            <a:ext cx="1870984" cy="29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9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9262" cy="1218962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algn="ctr" defTabSz="890900">
              <a:spcBef>
                <a:spcPct val="0"/>
              </a:spcBef>
              <a:defRPr/>
            </a:pPr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GEOGRAFIK DIKTANT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834" y="1504037"/>
            <a:ext cx="11115594" cy="278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846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yuzida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aholi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zich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to‘rtta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yirik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hudud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shakllangan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5846" dirty="0" err="1">
                <a:latin typeface="Arial" pitchFamily="34" charset="0"/>
                <a:cs typeface="Arial" pitchFamily="34" charset="0"/>
              </a:rPr>
              <a:t>Bular</a:t>
            </a:r>
            <a:r>
              <a:rPr lang="en-US" sz="5846" dirty="0">
                <a:latin typeface="Arial" pitchFamily="34" charset="0"/>
                <a:cs typeface="Arial" pitchFamily="34" charset="0"/>
              </a:rPr>
              <a:t>: …………………………….</a:t>
            </a:r>
            <a:endParaRPr lang="ru-RU" sz="5846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question_mark_PNG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4890" y="4199383"/>
            <a:ext cx="2418278" cy="24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9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9262" cy="1218962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  JAVOB:</a:t>
            </a:r>
          </a:p>
          <a:p>
            <a:pPr algn="ctr" defTabSz="890900">
              <a:lnSpc>
                <a:spcPct val="90000"/>
              </a:lnSpc>
              <a:spcBef>
                <a:spcPct val="0"/>
              </a:spcBef>
              <a:defRPr/>
            </a:pPr>
            <a:endParaRPr lang="en-US" sz="5261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834" y="1620708"/>
            <a:ext cx="11115594" cy="338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87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yuzida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aholi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zich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to‘rtta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287" dirty="0" err="1">
                <a:latin typeface="Arial" pitchFamily="34" charset="0"/>
                <a:cs typeface="Arial" pitchFamily="34" charset="0"/>
              </a:rPr>
              <a:t>yirik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hudud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shakllangan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4287" dirty="0" err="1">
                <a:latin typeface="Arial" pitchFamily="34" charset="0"/>
                <a:cs typeface="Arial" pitchFamily="34" charset="0"/>
              </a:rPr>
              <a:t>Bular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Janubiy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Osiyo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Sharqiy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Osiyo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G‘arbiy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Yevropa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Shimoliy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Amerikaning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sharqiy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qismi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287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люди-восклицательного-знака-3d-малые-12547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48882" y="4273796"/>
            <a:ext cx="1529456" cy="23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9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9262" cy="1218962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algn="ctr" defTabSz="890900">
              <a:spcBef>
                <a:spcPct val="0"/>
              </a:spcBef>
              <a:defRPr/>
            </a:pPr>
            <a:r>
              <a:rPr lang="en-US" sz="5261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GEOGRAFIK DIKTANT</a:t>
            </a:r>
            <a:endParaRPr lang="en-US" sz="5261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737" y="1363169"/>
            <a:ext cx="11115594" cy="494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261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komplekslar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inson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ta’siri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darajasiga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ko‘ra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uch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guruhga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ajratiladi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5261" dirty="0" err="1">
                <a:latin typeface="Arial" pitchFamily="34" charset="0"/>
                <a:cs typeface="Arial" pitchFamily="34" charset="0"/>
              </a:rPr>
              <a:t>Bular</a:t>
            </a:r>
            <a:r>
              <a:rPr lang="en-US" sz="526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5261" dirty="0">
                <a:latin typeface="Arial" pitchFamily="34" charset="0"/>
                <a:cs typeface="Arial" pitchFamily="34" charset="0"/>
              </a:rPr>
              <a:t>1. …..…………..</a:t>
            </a:r>
          </a:p>
          <a:p>
            <a:pPr algn="just"/>
            <a:r>
              <a:rPr lang="en-US" sz="5261" dirty="0">
                <a:latin typeface="Arial" pitchFamily="34" charset="0"/>
                <a:cs typeface="Arial" pitchFamily="34" charset="0"/>
              </a:rPr>
              <a:t>2. …..…………..</a:t>
            </a:r>
          </a:p>
          <a:p>
            <a:pPr algn="just"/>
            <a:r>
              <a:rPr lang="en-US" sz="5261" dirty="0">
                <a:latin typeface="Arial" pitchFamily="34" charset="0"/>
                <a:cs typeface="Arial" pitchFamily="34" charset="0"/>
              </a:rPr>
              <a:t>3. …..…………..</a:t>
            </a:r>
            <a:endParaRPr lang="ru-RU" sz="526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question_mark_PNG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4876" y="3509962"/>
            <a:ext cx="2768292" cy="27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9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235C3CE-AAC9-435D-8315-358085882E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79262" cy="1218962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  JAVOB:</a:t>
            </a:r>
          </a:p>
          <a:p>
            <a:pPr algn="ctr" defTabSz="890900">
              <a:lnSpc>
                <a:spcPct val="90000"/>
              </a:lnSpc>
              <a:spcBef>
                <a:spcPct val="0"/>
              </a:spcBef>
              <a:defRPr/>
            </a:pPr>
            <a:endParaRPr lang="en-US" sz="5261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343" y="1469233"/>
            <a:ext cx="11115594" cy="338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87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komplekslar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inson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ta’siri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darajasiga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ko‘ra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uch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guruhga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ajratiladi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287" dirty="0" err="1">
                <a:latin typeface="Arial" pitchFamily="34" charset="0"/>
                <a:cs typeface="Arial" pitchFamily="34" charset="0"/>
              </a:rPr>
              <a:t>Bular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en-US" sz="428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landshaftlar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Tabiiy-antropogen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landshaftlar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Antropogen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87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landshaftlar</a:t>
            </a:r>
            <a:r>
              <a:rPr lang="en-US" sz="4287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287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люди-восклицательного-знака-3d-малые-125477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101" y="3281694"/>
            <a:ext cx="2134025" cy="33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99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" y="1"/>
            <a:ext cx="11861684" cy="118714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754"/>
          </a:p>
        </p:txBody>
      </p:sp>
      <p:sp>
        <p:nvSpPr>
          <p:cNvPr id="5" name="object 5"/>
          <p:cNvSpPr/>
          <p:nvPr/>
        </p:nvSpPr>
        <p:spPr>
          <a:xfrm>
            <a:off x="182262" y="1660100"/>
            <a:ext cx="2253078" cy="823819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702"/>
          </a:p>
        </p:txBody>
      </p:sp>
      <p:sp>
        <p:nvSpPr>
          <p:cNvPr id="9" name="object 9"/>
          <p:cNvSpPr/>
          <p:nvPr/>
        </p:nvSpPr>
        <p:spPr>
          <a:xfrm>
            <a:off x="3591082" y="2547673"/>
            <a:ext cx="7728205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702"/>
          </a:p>
        </p:txBody>
      </p:sp>
      <p:sp>
        <p:nvSpPr>
          <p:cNvPr id="10" name="object 10"/>
          <p:cNvSpPr/>
          <p:nvPr/>
        </p:nvSpPr>
        <p:spPr>
          <a:xfrm>
            <a:off x="4860904" y="5597280"/>
            <a:ext cx="5077601" cy="639440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702"/>
          </a:p>
        </p:txBody>
      </p:sp>
      <p:grpSp>
        <p:nvGrpSpPr>
          <p:cNvPr id="2" name="object 13"/>
          <p:cNvGrpSpPr/>
          <p:nvPr/>
        </p:nvGrpSpPr>
        <p:grpSpPr>
          <a:xfrm>
            <a:off x="306446" y="2648527"/>
            <a:ext cx="1867322" cy="2787907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70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702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0571" y="5603751"/>
            <a:ext cx="2149774" cy="477292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70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702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57226" y="375630"/>
            <a:ext cx="11220879" cy="556029"/>
          </a:xfrm>
          <a:prstGeom prst="rect">
            <a:avLst/>
          </a:prstGeom>
        </p:spPr>
        <p:txBody>
          <a:bodyPr vert="horz" wrap="square" lIns="0" tIns="16085" rIns="0" bIns="0" rtlCol="0" anchor="ctr">
            <a:spAutoFit/>
          </a:bodyPr>
          <a:lstStyle/>
          <a:p>
            <a:pPr marL="12372" algn="ctr">
              <a:spcBef>
                <a:spcPts val="126"/>
              </a:spcBef>
            </a:pPr>
            <a:r>
              <a:rPr lang="en-US" sz="3897" b="1" spc="4" dirty="0">
                <a:solidFill>
                  <a:schemeClr val="bg1"/>
                </a:solidFill>
                <a:latin typeface="Arial"/>
                <a:cs typeface="Arial"/>
              </a:rPr>
              <a:t>MUSTAQIL BAJARISH UCHUN TOPSHIRIQ: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24344" y="1436544"/>
            <a:ext cx="9153395" cy="4767465"/>
          </a:xfrm>
          <a:prstGeom prst="rect">
            <a:avLst/>
          </a:prstGeom>
        </p:spPr>
        <p:txBody>
          <a:bodyPr lIns="89082" tIns="44541" rIns="89082" bIns="4454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1169"/>
              </a:spcBef>
              <a:buAutoNum type="arabicPeriod"/>
            </a:pP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 29-31-sahifalaridagi </a:t>
            </a:r>
          </a:p>
          <a:p>
            <a:pPr algn="just">
              <a:lnSpc>
                <a:spcPct val="100000"/>
              </a:lnSpc>
              <a:spcBef>
                <a:spcPts val="1169"/>
              </a:spcBef>
            </a:pPr>
            <a:r>
              <a:rPr lang="en-US" sz="3897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yuzi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aholisi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irqlar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mavzusini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3897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3897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1169"/>
              </a:spcBef>
            </a:pPr>
            <a:r>
              <a:rPr lang="en-US" sz="3897" dirty="0">
                <a:latin typeface="Arial" pitchFamily="34" charset="0"/>
                <a:cs typeface="Arial" pitchFamily="34" charset="0"/>
              </a:rPr>
              <a:t>2. 31-sahifadagi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javob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897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897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1169"/>
              </a:spcBef>
            </a:pPr>
            <a:r>
              <a:rPr lang="en-US" sz="3897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Yozuvsiz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xaritaga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aholi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soni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eng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ko‘p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mamlakatlar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nomini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 (10 </a:t>
            </a:r>
            <a:r>
              <a:rPr lang="en-US" sz="3897" dirty="0" err="1">
                <a:latin typeface="Arial" pitchFamily="34" charset="0"/>
                <a:cs typeface="Arial" pitchFamily="34" charset="0"/>
              </a:rPr>
              <a:t>ta</a:t>
            </a:r>
            <a:r>
              <a:rPr lang="en-US" sz="3897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3897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897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897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659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21"/>
          <a:stretch>
            <a:fillRect/>
          </a:stretch>
        </p:blipFill>
        <p:spPr bwMode="auto">
          <a:xfrm>
            <a:off x="-1" y="168922"/>
            <a:ext cx="11879263" cy="67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2951858" y="4039564"/>
            <a:ext cx="3585226" cy="1962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anchor="ctr"/>
          <a:lstStyle/>
          <a:p>
            <a:pPr algn="ctr">
              <a:defRPr/>
            </a:pPr>
            <a:endParaRPr lang="ru-RU" sz="1754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879262" cy="1304170"/>
          </a:xfrm>
          <a:prstGeom prst="rect">
            <a:avLst/>
          </a:prstGeom>
          <a:solidFill>
            <a:srgbClr val="0000FF"/>
          </a:solidFill>
        </p:spPr>
        <p:txBody>
          <a:bodyPr lIns="188586" tIns="94294" rIns="188586" bIns="94294">
            <a:noAutofit/>
          </a:bodyPr>
          <a:lstStyle/>
          <a:p>
            <a:pPr algn="ctr" defTabSz="1060167">
              <a:spcBef>
                <a:spcPct val="0"/>
              </a:spcBef>
            </a:pPr>
            <a:r>
              <a:rPr lang="en-US" sz="5261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YER SHARI AHOLISI</a:t>
            </a:r>
          </a:p>
        </p:txBody>
      </p:sp>
    </p:spTree>
    <p:extLst>
      <p:ext uri="{BB962C8B-B14F-4D97-AF65-F5344CB8AC3E}">
        <p14:creationId xmlns:p14="http://schemas.microsoft.com/office/powerpoint/2010/main" xmlns="" val="281957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03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0531" y="1324362"/>
            <a:ext cx="5681219" cy="4423901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879262" cy="115272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467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AHOLI SONINING KO‘PAYIB BORISHI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xmlns="" id="{7FA9BD7A-18C0-4B8E-95D2-66083BD0DA74}"/>
              </a:ext>
            </a:extLst>
          </p:cNvPr>
          <p:cNvSpPr/>
          <p:nvPr/>
        </p:nvSpPr>
        <p:spPr>
          <a:xfrm>
            <a:off x="437352" y="5983340"/>
            <a:ext cx="3743235" cy="634909"/>
          </a:xfrm>
          <a:prstGeom prst="wedgeRoundRectCallout">
            <a:avLst>
              <a:gd name="adj1" fmla="val 30708"/>
              <a:gd name="adj2" fmla="val -126750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194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Eramizning</a:t>
            </a:r>
            <a:r>
              <a:rPr lang="en-US" sz="194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4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boshlaridagi</a:t>
            </a:r>
            <a:r>
              <a:rPr lang="en-US" sz="194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94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94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4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endParaRPr lang="en-US" sz="194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xmlns="" id="{3B2A7361-BACF-4219-849A-140F0FA9DA53}"/>
              </a:ext>
            </a:extLst>
          </p:cNvPr>
          <p:cNvSpPr/>
          <p:nvPr/>
        </p:nvSpPr>
        <p:spPr>
          <a:xfrm>
            <a:off x="4472799" y="5926229"/>
            <a:ext cx="3824365" cy="634909"/>
          </a:xfrm>
          <a:prstGeom prst="wedgeRoundRectCallout">
            <a:avLst>
              <a:gd name="adj1" fmla="val -28531"/>
              <a:gd name="adj2" fmla="val -138837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ru-RU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US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33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ru-RU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305 </a:t>
            </a:r>
            <a:r>
              <a:rPr lang="en-US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xmlns="" id="{0D51838C-3621-4736-B494-7D7FA068E47F}"/>
              </a:ext>
            </a:extLst>
          </p:cNvPr>
          <p:cNvSpPr/>
          <p:nvPr/>
        </p:nvSpPr>
        <p:spPr>
          <a:xfrm rot="5400000">
            <a:off x="6724026" y="4810480"/>
            <a:ext cx="320581" cy="1081061"/>
          </a:xfrm>
          <a:prstGeom prst="rightBrace">
            <a:avLst>
              <a:gd name="adj1" fmla="val 8331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88575" tIns="94287" rIns="188575" bIns="94287" rtlCol="0" anchor="ctr"/>
          <a:lstStyle/>
          <a:p>
            <a:pPr algn="ctr"/>
            <a:endParaRPr lang="en-US" sz="1754">
              <a:solidFill>
                <a:srgbClr val="C00000"/>
              </a:solidFill>
            </a:endParaRP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xmlns="" id="{D49BC74E-44FB-4138-8244-99166A9618B7}"/>
              </a:ext>
            </a:extLst>
          </p:cNvPr>
          <p:cNvSpPr/>
          <p:nvPr/>
        </p:nvSpPr>
        <p:spPr>
          <a:xfrm>
            <a:off x="8559433" y="5587859"/>
            <a:ext cx="3075941" cy="796590"/>
          </a:xfrm>
          <a:prstGeom prst="wedgeRoundRectCallout">
            <a:avLst>
              <a:gd name="adj1" fmla="val -86434"/>
              <a:gd name="adj2" fmla="val -4132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33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barobar</a:t>
            </a:r>
            <a:r>
              <a:rPr lang="en-US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ko‘paydi</a:t>
            </a:r>
            <a:r>
              <a:rPr lang="en-US" sz="233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54FAD1-9923-440B-9C13-CF8461888806}"/>
              </a:ext>
            </a:extLst>
          </p:cNvPr>
          <p:cNvSpPr txBox="1"/>
          <p:nvPr/>
        </p:nvSpPr>
        <p:spPr>
          <a:xfrm>
            <a:off x="6343786" y="5489365"/>
            <a:ext cx="1068063" cy="460309"/>
          </a:xfrm>
          <a:prstGeom prst="rect">
            <a:avLst/>
          </a:prstGeom>
          <a:noFill/>
        </p:spPr>
        <p:txBody>
          <a:bodyPr wrap="none" lIns="188575" tIns="94287" rIns="188575" bIns="94287" rtlCol="0">
            <a:spAutoFit/>
          </a:bodyPr>
          <a:lstStyle/>
          <a:p>
            <a:r>
              <a:rPr lang="ru-RU" sz="1754" b="1" dirty="0"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en-US" sz="1754" b="1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endParaRPr lang="en-US" sz="175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xmlns="" id="{89D087C7-ADF5-4AA9-A344-89F005325EBE}"/>
              </a:ext>
            </a:extLst>
          </p:cNvPr>
          <p:cNvSpPr/>
          <p:nvPr/>
        </p:nvSpPr>
        <p:spPr>
          <a:xfrm>
            <a:off x="8782170" y="4198323"/>
            <a:ext cx="2960024" cy="987464"/>
          </a:xfrm>
          <a:prstGeom prst="wedgeRoundRectCallout">
            <a:avLst>
              <a:gd name="adj1" fmla="val -50288"/>
              <a:gd name="adj2" fmla="val -24632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baravar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ko‘paydi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xmlns="" id="{F51EA684-9800-456D-B676-7DD6544DC473}"/>
              </a:ext>
            </a:extLst>
          </p:cNvPr>
          <p:cNvSpPr/>
          <p:nvPr/>
        </p:nvSpPr>
        <p:spPr>
          <a:xfrm>
            <a:off x="8623070" y="2826386"/>
            <a:ext cx="3107702" cy="1112595"/>
          </a:xfrm>
          <a:prstGeom prst="wedgeRoundRectCallout">
            <a:avLst>
              <a:gd name="adj1" fmla="val -23203"/>
              <a:gd name="adj2" fmla="val -5127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baravar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ko‘paydi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xmlns="" id="{6C323C76-FF2E-4044-893F-E4525C37421F}"/>
              </a:ext>
            </a:extLst>
          </p:cNvPr>
          <p:cNvSpPr/>
          <p:nvPr/>
        </p:nvSpPr>
        <p:spPr>
          <a:xfrm>
            <a:off x="8517008" y="1420485"/>
            <a:ext cx="3362255" cy="1113043"/>
          </a:xfrm>
          <a:prstGeom prst="wedgeRoundRectCallout">
            <a:avLst>
              <a:gd name="adj1" fmla="val -50006"/>
              <a:gd name="adj2" fmla="val 2289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To‘rtinchi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baravar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ko‘payishiga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4994" name="Picture 2" descr="Mavzu: Jahon aholisi soni va uning ko'payishi. Darsning maqsadi: Talimi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10299"/>
            <a:ext cx="2992480" cy="2999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5698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ООН: К 2050 году население РФ может сократиться до 125 млн человек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369" y="422265"/>
            <a:ext cx="11149911" cy="49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5277895"/>
            <a:ext cx="11979236" cy="157311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82" tIns="44541" rIns="89082" bIns="44541" rtlCol="0" anchor="ctr"/>
          <a:lstStyle/>
          <a:p>
            <a:pPr algn="ctr"/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yuzi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aholisi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2016-yil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ma’lumotiga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ko‘ra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sz="2923" b="1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mlrd</a:t>
            </a:r>
            <a:r>
              <a:rPr lang="en-US" sz="2923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400 </a:t>
            </a:r>
            <a:r>
              <a:rPr lang="en-US" sz="2923" b="1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mln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ortiq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2018-yil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ma’lumotiga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ko‘ra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esa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sz="2923" b="1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mlrd</a:t>
            </a:r>
            <a:r>
              <a:rPr lang="en-US" sz="2923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620 </a:t>
            </a:r>
            <a:r>
              <a:rPr lang="en-US" sz="2923" b="1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mln</a:t>
            </a:r>
            <a:r>
              <a:rPr lang="en-US" sz="2923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kishidan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2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ortiq</a:t>
            </a:r>
            <a:r>
              <a:rPr lang="en-US" sz="292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923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14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879262" cy="130417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467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 SONI ENG KO‘P MAMLAKATLAR</a:t>
            </a:r>
          </a:p>
        </p:txBody>
      </p:sp>
      <p:sp>
        <p:nvSpPr>
          <p:cNvPr id="131074" name="AutoShape 2" descr="Население Земли: сложные перспективы будущего (Часть 1) — goldenbogdan на  Scorum"/>
          <p:cNvSpPr>
            <a:spLocks noChangeAspect="1" noChangeArrowheads="1"/>
          </p:cNvSpPr>
          <p:nvPr/>
        </p:nvSpPr>
        <p:spPr bwMode="auto">
          <a:xfrm>
            <a:off x="320885" y="-129007"/>
            <a:ext cx="625398" cy="625321"/>
          </a:xfrm>
          <a:prstGeom prst="rect">
            <a:avLst/>
          </a:prstGeom>
          <a:noFill/>
        </p:spPr>
        <p:txBody>
          <a:bodyPr vert="horz" wrap="square" lIns="188586" tIns="94294" rIns="188586" bIns="94294" numCol="1" anchor="t" anchorCtr="0" compatLnSpc="1">
            <a:prstTxWarp prst="textNoShape">
              <a:avLst/>
            </a:prstTxWarp>
          </a:bodyPr>
          <a:lstStyle/>
          <a:p>
            <a:endParaRPr lang="ru-RU" sz="1754"/>
          </a:p>
        </p:txBody>
      </p:sp>
      <p:pic>
        <p:nvPicPr>
          <p:cNvPr id="3074" name="Picture 2" descr="C:\Documents and Settings\Admin\Рабочий стол\0303.jpg"/>
          <p:cNvPicPr>
            <a:picLocks noChangeAspect="1" noChangeArrowheads="1"/>
          </p:cNvPicPr>
          <p:nvPr/>
        </p:nvPicPr>
        <p:blipFill>
          <a:blip r:embed="rId3"/>
          <a:srcRect l="4025"/>
          <a:stretch>
            <a:fillRect/>
          </a:stretch>
        </p:blipFill>
        <p:spPr bwMode="auto">
          <a:xfrm>
            <a:off x="275145" y="1500280"/>
            <a:ext cx="5476690" cy="5173330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04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0409" y="1503933"/>
            <a:ext cx="5429956" cy="4795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52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тесты 10 кл | Презентации по географии"/>
          <p:cNvPicPr>
            <a:picLocks noChangeAspect="1" noChangeArrowheads="1"/>
          </p:cNvPicPr>
          <p:nvPr/>
        </p:nvPicPr>
        <p:blipFill>
          <a:blip r:embed="rId2"/>
          <a:srcRect l="8183" t="17453" r="8791" b="15467"/>
          <a:stretch>
            <a:fillRect/>
          </a:stretch>
        </p:blipFill>
        <p:spPr bwMode="auto">
          <a:xfrm>
            <a:off x="8110216" y="1228360"/>
            <a:ext cx="3528632" cy="2850581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83630" cy="1007067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467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AHOLI SONI ENG KO‘P MAMLAKATLAR</a:t>
            </a:r>
          </a:p>
        </p:txBody>
      </p:sp>
      <p:pic>
        <p:nvPicPr>
          <p:cNvPr id="4098" name="Picture 2" descr="C:\Documents and Settings\Admin\Рабочий стол\05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15" y="1066390"/>
            <a:ext cx="7360717" cy="5588083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9447" y="4322718"/>
            <a:ext cx="2581120" cy="21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999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5171C0D-7C93-4B2E-BC22-81D1A7F4A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 l="8365"/>
          <a:stretch>
            <a:fillRect/>
          </a:stretch>
        </p:blipFill>
        <p:spPr>
          <a:xfrm>
            <a:off x="5764936" y="1284007"/>
            <a:ext cx="5869053" cy="33134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40066"/>
            <a:ext cx="11879263" cy="796590"/>
          </a:xfrm>
          <a:solidFill>
            <a:srgbClr val="0000FF"/>
          </a:solidFill>
        </p:spPr>
        <p:txBody>
          <a:bodyPr>
            <a:noAutofit/>
          </a:bodyPr>
          <a:lstStyle/>
          <a:p>
            <a:r>
              <a:rPr lang="ru-RU" sz="370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РОСТ ЧИСЛЕННОСТИ НАСЕЛЕНИЯ ЗЕМЛИ</a:t>
            </a:r>
            <a:endParaRPr lang="en-US" sz="370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62C339-5454-4F66-8520-EF7CB09E2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25" y="3509965"/>
            <a:ext cx="4901210" cy="29872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xmlns="" id="{6BD1B895-54B6-4FF0-BE98-75F52A2E2B0C}"/>
              </a:ext>
            </a:extLst>
          </p:cNvPr>
          <p:cNvSpPr/>
          <p:nvPr/>
        </p:nvSpPr>
        <p:spPr>
          <a:xfrm>
            <a:off x="221557" y="1041647"/>
            <a:ext cx="4901210" cy="2245561"/>
          </a:xfrm>
          <a:prstGeom prst="wedgeRoundRectCallout">
            <a:avLst>
              <a:gd name="adj1" fmla="val 15225"/>
              <a:gd name="adj2" fmla="val 5721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ru-RU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ХХ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asrning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60-yillarida “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demografik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portlash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2923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kuzatildi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44BA5249-138B-4C25-B3A0-ABB3A149CBB4}"/>
              </a:ext>
            </a:extLst>
          </p:cNvPr>
          <p:cNvCxnSpPr/>
          <p:nvPr/>
        </p:nvCxnSpPr>
        <p:spPr>
          <a:xfrm>
            <a:off x="5271284" y="1085872"/>
            <a:ext cx="0" cy="5468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xmlns="" id="{2D8C1264-CA1F-4D89-A4A2-E103D7C99D4C}"/>
              </a:ext>
            </a:extLst>
          </p:cNvPr>
          <p:cNvSpPr/>
          <p:nvPr/>
        </p:nvSpPr>
        <p:spPr>
          <a:xfrm>
            <a:off x="5271285" y="4846493"/>
            <a:ext cx="6607978" cy="1890873"/>
          </a:xfrm>
          <a:prstGeom prst="wedgeRoundRectCallout">
            <a:avLst>
              <a:gd name="adj1" fmla="val -21257"/>
              <a:gd name="adj2" fmla="val -6144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8575" tIns="94287" rIns="188575" bIns="94287" rtlCol="0" anchor="ctr"/>
          <a:lstStyle/>
          <a:p>
            <a:pPr algn="ctr"/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mamlakatlarida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mamlakatlarida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ko‘rsatkichga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23" b="1" dirty="0" err="1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923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13648" y="0"/>
            <a:ext cx="11865614" cy="975013"/>
          </a:xfrm>
          <a:prstGeom prst="rect">
            <a:avLst/>
          </a:prstGeom>
          <a:solidFill>
            <a:srgbClr val="0000FF"/>
          </a:solidFill>
        </p:spPr>
        <p:txBody>
          <a:bodyPr vert="horz" lIns="106018" tIns="53012" rIns="106018" bIns="53012" rtlCol="0" anchor="ctr">
            <a:noAutofit/>
          </a:bodyPr>
          <a:lstStyle/>
          <a:p>
            <a:pPr algn="ctr" defTabSz="1060167">
              <a:spcBef>
                <a:spcPct val="0"/>
              </a:spcBef>
            </a:pPr>
            <a:r>
              <a:rPr lang="en-US" sz="5748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AHOLI SONINING O‘SISHI</a:t>
            </a:r>
            <a:endParaRPr lang="en-US" sz="5748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474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3214caafc88f720116c8ecc9ccd3a9229367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4F4F4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4114</TotalTime>
  <Words>695</Words>
  <Application>Microsoft Office PowerPoint</Application>
  <PresentationFormat>Произвольный</PresentationFormat>
  <Paragraphs>164</Paragraphs>
  <Slides>36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YER SHARI AHOLISI</vt:lpstr>
      <vt:lpstr>Слайд 4</vt:lpstr>
      <vt:lpstr>AHOLI SONINING KO‘PAYIB BORISHI</vt:lpstr>
      <vt:lpstr>Слайд 6</vt:lpstr>
      <vt:lpstr>AHOLI SONI ENG KO‘P MAMLAKATLAR</vt:lpstr>
      <vt:lpstr>AHOLI SONI ENG KO‘P MAMLAKATLAR</vt:lpstr>
      <vt:lpstr>           РОСТ ЧИСЛЕННОСТИ НАСЕЛЕНИЯ ЗЕМЛИ</vt:lpstr>
      <vt:lpstr>           РОСТ ЧИСЛЕННОСТИ НАСЕЛЕНИЯ ЗЕМЛИ</vt:lpstr>
      <vt:lpstr>AHOLI IRQLARI</vt:lpstr>
      <vt:lpstr>Слайд 12</vt:lpstr>
      <vt:lpstr>Слайд 13</vt:lpstr>
      <vt:lpstr>Слайд 14</vt:lpstr>
      <vt:lpstr>AHOLINING JOYLASHISH XUSUSIYATLARI</vt:lpstr>
      <vt:lpstr>Слайд 16</vt:lpstr>
      <vt:lpstr>AHOLINING NOTEKIS TARQALISHI</vt:lpstr>
      <vt:lpstr>Слайд 18</vt:lpstr>
      <vt:lpstr>AHOLI ZICHLIGI YUQORI HUDUDLAR</vt:lpstr>
      <vt:lpstr>Слайд 20</vt:lpstr>
      <vt:lpstr>Слайд 21</vt:lpstr>
      <vt:lpstr>Слайд 22</vt:lpstr>
      <vt:lpstr>Слайд 23</vt:lpstr>
      <vt:lpstr>Слайд 24</vt:lpstr>
      <vt:lpstr>Слайд 25</vt:lpstr>
      <vt:lpstr>TABIIY KOMPLEKSLAR INSON TA’SIRI DARAJASIGA KO‘RA UCH GURUHGA AJRATILADI:  </vt:lpstr>
      <vt:lpstr>TABIATNI VA TABIIY RESURSLARNI MUHOFAZA QILISH</vt:lpstr>
      <vt:lpstr>TABIIY LANDSHAFTLARNI MUHOFAZA QILISH</vt:lpstr>
      <vt:lpstr>TABIIY LANDSHAFTLARNI MUHOFAZA QILISH</vt:lpstr>
      <vt:lpstr>Слайд 30</vt:lpstr>
      <vt:lpstr>Слайд 31</vt:lpstr>
      <vt:lpstr>Слайд 32</vt:lpstr>
      <vt:lpstr>Слайд 33</vt:lpstr>
      <vt:lpstr>Слайд 34</vt:lpstr>
      <vt:lpstr>Слайд 35</vt:lpstr>
      <vt:lpstr>MUSTAQIL BAJARISH UCHUN TOPSHIRIQ: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Admin</cp:lastModifiedBy>
  <cp:revision>761</cp:revision>
  <dcterms:created xsi:type="dcterms:W3CDTF">2020-04-09T12:18:10Z</dcterms:created>
  <dcterms:modified xsi:type="dcterms:W3CDTF">2020-09-24T06:23:29Z</dcterms:modified>
</cp:coreProperties>
</file>