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93" r:id="rId2"/>
    <p:sldId id="478" r:id="rId3"/>
    <p:sldId id="481" r:id="rId4"/>
    <p:sldId id="482" r:id="rId5"/>
    <p:sldId id="477" r:id="rId6"/>
    <p:sldId id="480" r:id="rId7"/>
    <p:sldId id="483" r:id="rId8"/>
    <p:sldId id="484" r:id="rId9"/>
    <p:sldId id="485" r:id="rId10"/>
    <p:sldId id="486" r:id="rId11"/>
    <p:sldId id="381" r:id="rId12"/>
    <p:sldId id="450" r:id="rId13"/>
    <p:sldId id="451" r:id="rId14"/>
    <p:sldId id="469" r:id="rId15"/>
    <p:sldId id="452" r:id="rId16"/>
    <p:sldId id="471" r:id="rId17"/>
    <p:sldId id="470" r:id="rId18"/>
    <p:sldId id="473" r:id="rId19"/>
    <p:sldId id="474" r:id="rId20"/>
    <p:sldId id="472" r:id="rId21"/>
    <p:sldId id="475" r:id="rId22"/>
    <p:sldId id="476" r:id="rId23"/>
    <p:sldId id="455" r:id="rId24"/>
    <p:sldId id="488" r:id="rId25"/>
    <p:sldId id="490" r:id="rId26"/>
    <p:sldId id="456" r:id="rId27"/>
    <p:sldId id="491" r:id="rId28"/>
    <p:sldId id="492" r:id="rId29"/>
    <p:sldId id="493" r:id="rId30"/>
    <p:sldId id="489" r:id="rId31"/>
    <p:sldId id="495" r:id="rId32"/>
    <p:sldId id="494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293"/>
            <p14:sldId id="478"/>
            <p14:sldId id="481"/>
            <p14:sldId id="482"/>
            <p14:sldId id="477"/>
            <p14:sldId id="480"/>
            <p14:sldId id="483"/>
            <p14:sldId id="484"/>
            <p14:sldId id="485"/>
            <p14:sldId id="486"/>
            <p14:sldId id="381"/>
            <p14:sldId id="450"/>
            <p14:sldId id="451"/>
            <p14:sldId id="469"/>
            <p14:sldId id="452"/>
            <p14:sldId id="471"/>
            <p14:sldId id="470"/>
            <p14:sldId id="473"/>
            <p14:sldId id="474"/>
            <p14:sldId id="472"/>
            <p14:sldId id="475"/>
            <p14:sldId id="476"/>
            <p14:sldId id="455"/>
            <p14:sldId id="488"/>
            <p14:sldId id="490"/>
            <p14:sldId id="456"/>
            <p14:sldId id="491"/>
            <p14:sldId id="492"/>
            <p14:sldId id="493"/>
            <p14:sldId id="489"/>
            <p14:sldId id="495"/>
            <p14:sldId id="4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CC"/>
    <a:srgbClr val="0099FF"/>
    <a:srgbClr val="0000FF"/>
    <a:srgbClr val="7DCAFF"/>
    <a:srgbClr val="FF66FF"/>
    <a:srgbClr val="0091C4"/>
    <a:srgbClr val="53E7A1"/>
    <a:srgbClr val="66FFCC"/>
    <a:srgbClr val="149C2E"/>
    <a:srgbClr val="19C1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72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336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6B91B-DDEF-4DA7-AD28-05F41B27C2FB}" type="datetimeFigureOut">
              <a:rPr lang="ru-RU" smtClean="0"/>
              <a:pPr/>
              <a:t>15.09.2020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85584-CE70-4886-AD4E-AF20FFB828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13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ru-RU" noProof="0" smtClean="0"/>
              <a:pPr/>
              <a:t>11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48077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15.09.2020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15.09.2020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15.09.2020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4321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15.09.2020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15.09.2020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15.09.2020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15.09.2020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15.09.2020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15.09.2020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15.09.2020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15.09.2020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pPr/>
              <a:t>15.09.2020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90793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1151863" y="2589052"/>
            <a:ext cx="7740495" cy="3507688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r>
              <a:rPr sz="5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sz="5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5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Atmosfera</a:t>
            </a:r>
            <a:r>
              <a:rPr lang="en-US" sz="5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en-US" sz="5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Yerning</a:t>
            </a:r>
            <a:r>
              <a:rPr lang="en-US" sz="5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iqlim</a:t>
            </a:r>
            <a:r>
              <a:rPr lang="en-US" sz="5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mintaqalari</a:t>
            </a:r>
            <a:endParaRPr lang="en-US" sz="50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3200" b="1" spc="11" dirty="0" smtClean="0">
              <a:latin typeface="Arial"/>
              <a:cs typeface="Arial"/>
            </a:endParaRPr>
          </a:p>
          <a:p>
            <a:endParaRPr lang="en-US" sz="3200" i="1" spc="11" dirty="0" smtClean="0">
              <a:latin typeface="Arial"/>
              <a:cs typeface="Arial"/>
            </a:endParaRPr>
          </a:p>
          <a:p>
            <a:endParaRPr lang="en-US" sz="3200" i="1" spc="11" dirty="0" smtClean="0">
              <a:latin typeface="Arial"/>
              <a:cs typeface="Arial"/>
            </a:endParaRPr>
          </a:p>
          <a:p>
            <a:r>
              <a:rPr sz="3200" i="1" spc="11" dirty="0" err="1" smtClean="0">
                <a:latin typeface="Arial"/>
                <a:cs typeface="Arial"/>
              </a:rPr>
              <a:t>O‘qituvchi</a:t>
            </a:r>
            <a:r>
              <a:rPr sz="3200" i="1" spc="11" dirty="0" smtClean="0">
                <a:latin typeface="Arial"/>
                <a:cs typeface="Arial"/>
              </a:rPr>
              <a:t>:</a:t>
            </a:r>
            <a:r>
              <a:rPr lang="en-US" sz="3200" i="1" spc="11" dirty="0" smtClean="0">
                <a:latin typeface="Arial"/>
                <a:cs typeface="Arial"/>
              </a:rPr>
              <a:t> </a:t>
            </a:r>
            <a:r>
              <a:rPr lang="en-US" sz="3200" i="1" spc="11" dirty="0" err="1" smtClean="0">
                <a:latin typeface="Arial"/>
                <a:cs typeface="Arial"/>
              </a:rPr>
              <a:t>Boltayeva</a:t>
            </a:r>
            <a:r>
              <a:rPr lang="en-US" sz="3200" i="1" spc="11" dirty="0" smtClean="0">
                <a:latin typeface="Arial"/>
                <a:cs typeface="Arial"/>
              </a:rPr>
              <a:t> Lola </a:t>
            </a:r>
            <a:r>
              <a:rPr lang="en-US" sz="3200" i="1" spc="11" dirty="0" err="1" smtClean="0">
                <a:latin typeface="Arial"/>
                <a:cs typeface="Arial"/>
              </a:rPr>
              <a:t>Abduvohidovna</a:t>
            </a:r>
            <a:endParaRPr sz="3200" i="1" dirty="0"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257764" y="2434021"/>
            <a:ext cx="727405" cy="19088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xmlns="" id="{ACB4B4C4-B96E-4D3D-A3B1-019ECDA735A1}"/>
              </a:ext>
            </a:extLst>
          </p:cNvPr>
          <p:cNvSpPr/>
          <p:nvPr/>
        </p:nvSpPr>
        <p:spPr>
          <a:xfrm>
            <a:off x="277231" y="5130602"/>
            <a:ext cx="727405" cy="1106109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9661266" y="304301"/>
            <a:ext cx="1921134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9673966" y="317001"/>
            <a:ext cx="1857634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9889614" y="585574"/>
            <a:ext cx="562486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en-US" sz="4756" b="1" spc="21" dirty="0" smtClean="0">
                <a:solidFill>
                  <a:srgbClr val="FEFEFE"/>
                </a:solidFill>
                <a:latin typeface="Arial"/>
                <a:cs typeface="Arial"/>
              </a:rPr>
              <a:t>6-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xmlns="" id="{065B57C3-CBC0-467B-8CE6-9C853CD5BC49}"/>
              </a:ext>
            </a:extLst>
          </p:cNvPr>
          <p:cNvSpPr txBox="1"/>
          <p:nvPr/>
        </p:nvSpPr>
        <p:spPr>
          <a:xfrm>
            <a:off x="10505014" y="726308"/>
            <a:ext cx="884710" cy="518191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en-US" sz="3200" b="1" spc="21" dirty="0" err="1" smtClean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en-US" sz="3200" b="1" spc="21" dirty="0">
              <a:solidFill>
                <a:srgbClr val="FEFEFE"/>
              </a:solidFill>
              <a:latin typeface="Arial"/>
              <a:cs typeface="Arial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3515500" y="370003"/>
            <a:ext cx="4854698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en-US" sz="7196" kern="0" spc="21" dirty="0" err="1">
                <a:solidFill>
                  <a:sysClr val="window" lastClr="FFFFFF"/>
                </a:solidFill>
              </a:rPr>
              <a:t>Geograﬁya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25" name="Picture 22" descr="EARTH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75" y="116112"/>
            <a:ext cx="1663439" cy="157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59052" y="2589052"/>
            <a:ext cx="2809690" cy="24349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4776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027140"/>
          </a:xfrm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Uchinchisi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ortiqcha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067052" y="1388013"/>
            <a:ext cx="8057893" cy="1314450"/>
          </a:xfrm>
          <a:prstGeom prst="round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6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</a:t>
            </a:r>
            <a:r>
              <a:rPr lang="en-US" sz="6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ortiqcha</a:t>
            </a:r>
            <a:r>
              <a:rPr lang="en-US" sz="6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6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6250" y="3193427"/>
            <a:ext cx="11021195" cy="13144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Amazonka</a:t>
            </a:r>
            <a:r>
              <a:rPr lang="en-US" sz="6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Missisipi</a:t>
            </a:r>
            <a:r>
              <a:rPr lang="en-US" sz="6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b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Baykal</a:t>
            </a:r>
            <a:endParaRPr lang="ru-RU" sz="6000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695937" y="4688404"/>
            <a:ext cx="9003323" cy="1621245"/>
          </a:xfrm>
          <a:prstGeom prst="round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Amazonka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Missisipi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nomlari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Baykal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</a:t>
            </a:r>
            <a:endParaRPr lang="ru-RU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7100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8240" y="3853982"/>
            <a:ext cx="2162732" cy="2818308"/>
          </a:xfrm>
          <a:prstGeom prst="rect">
            <a:avLst/>
          </a:prstGeom>
        </p:spPr>
      </p:pic>
      <p:sp>
        <p:nvSpPr>
          <p:cNvPr id="23" name="Скругленный прямоугольник 22"/>
          <p:cNvSpPr/>
          <p:nvPr/>
        </p:nvSpPr>
        <p:spPr>
          <a:xfrm>
            <a:off x="6531430" y="5423695"/>
            <a:ext cx="4301672" cy="977106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291385" y="3899389"/>
            <a:ext cx="5160715" cy="1070918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628571" y="2652486"/>
            <a:ext cx="6721929" cy="970006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246085" y="1279070"/>
            <a:ext cx="8104415" cy="939801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Oval 6">
            <a:extLst>
              <a:ext uri="{FF2B5EF4-FFF2-40B4-BE49-F238E27FC236}">
                <a16:creationId xmlns:a16="http://schemas.microsoft.com/office/drawing/2014/main" xmlns="" id="{367294B8-5A68-483E-8C18-233EEBC4FE42}"/>
              </a:ext>
            </a:extLst>
          </p:cNvPr>
          <p:cNvSpPr>
            <a:spLocks noChangeAspect="1"/>
          </p:cNvSpPr>
          <p:nvPr/>
        </p:nvSpPr>
        <p:spPr>
          <a:xfrm>
            <a:off x="3485679" y="3797460"/>
            <a:ext cx="1681408" cy="1447639"/>
          </a:xfrm>
          <a:prstGeom prst="ellipse">
            <a:avLst/>
          </a:prstGeom>
          <a:solidFill>
            <a:srgbClr val="19C139"/>
          </a:solidFill>
          <a:ln w="9525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val 5">
            <a:extLst>
              <a:ext uri="{FF2B5EF4-FFF2-40B4-BE49-F238E27FC236}">
                <a16:creationId xmlns:a16="http://schemas.microsoft.com/office/drawing/2014/main" xmlns="" id="{4798382B-41CA-4E4C-BEC2-2D8C9AD2F77D}"/>
              </a:ext>
            </a:extLst>
          </p:cNvPr>
          <p:cNvSpPr>
            <a:spLocks noChangeAspect="1"/>
          </p:cNvSpPr>
          <p:nvPr/>
        </p:nvSpPr>
        <p:spPr>
          <a:xfrm>
            <a:off x="1829226" y="2421632"/>
            <a:ext cx="1689001" cy="1520811"/>
          </a:xfrm>
          <a:prstGeom prst="ellipse">
            <a:avLst/>
          </a:prstGeom>
          <a:solidFill>
            <a:srgbClr val="19C139"/>
          </a:solidFill>
          <a:ln w="952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val 4">
            <a:extLst>
              <a:ext uri="{FF2B5EF4-FFF2-40B4-BE49-F238E27FC236}">
                <a16:creationId xmlns:a16="http://schemas.microsoft.com/office/drawing/2014/main" xmlns="" id="{FE3AC6EB-A1BF-4BDE-AC7B-1CEE8E51860A}"/>
              </a:ext>
            </a:extLst>
          </p:cNvPr>
          <p:cNvSpPr>
            <a:spLocks noChangeAspect="1"/>
          </p:cNvSpPr>
          <p:nvPr/>
        </p:nvSpPr>
        <p:spPr>
          <a:xfrm>
            <a:off x="416567" y="1111488"/>
            <a:ext cx="1624965" cy="1519226"/>
          </a:xfrm>
          <a:prstGeom prst="ellipse">
            <a:avLst/>
          </a:prstGeom>
          <a:solidFill>
            <a:srgbClr val="19C139"/>
          </a:solidFill>
          <a:ln w="9525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val 7">
            <a:extLst>
              <a:ext uri="{FF2B5EF4-FFF2-40B4-BE49-F238E27FC236}">
                <a16:creationId xmlns:a16="http://schemas.microsoft.com/office/drawing/2014/main" xmlns="" id="{87651407-2A3D-4014-93CF-B52254ED5EED}"/>
              </a:ext>
            </a:extLst>
          </p:cNvPr>
          <p:cNvSpPr>
            <a:spLocks noChangeAspect="1"/>
          </p:cNvSpPr>
          <p:nvPr/>
        </p:nvSpPr>
        <p:spPr>
          <a:xfrm>
            <a:off x="4674052" y="5173531"/>
            <a:ext cx="1679577" cy="1435912"/>
          </a:xfrm>
          <a:prstGeom prst="ellipse">
            <a:avLst/>
          </a:prstGeom>
          <a:solidFill>
            <a:srgbClr val="19C139"/>
          </a:solidFill>
          <a:ln w="9525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ectangle 51">
            <a:extLst>
              <a:ext uri="{FF2B5EF4-FFF2-40B4-BE49-F238E27FC236}">
                <a16:creationId xmlns:a16="http://schemas.microsoft.com/office/drawing/2014/main" xmlns="" id="{4A1CA962-652D-4043-B2BB-E740F1696D6D}"/>
              </a:ext>
            </a:extLst>
          </p:cNvPr>
          <p:cNvSpPr/>
          <p:nvPr/>
        </p:nvSpPr>
        <p:spPr>
          <a:xfrm>
            <a:off x="4027468" y="2847536"/>
            <a:ext cx="7467845" cy="598465"/>
          </a:xfrm>
          <a:prstGeom prst="rect">
            <a:avLst/>
          </a:prstGeom>
          <a:noFill/>
        </p:spPr>
        <p:txBody>
          <a:bodyPr wrap="square" lIns="115189" rIns="115189" bIns="28797">
            <a:sp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en-US" sz="3400" b="1" dirty="0" err="1" smtClean="0">
                <a:latin typeface="Arial" charset="0"/>
              </a:rPr>
              <a:t>Iqlim</a:t>
            </a:r>
            <a:r>
              <a:rPr lang="en-US" sz="3400" b="1" dirty="0" smtClean="0">
                <a:latin typeface="Arial" charset="0"/>
              </a:rPr>
              <a:t> </a:t>
            </a:r>
            <a:r>
              <a:rPr lang="en-US" sz="3400" b="1" dirty="0" err="1" smtClean="0">
                <a:latin typeface="Arial" charset="0"/>
              </a:rPr>
              <a:t>hosil</a:t>
            </a:r>
            <a:r>
              <a:rPr lang="en-US" sz="3400" b="1" dirty="0" smtClean="0">
                <a:latin typeface="Arial" charset="0"/>
              </a:rPr>
              <a:t> </a:t>
            </a:r>
            <a:r>
              <a:rPr lang="en-US" sz="3400" b="1" dirty="0" err="1" smtClean="0">
                <a:latin typeface="Arial" charset="0"/>
              </a:rPr>
              <a:t>qiluvchi</a:t>
            </a:r>
            <a:r>
              <a:rPr lang="en-US" sz="3400" b="1" dirty="0" smtClean="0">
                <a:latin typeface="Arial" charset="0"/>
              </a:rPr>
              <a:t> </a:t>
            </a:r>
            <a:r>
              <a:rPr lang="en-US" sz="3400" b="1" dirty="0" err="1" smtClean="0">
                <a:latin typeface="Arial" charset="0"/>
              </a:rPr>
              <a:t>omillar</a:t>
            </a:r>
            <a:endParaRPr lang="ru-RU" sz="3400" dirty="0">
              <a:solidFill>
                <a:srgbClr val="404040"/>
              </a:solidFill>
            </a:endParaRPr>
          </a:p>
        </p:txBody>
      </p:sp>
      <p:sp>
        <p:nvSpPr>
          <p:cNvPr id="86" name="Rectangle 51">
            <a:extLst>
              <a:ext uri="{FF2B5EF4-FFF2-40B4-BE49-F238E27FC236}">
                <a16:creationId xmlns:a16="http://schemas.microsoft.com/office/drawing/2014/main" xmlns="" id="{4A1CA962-652D-4043-B2BB-E740F1696D6D}"/>
              </a:ext>
            </a:extLst>
          </p:cNvPr>
          <p:cNvSpPr/>
          <p:nvPr/>
        </p:nvSpPr>
        <p:spPr>
          <a:xfrm>
            <a:off x="2471339" y="1420588"/>
            <a:ext cx="9374132" cy="629243"/>
          </a:xfrm>
          <a:prstGeom prst="rect">
            <a:avLst/>
          </a:prstGeom>
          <a:noFill/>
        </p:spPr>
        <p:txBody>
          <a:bodyPr wrap="square" lIns="115189" rIns="115189" bIns="28797">
            <a:sp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en-US" sz="3600" b="1" dirty="0" err="1" smtClean="0">
                <a:latin typeface="Arial" charset="0"/>
              </a:rPr>
              <a:t>Atmosfera</a:t>
            </a:r>
            <a:r>
              <a:rPr lang="en-US" sz="3600" b="1" dirty="0" smtClean="0">
                <a:latin typeface="Arial" charset="0"/>
              </a:rPr>
              <a:t> </a:t>
            </a:r>
            <a:r>
              <a:rPr lang="en-US" sz="3600" b="1" dirty="0" err="1" smtClean="0">
                <a:latin typeface="Arial" charset="0"/>
              </a:rPr>
              <a:t>va</a:t>
            </a:r>
            <a:r>
              <a:rPr lang="en-US" sz="3600" b="1" dirty="0" smtClean="0">
                <a:latin typeface="Arial" charset="0"/>
              </a:rPr>
              <a:t> </a:t>
            </a:r>
            <a:r>
              <a:rPr lang="en-US" sz="3600" b="1" dirty="0" err="1" smtClean="0">
                <a:latin typeface="Arial" charset="0"/>
              </a:rPr>
              <a:t>uning</a:t>
            </a:r>
            <a:r>
              <a:rPr lang="en-US" sz="3600" b="1" dirty="0" smtClean="0">
                <a:latin typeface="Arial" charset="0"/>
              </a:rPr>
              <a:t> </a:t>
            </a:r>
            <a:r>
              <a:rPr lang="en-US" sz="3600" b="1" dirty="0" err="1" smtClean="0">
                <a:latin typeface="Arial" charset="0"/>
              </a:rPr>
              <a:t>tuzilishi</a:t>
            </a:r>
            <a:endParaRPr lang="en-US" sz="3600" b="1" dirty="0">
              <a:latin typeface="Arial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785586" y="1420586"/>
            <a:ext cx="1003300" cy="8763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Arial Black" pitchFamily="34" charset="0"/>
              </a:rPr>
              <a:t>1</a:t>
            </a:r>
            <a:endParaRPr lang="ru-RU" sz="48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2173514" y="2699657"/>
            <a:ext cx="1003300" cy="8763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Arial Black" pitchFamily="34" charset="0"/>
              </a:rPr>
              <a:t>2</a:t>
            </a:r>
            <a:endParaRPr lang="ru-RU" sz="48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3773715" y="4105728"/>
            <a:ext cx="1003300" cy="8763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Arial Black" pitchFamily="34" charset="0"/>
              </a:rPr>
              <a:t>3</a:t>
            </a:r>
            <a:endParaRPr lang="ru-RU" sz="48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4982029" y="5424714"/>
            <a:ext cx="1003300" cy="8763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Arial Black" pitchFamily="34" charset="0"/>
              </a:rPr>
              <a:t>4</a:t>
            </a:r>
            <a:endParaRPr lang="ru-RU" sz="48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27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4502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8" name="Прямоугольник 27"/>
          <p:cNvSpPr/>
          <p:nvPr/>
        </p:nvSpPr>
        <p:spPr>
          <a:xfrm>
            <a:off x="957943" y="0"/>
            <a:ext cx="107569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O‘rganamiz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…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Rectangle 51">
            <a:extLst>
              <a:ext uri="{FF2B5EF4-FFF2-40B4-BE49-F238E27FC236}">
                <a16:creationId xmlns:a16="http://schemas.microsoft.com/office/drawing/2014/main" xmlns="" id="{4A1CA962-652D-4043-B2BB-E740F1696D6D}"/>
              </a:ext>
            </a:extLst>
          </p:cNvPr>
          <p:cNvSpPr/>
          <p:nvPr/>
        </p:nvSpPr>
        <p:spPr>
          <a:xfrm>
            <a:off x="5807529" y="4073930"/>
            <a:ext cx="5907314" cy="598465"/>
          </a:xfrm>
          <a:prstGeom prst="rect">
            <a:avLst/>
          </a:prstGeom>
          <a:noFill/>
        </p:spPr>
        <p:txBody>
          <a:bodyPr wrap="square" lIns="115189" rIns="115189" bIns="28797">
            <a:sp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en-US" sz="3400" b="1" dirty="0" err="1">
                <a:latin typeface="Arial" charset="0"/>
              </a:rPr>
              <a:t>Iqlim</a:t>
            </a:r>
            <a:r>
              <a:rPr lang="en-US" sz="3400" b="1" dirty="0">
                <a:latin typeface="Arial" charset="0"/>
              </a:rPr>
              <a:t> </a:t>
            </a:r>
            <a:r>
              <a:rPr lang="en-US" sz="3400" b="1" dirty="0" err="1">
                <a:latin typeface="Arial" charset="0"/>
              </a:rPr>
              <a:t>mintaqalari</a:t>
            </a:r>
            <a:endParaRPr lang="ru-RU" sz="3400" b="1" dirty="0">
              <a:latin typeface="Arial" charset="0"/>
            </a:endParaRPr>
          </a:p>
        </p:txBody>
      </p:sp>
      <p:sp>
        <p:nvSpPr>
          <p:cNvPr id="30" name="Rectangle 51">
            <a:extLst>
              <a:ext uri="{FF2B5EF4-FFF2-40B4-BE49-F238E27FC236}">
                <a16:creationId xmlns:a16="http://schemas.microsoft.com/office/drawing/2014/main" xmlns="" id="{4A1CA962-652D-4043-B2BB-E740F1696D6D}"/>
              </a:ext>
            </a:extLst>
          </p:cNvPr>
          <p:cNvSpPr/>
          <p:nvPr/>
        </p:nvSpPr>
        <p:spPr>
          <a:xfrm>
            <a:off x="6748899" y="5662403"/>
            <a:ext cx="4084202" cy="567687"/>
          </a:xfrm>
          <a:prstGeom prst="rect">
            <a:avLst/>
          </a:prstGeom>
          <a:noFill/>
        </p:spPr>
        <p:txBody>
          <a:bodyPr wrap="square" lIns="115189" rIns="115189" bIns="28797">
            <a:sp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en-US" sz="3200" b="1" dirty="0" err="1" smtClean="0">
                <a:latin typeface="Arial" charset="0"/>
              </a:rPr>
              <a:t>Amaliy</a:t>
            </a:r>
            <a:r>
              <a:rPr lang="en-US" sz="3200" b="1" dirty="0" smtClean="0">
                <a:latin typeface="Arial" charset="0"/>
              </a:rPr>
              <a:t> </a:t>
            </a:r>
            <a:r>
              <a:rPr lang="en-US" sz="3200" b="1" dirty="0" err="1" smtClean="0">
                <a:latin typeface="Arial" charset="0"/>
              </a:rPr>
              <a:t>mashg‘ulot</a:t>
            </a:r>
            <a:endParaRPr lang="ru-RU" sz="32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4382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eenhouse Gas 'Detergent' Recycles Itself in Atmosphere: NASA Study | NAS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7527"/>
            <a:ext cx="12192000" cy="586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027140"/>
          </a:xfrm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qobig‘i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лако 3"/>
          <p:cNvSpPr/>
          <p:nvPr/>
        </p:nvSpPr>
        <p:spPr>
          <a:xfrm>
            <a:off x="4681415" y="1058936"/>
            <a:ext cx="7510585" cy="5737654"/>
          </a:xfrm>
          <a:prstGeom prst="cloud">
            <a:avLst/>
          </a:prstGeom>
          <a:solidFill>
            <a:srgbClr val="7DCA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26892" y="1573273"/>
            <a:ext cx="620346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yunoncha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bug‘ —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qobig‘i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qobiqning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egallagan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yengil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serharakat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qobig‘idir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qobiqlari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muntazam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ravishda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aloqada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o‘zaro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etib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1464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8763" y="958849"/>
            <a:ext cx="5199289" cy="589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27140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chegarasi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815442" y="5241925"/>
            <a:ext cx="1981200" cy="647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chegara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yuzasidan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8822" y="1027140"/>
            <a:ext cx="2032000" cy="647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chegara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2 000 km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0880" y="1640153"/>
            <a:ext cx="20684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Ekzosfera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14376" y="2452926"/>
            <a:ext cx="16954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Termosfera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62593" y="3330774"/>
            <a:ext cx="16954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Mezosfera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97378" y="3908425"/>
            <a:ext cx="16954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Stratosfera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56243" y="4395113"/>
            <a:ext cx="16954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Troposfera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6096000" y="1169213"/>
            <a:ext cx="5834064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dirty="0" err="1" smtClean="0">
                <a:latin typeface="Arial "/>
              </a:rPr>
              <a:t>Atmosfera</a:t>
            </a:r>
            <a:r>
              <a:rPr lang="en-US" sz="5000" dirty="0" smtClean="0">
                <a:latin typeface="Arial "/>
              </a:rPr>
              <a:t> </a:t>
            </a:r>
            <a:r>
              <a:rPr lang="en-US" sz="5000" smtClean="0">
                <a:latin typeface="Arial "/>
              </a:rPr>
              <a:t>massasining</a:t>
            </a:r>
            <a:endParaRPr lang="en-US" sz="5000" dirty="0" smtClean="0">
              <a:latin typeface="Arial "/>
            </a:endParaRPr>
          </a:p>
          <a:p>
            <a:pPr algn="ctr"/>
            <a:r>
              <a:rPr lang="en-US" sz="5000" dirty="0" smtClean="0">
                <a:latin typeface="Arial "/>
              </a:rPr>
              <a:t> 99,5 % </a:t>
            </a:r>
            <a:r>
              <a:rPr lang="en-US" sz="5000" dirty="0" err="1" smtClean="0">
                <a:latin typeface="Arial "/>
              </a:rPr>
              <a:t>i</a:t>
            </a:r>
            <a:r>
              <a:rPr lang="en-US" sz="5000" dirty="0" smtClean="0">
                <a:latin typeface="Arial "/>
              </a:rPr>
              <a:t> </a:t>
            </a:r>
          </a:p>
          <a:p>
            <a:pPr algn="ctr"/>
            <a:r>
              <a:rPr lang="en-US" sz="5000" dirty="0" smtClean="0">
                <a:latin typeface="Arial "/>
              </a:rPr>
              <a:t>80 km </a:t>
            </a:r>
            <a:r>
              <a:rPr lang="en-US" sz="5000" dirty="0" err="1" smtClean="0">
                <a:latin typeface="Arial "/>
              </a:rPr>
              <a:t>gacha</a:t>
            </a:r>
            <a:r>
              <a:rPr lang="en-US" sz="5000" dirty="0" smtClean="0">
                <a:latin typeface="Arial "/>
              </a:rPr>
              <a:t> </a:t>
            </a:r>
            <a:r>
              <a:rPr lang="en-US" sz="5000" dirty="0" err="1" smtClean="0">
                <a:latin typeface="Arial "/>
              </a:rPr>
              <a:t>bo‘lgan</a:t>
            </a:r>
            <a:r>
              <a:rPr lang="en-US" sz="5000" dirty="0" smtClean="0">
                <a:latin typeface="Arial "/>
              </a:rPr>
              <a:t> </a:t>
            </a:r>
          </a:p>
          <a:p>
            <a:pPr algn="ctr"/>
            <a:r>
              <a:rPr lang="en-US" sz="5000" dirty="0" err="1" smtClean="0">
                <a:latin typeface="Arial "/>
              </a:rPr>
              <a:t>quyi</a:t>
            </a:r>
            <a:r>
              <a:rPr lang="en-US" sz="5000" dirty="0" smtClean="0">
                <a:latin typeface="Arial "/>
              </a:rPr>
              <a:t> </a:t>
            </a:r>
            <a:r>
              <a:rPr lang="en-US" sz="5000" dirty="0" err="1" smtClean="0">
                <a:latin typeface="Arial "/>
              </a:rPr>
              <a:t>qismiga</a:t>
            </a:r>
            <a:r>
              <a:rPr lang="en-US" sz="5000" dirty="0" smtClean="0">
                <a:latin typeface="Arial "/>
              </a:rPr>
              <a:t> </a:t>
            </a:r>
          </a:p>
          <a:p>
            <a:pPr algn="ctr"/>
            <a:r>
              <a:rPr lang="en-US" sz="5000" dirty="0" err="1" smtClean="0">
                <a:latin typeface="Arial "/>
              </a:rPr>
              <a:t>to‘g‘ri</a:t>
            </a:r>
            <a:r>
              <a:rPr lang="en-US" sz="5000" dirty="0" smtClean="0">
                <a:latin typeface="Arial "/>
              </a:rPr>
              <a:t> </a:t>
            </a:r>
            <a:r>
              <a:rPr lang="en-US" sz="5000" dirty="0" err="1" smtClean="0">
                <a:latin typeface="Arial "/>
              </a:rPr>
              <a:t>keladi</a:t>
            </a:r>
            <a:r>
              <a:rPr lang="en-US" sz="5000" dirty="0">
                <a:latin typeface="Arial "/>
              </a:rPr>
              <a:t>.</a:t>
            </a:r>
            <a:endParaRPr lang="ru-RU" sz="5000" dirty="0">
              <a:latin typeface="Arial 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1464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5" t="5741" r="975" b="14259"/>
          <a:stretch/>
        </p:blipFill>
        <p:spPr>
          <a:xfrm>
            <a:off x="7848600" y="1066800"/>
            <a:ext cx="4125383" cy="422145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27140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799"/>
            <a:ext cx="7848600" cy="5780039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7848599" y="1027140"/>
            <a:ext cx="2189691" cy="647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1774-yil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48600" y="5092513"/>
            <a:ext cx="4125383" cy="175432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arial" panose="020B0604020202020204" pitchFamily="34" charset="0"/>
              </a:rPr>
              <a:t>Antuan</a:t>
            </a:r>
            <a:r>
              <a:rPr lang="en-US" sz="4000" b="1" dirty="0">
                <a:latin typeface="arial" panose="020B0604020202020204" pitchFamily="34" charset="0"/>
              </a:rPr>
              <a:t> </a:t>
            </a:r>
            <a:r>
              <a:rPr lang="en-US" sz="4000" b="1" dirty="0" smtClean="0">
                <a:latin typeface="arial" panose="020B0604020202020204" pitchFamily="34" charset="0"/>
              </a:rPr>
              <a:t>Loran</a:t>
            </a:r>
          </a:p>
          <a:p>
            <a:pPr algn="ctr"/>
            <a:r>
              <a:rPr lang="en-US" sz="4000" b="1" dirty="0" smtClean="0">
                <a:latin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</a:rPr>
              <a:t>Lavuazye</a:t>
            </a:r>
            <a:endParaRPr lang="en-US" sz="4000" b="1" dirty="0" smtClean="0">
              <a:latin typeface="arial" panose="020B0604020202020204" pitchFamily="34" charset="0"/>
            </a:endParaRPr>
          </a:p>
          <a:p>
            <a:pPr algn="ctr"/>
            <a:r>
              <a:rPr lang="en-US" sz="2800" b="1" dirty="0" err="1" smtClean="0">
                <a:latin typeface="arial" panose="020B0604020202020204" pitchFamily="34" charset="0"/>
              </a:rPr>
              <a:t>Fransuz</a:t>
            </a:r>
            <a:r>
              <a:rPr lang="en-US" sz="2800" b="1" dirty="0" smtClean="0">
                <a:latin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</a:rPr>
              <a:t>olimi</a:t>
            </a:r>
            <a:endParaRPr lang="ru-RU" sz="28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705100" y="1171575"/>
            <a:ext cx="2724150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Arial "/>
              </a:rPr>
              <a:t>78 % </a:t>
            </a:r>
            <a:r>
              <a:rPr lang="en-US" sz="4000" b="1" dirty="0" err="1" smtClean="0">
                <a:solidFill>
                  <a:schemeClr val="tx1"/>
                </a:solidFill>
                <a:latin typeface="Arial "/>
              </a:rPr>
              <a:t>azot</a:t>
            </a:r>
            <a:endParaRPr lang="ru-RU" sz="4000" b="1" dirty="0">
              <a:solidFill>
                <a:schemeClr val="tx1"/>
              </a:solidFill>
              <a:latin typeface="Arial 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38149" y="5288254"/>
            <a:ext cx="3114676" cy="11696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tx1"/>
                </a:solidFill>
                <a:latin typeface="Arial "/>
              </a:rPr>
              <a:t>1 %</a:t>
            </a:r>
          </a:p>
          <a:p>
            <a:pPr algn="ctr"/>
            <a:r>
              <a:rPr lang="en-US" sz="3000" b="1" dirty="0" smtClean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Arial "/>
              </a:rPr>
              <a:t>boshqa</a:t>
            </a:r>
            <a:r>
              <a:rPr lang="en-US" sz="3000" b="1" dirty="0" smtClean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Arial "/>
              </a:rPr>
              <a:t>gazlar</a:t>
            </a:r>
            <a:endParaRPr lang="ru-RU" sz="3000" b="1" dirty="0">
              <a:solidFill>
                <a:schemeClr val="tx1"/>
              </a:solidFill>
              <a:latin typeface="Arial 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067175" y="5384828"/>
            <a:ext cx="3114676" cy="11696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tx1"/>
                </a:solidFill>
                <a:latin typeface="Arial "/>
              </a:rPr>
              <a:t>21 %</a:t>
            </a:r>
          </a:p>
          <a:p>
            <a:pPr algn="ctr"/>
            <a:r>
              <a:rPr lang="en-US" sz="3000" b="1" dirty="0" smtClean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Arial "/>
              </a:rPr>
              <a:t>kislorod</a:t>
            </a:r>
            <a:endParaRPr lang="ru-RU" sz="3000" b="1" dirty="0">
              <a:solidFill>
                <a:schemeClr val="tx1"/>
              </a:solidFill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32367769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027140"/>
          </a:xfrm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lang="en-US" sz="5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4300" y="1169494"/>
            <a:ext cx="58293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tortish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kuchi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havoni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ushlab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Shuning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sayyoramizda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bor.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27140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Atmosferaning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/>
          <a:srcRect l="-1210" t="-5938" r="1210" b="5938"/>
          <a:stretch/>
        </p:blipFill>
        <p:spPr bwMode="auto">
          <a:xfrm>
            <a:off x="6368370" y="638642"/>
            <a:ext cx="5246687" cy="6219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26207" y="4174170"/>
            <a:ext cx="60579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qatlamli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tuzilishga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bir-biridan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zichligi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bosimi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xususiyatlari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farqlanadi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1464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9064EFC6-0044-455E-8442-6340AD240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7140"/>
            <a:ext cx="6340244" cy="58308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00FF70D-1F6B-456B-A961-0DDF4FCD413F}"/>
              </a:ext>
            </a:extLst>
          </p:cNvPr>
          <p:cNvSpPr txBox="1"/>
          <p:nvPr/>
        </p:nvSpPr>
        <p:spPr>
          <a:xfrm>
            <a:off x="6184900" y="1027140"/>
            <a:ext cx="60071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Troposfera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yunoncha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 “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burilish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”) </a:t>
            </a:r>
          </a:p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nuri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Yerdan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qaytgan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nur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hisobiga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isiydi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387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27140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qatlamlari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40244" y="4426565"/>
            <a:ext cx="585175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Troposferaning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qalinligi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10-11 km. </a:t>
            </a:r>
          </a:p>
          <a:p>
            <a:pPr algn="ctr"/>
            <a:r>
              <a:rPr lang="en-US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Ekvatorda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17 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km. </a:t>
            </a:r>
            <a:endParaRPr lang="en-US" sz="3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Qutblarda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9 km. </a:t>
            </a:r>
            <a:endParaRPr lang="ru-RU" sz="3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28918" y="1124143"/>
            <a:ext cx="2068444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Ekzosfera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2697322"/>
            <a:ext cx="1695448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Termosfera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6243" y="3692981"/>
            <a:ext cx="1695448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Mezosfera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44796" y="5070490"/>
            <a:ext cx="1695448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Stratosfera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7593" y="5919113"/>
            <a:ext cx="1695448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Troposfera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62150" y="2275765"/>
            <a:ext cx="1695448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Ionosfera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" y="4953203"/>
            <a:ext cx="1962150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Ozon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qatlami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28825" y="6427113"/>
            <a:ext cx="904876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451691" y="4966342"/>
            <a:ext cx="89194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90 km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657598" y="5285933"/>
            <a:ext cx="89194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50 km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745029" y="6006658"/>
            <a:ext cx="89194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14 km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447422" y="6006658"/>
            <a:ext cx="89194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18 km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509865" y="2642967"/>
            <a:ext cx="891944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350 km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950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027140"/>
          </a:xfrm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lang="en-US" sz="5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27140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Troposfera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4" name="Picture 6" descr="Мадейра, Море, Темные Облака, Дождь, Дождь Над Океано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9" y="1027140"/>
            <a:ext cx="5651500" cy="580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2476500" y="5797550"/>
            <a:ext cx="1981200" cy="647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°C</a:t>
            </a:r>
            <a:endParaRPr lang="ru-RU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81000" y="1308438"/>
            <a:ext cx="1981200" cy="647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- 55 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endParaRPr lang="ru-RU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" descr="C:\Users\user\Desktop\Без имени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98292" y="997527"/>
            <a:ext cx="6293708" cy="5860473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3467100" y="2648776"/>
            <a:ext cx="1981200" cy="647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80 %</a:t>
            </a:r>
            <a:endParaRPr lang="ru-RU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032500" y="1956138"/>
            <a:ext cx="1765300" cy="466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Yog‘inlar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0003692" y="3431519"/>
            <a:ext cx="2018323" cy="466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2257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B14EFC-B24D-44F7-9593-C83669B57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" y="-17798"/>
            <a:ext cx="12190507" cy="1084396"/>
          </a:xfrm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haroratining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o‘zgarishi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7BB5E4E-2969-4990-A784-C7A3D8755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2" y="1066598"/>
            <a:ext cx="6756848" cy="578533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870700" y="1349749"/>
            <a:ext cx="496495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100 m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balandlikka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ko‘tarilganda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0,6 °C,</a:t>
            </a:r>
          </a:p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1000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balandlikka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ko‘tarilganda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°C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soviydi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Автоэлектрик | Восклицательный знак, Школьные темы, Картин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529" y="4154104"/>
            <a:ext cx="1609725" cy="260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00018" y="1518957"/>
            <a:ext cx="638175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6000 m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0017" y="2321751"/>
            <a:ext cx="638175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5000 m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0017" y="3073172"/>
            <a:ext cx="638175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4000 m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0016" y="3900188"/>
            <a:ext cx="638175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3000 m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0016" y="4727204"/>
            <a:ext cx="638175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2000 m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0016" y="5464829"/>
            <a:ext cx="638175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1000 m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0019" y="6202454"/>
            <a:ext cx="638175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630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05E3205-78F0-415F-98F1-2C0AAC0C2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" y="1066598"/>
            <a:ext cx="6755653" cy="585018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528352" y="2871450"/>
            <a:ext cx="2292909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B14EFC-B24D-44F7-9593-C83669B57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" y="-17798"/>
            <a:ext cx="12190507" cy="1084396"/>
          </a:xfrm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bosimining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o‘zgarishi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05973" y="1193596"/>
            <a:ext cx="548528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bosimi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100 m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balandlikka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ko‘tarilganda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10 mm </a:t>
            </a:r>
          </a:p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simob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ustuniga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1000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balandlikka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ko‘tarilganda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100 mm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simob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ustuniga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pasayadi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47634" y="2702926"/>
            <a:ext cx="6543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6069" y="2571065"/>
            <a:ext cx="25827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3000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31304" y="4121574"/>
            <a:ext cx="2185196" cy="461665"/>
          </a:xfrm>
          <a:prstGeom prst="rect">
            <a:avLst/>
          </a:prstGeom>
          <a:solidFill>
            <a:srgbClr val="0099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760 mm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s.u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993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274BCE2-779C-4678-B024-B38C0F02F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179" y="1262743"/>
            <a:ext cx="4152172" cy="4024615"/>
          </a:xfrm>
          <a:prstGeom prst="cloudCallout">
            <a:avLst>
              <a:gd name="adj1" fmla="val -9759"/>
              <a:gd name="adj2" fmla="val 33606"/>
            </a:avLst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4"/>
            <a:ext cx="12192000" cy="1292357"/>
          </a:xfrm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Gidrosfera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qobig‘i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13888" b="2580"/>
          <a:stretch/>
        </p:blipFill>
        <p:spPr>
          <a:xfrm>
            <a:off x="3802743" y="1798900"/>
            <a:ext cx="8548912" cy="5152571"/>
          </a:xfrm>
          <a:prstGeom prst="rect">
            <a:avLst/>
          </a:prstGeom>
        </p:spPr>
      </p:pic>
      <p:sp>
        <p:nvSpPr>
          <p:cNvPr id="7" name="Облачко с текстом: овальное 9">
            <a:extLst>
              <a:ext uri="{FF2B5EF4-FFF2-40B4-BE49-F238E27FC236}">
                <a16:creationId xmlns="" xmlns:a16="http://schemas.microsoft.com/office/drawing/2014/main" id="{8C297DCF-0EB3-432D-AE60-3DFEBC8146F0}"/>
              </a:ext>
            </a:extLst>
          </p:cNvPr>
          <p:cNvSpPr/>
          <p:nvPr/>
        </p:nvSpPr>
        <p:spPr>
          <a:xfrm>
            <a:off x="515257" y="5747121"/>
            <a:ext cx="2686050" cy="919628"/>
          </a:xfrm>
          <a:prstGeom prst="wedgeRoundRectCallout">
            <a:avLst>
              <a:gd name="adj1" fmla="val -16516"/>
              <a:gd name="adj2" fmla="val 49463"/>
              <a:gd name="adj3" fmla="val 16667"/>
            </a:avLst>
          </a:prstGeom>
          <a:solidFill>
            <a:schemeClr val="bg1"/>
          </a:solidFill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30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dengizlar</a:t>
            </a:r>
            <a:endParaRPr lang="en-US" sz="30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блачко с текстом: овальное 9">
            <a:extLst>
              <a:ext uri="{FF2B5EF4-FFF2-40B4-BE49-F238E27FC236}">
                <a16:creationId xmlns="" xmlns:a16="http://schemas.microsoft.com/office/drawing/2014/main" id="{8C297DCF-0EB3-432D-AE60-3DFEBC8146F0}"/>
              </a:ext>
            </a:extLst>
          </p:cNvPr>
          <p:cNvSpPr/>
          <p:nvPr/>
        </p:nvSpPr>
        <p:spPr>
          <a:xfrm>
            <a:off x="200932" y="4375186"/>
            <a:ext cx="3314701" cy="1193847"/>
          </a:xfrm>
          <a:prstGeom prst="wedgeRoundRectCallout">
            <a:avLst>
              <a:gd name="adj1" fmla="val 16436"/>
              <a:gd name="adj2" fmla="val 47175"/>
              <a:gd name="adj3" fmla="val 16667"/>
            </a:avLst>
          </a:prstGeom>
          <a:solidFill>
            <a:schemeClr val="bg1"/>
          </a:solidFill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Atmosferadagi</a:t>
            </a:r>
            <a:r>
              <a:rPr lang="en-US" sz="30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0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bug‘lari</a:t>
            </a:r>
            <a:endParaRPr lang="en-US" sz="30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блачко с текстом: овальное 9">
            <a:extLst>
              <a:ext uri="{FF2B5EF4-FFF2-40B4-BE49-F238E27FC236}">
                <a16:creationId xmlns="" xmlns:a16="http://schemas.microsoft.com/office/drawing/2014/main" id="{8C297DCF-0EB3-432D-AE60-3DFEBC8146F0}"/>
              </a:ext>
            </a:extLst>
          </p:cNvPr>
          <p:cNvSpPr/>
          <p:nvPr/>
        </p:nvSpPr>
        <p:spPr>
          <a:xfrm>
            <a:off x="3802743" y="1311464"/>
            <a:ext cx="8389257" cy="870856"/>
          </a:xfrm>
          <a:prstGeom prst="wedgeRoundRectCallout">
            <a:avLst>
              <a:gd name="adj1" fmla="val 16436"/>
              <a:gd name="adj2" fmla="val 47175"/>
              <a:gd name="adj3" fmla="val 16667"/>
            </a:avLst>
          </a:prstGeom>
          <a:solidFill>
            <a:schemeClr val="bg1"/>
          </a:solidFill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44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Quruqlikdagi</a:t>
            </a:r>
            <a:r>
              <a:rPr lang="en-US" sz="44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</a:t>
            </a:r>
            <a:endParaRPr lang="en-US" sz="44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294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027140"/>
          </a:xfrm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lang="en-US" sz="5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27140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qatlamlari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Las capas de la atmósfe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999499"/>
            <a:ext cx="5511800" cy="580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613400" y="1264335"/>
            <a:ext cx="5664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Stratosfera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50-55 km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40351" y="2311016"/>
            <a:ext cx="50102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Mezosfera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80-85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40350" y="3357697"/>
            <a:ext cx="55150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Termosfera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1 000 km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940350" y="4404378"/>
            <a:ext cx="55150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Ekzosfera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2 000 km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Автоэлектрик | Восклицательный знак, Школьные темы, Картин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529" y="4154104"/>
            <a:ext cx="1609725" cy="260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23918" y="2234072"/>
            <a:ext cx="2068444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Ekzosfera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4539" y="3280753"/>
            <a:ext cx="2147822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Termosfera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4539" y="4249504"/>
            <a:ext cx="1917635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Mezosfera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53999" y="4896820"/>
            <a:ext cx="2403475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Stratosfera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44540" y="5572581"/>
            <a:ext cx="2147821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Troposfera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600574" y="4896819"/>
            <a:ext cx="296861" cy="3609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3940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Вдохновляющая красота гор - Непутевые заметки - медиаплатформа МирТесе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6" y="1143862"/>
            <a:ext cx="4238624" cy="356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Физика процесса испарительного увлажнения и охлаждения воздух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199" y="1039920"/>
            <a:ext cx="3996392" cy="3077212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4138"/>
            <a:ext cx="12192000" cy="1026595"/>
          </a:xfrm>
          <a:solidFill>
            <a:srgbClr val="0000FF"/>
          </a:solidFill>
        </p:spPr>
        <p:txBody>
          <a:bodyPr>
            <a:no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qiluvchi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omillar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трелка: изогнутая вверх 11">
            <a:extLst>
              <a:ext uri="{FF2B5EF4-FFF2-40B4-BE49-F238E27FC236}">
                <a16:creationId xmlns:a16="http://schemas.microsoft.com/office/drawing/2014/main" xmlns="" id="{E580CDDB-5B24-4AA5-B710-40311CC751F0}"/>
              </a:ext>
            </a:extLst>
          </p:cNvPr>
          <p:cNvSpPr/>
          <p:nvPr/>
        </p:nvSpPr>
        <p:spPr>
          <a:xfrm rot="2538265">
            <a:off x="5957819" y="4347015"/>
            <a:ext cx="1981609" cy="1173226"/>
          </a:xfrm>
          <a:prstGeom prst="curvedUpArrow">
            <a:avLst/>
          </a:prstGeom>
          <a:solidFill>
            <a:srgbClr val="1F02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Стрелка: изогнутая вниз 12">
            <a:extLst>
              <a:ext uri="{FF2B5EF4-FFF2-40B4-BE49-F238E27FC236}">
                <a16:creationId xmlns:a16="http://schemas.microsoft.com/office/drawing/2014/main" xmlns="" id="{A5A294EE-78ED-419E-9741-66BDF35CAEDF}"/>
              </a:ext>
            </a:extLst>
          </p:cNvPr>
          <p:cNvSpPr/>
          <p:nvPr/>
        </p:nvSpPr>
        <p:spPr>
          <a:xfrm rot="7633066">
            <a:off x="4430099" y="4382552"/>
            <a:ext cx="1948660" cy="1145120"/>
          </a:xfrm>
          <a:prstGeom prst="curvedDownArrow">
            <a:avLst/>
          </a:prstGeom>
          <a:solidFill>
            <a:srgbClr val="1F02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Облачко с текстом: прямоугольное со скругленными углами 2">
            <a:extLst>
              <a:ext uri="{FF2B5EF4-FFF2-40B4-BE49-F238E27FC236}">
                <a16:creationId xmlns:a16="http://schemas.microsoft.com/office/drawing/2014/main" xmlns="" id="{25BEC16E-74CD-429E-A5EE-5543001D3EA1}"/>
              </a:ext>
            </a:extLst>
          </p:cNvPr>
          <p:cNvSpPr/>
          <p:nvPr/>
        </p:nvSpPr>
        <p:spPr>
          <a:xfrm>
            <a:off x="211252" y="4279900"/>
            <a:ext cx="4261543" cy="2311400"/>
          </a:xfrm>
          <a:prstGeom prst="wedgeRoundRectCallout">
            <a:avLst>
              <a:gd name="adj1" fmla="val 19063"/>
              <a:gd name="adj2" fmla="val -68121"/>
              <a:gd name="adj3" fmla="val 16667"/>
            </a:avLst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3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bosimi</a:t>
            </a:r>
            <a:r>
              <a:rPr lang="en-US" sz="3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massalari</a:t>
            </a:r>
            <a:endParaRPr lang="en-US" sz="3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xmlns="" id="{7E5AE1EC-1995-4055-8A67-09168289B48D}"/>
              </a:ext>
            </a:extLst>
          </p:cNvPr>
          <p:cNvSpPr/>
          <p:nvPr/>
        </p:nvSpPr>
        <p:spPr>
          <a:xfrm>
            <a:off x="8317038" y="4955112"/>
            <a:ext cx="3620962" cy="1559276"/>
          </a:xfrm>
          <a:prstGeom prst="wedgeRoundRectCallout">
            <a:avLst>
              <a:gd name="adj1" fmla="val -23741"/>
              <a:gd name="adj2" fmla="val -91661"/>
              <a:gd name="adj3" fmla="val 16667"/>
            </a:avLst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usti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лачко с текстом: прямоугольное со скругленными углами 2">
            <a:extLst>
              <a:ext uri="{FF2B5EF4-FFF2-40B4-BE49-F238E27FC236}">
                <a16:creationId xmlns:a16="http://schemas.microsoft.com/office/drawing/2014/main" xmlns="" id="{25BEC16E-74CD-429E-A5EE-5543001D3EA1}"/>
              </a:ext>
            </a:extLst>
          </p:cNvPr>
          <p:cNvSpPr/>
          <p:nvPr/>
        </p:nvSpPr>
        <p:spPr>
          <a:xfrm>
            <a:off x="4359155" y="1711130"/>
            <a:ext cx="3282257" cy="1734793"/>
          </a:xfrm>
          <a:prstGeom prst="wedgeRoundRectCallout">
            <a:avLst>
              <a:gd name="adj1" fmla="val -22379"/>
              <a:gd name="adj2" fmla="val -84832"/>
              <a:gd name="adj3" fmla="val 16667"/>
            </a:avLst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3558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/>
          <a:srcRect b="11678"/>
          <a:stretch>
            <a:fillRect/>
          </a:stretch>
        </p:blipFill>
        <p:spPr bwMode="auto">
          <a:xfrm>
            <a:off x="5469924" y="1255677"/>
            <a:ext cx="6705698" cy="2997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4138"/>
            <a:ext cx="12192000" cy="1026595"/>
          </a:xfrm>
          <a:solidFill>
            <a:srgbClr val="0000FF"/>
          </a:solidFill>
        </p:spPr>
        <p:txBody>
          <a:bodyPr>
            <a:no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omili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6589" y="1103621"/>
            <a:ext cx="54852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bosim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massalari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doimiy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shamollarning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zonal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tarqalishiga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AE559EA-046A-445D-9F93-80C99AEDF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30" y="3543109"/>
            <a:ext cx="5753540" cy="314514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500772" y="4295783"/>
            <a:ext cx="54852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haroratining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yuzasida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tarqalishi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energiyasiga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34225" y="2163054"/>
            <a:ext cx="19508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+25+26 °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699157" y="1042579"/>
            <a:ext cx="12833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-10 °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526163" y="3260310"/>
            <a:ext cx="12833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-10 °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61470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B052685-02D1-4115-8EAE-02F4AD574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4" y="997527"/>
            <a:ext cx="11504986" cy="5746173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4138"/>
            <a:ext cx="12192000" cy="1026595"/>
          </a:xfrm>
          <a:solidFill>
            <a:srgbClr val="0000FF"/>
          </a:solidFill>
        </p:spPr>
        <p:txBody>
          <a:bodyPr>
            <a:noAutofit/>
          </a:bodyPr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bosimi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massalari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omili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54338" y="3699834"/>
            <a:ext cx="2555811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Ekvatorial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81299" y="2889354"/>
            <a:ext cx="1885950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89268" y="4404000"/>
            <a:ext cx="1885950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89268" y="2256198"/>
            <a:ext cx="1809750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Mo‘tadil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52750" y="5070047"/>
            <a:ext cx="1809750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Mo‘tadil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14624" y="1721410"/>
            <a:ext cx="1952625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Arktika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33649" y="5629780"/>
            <a:ext cx="2476500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Antarktika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172324" y="1362580"/>
            <a:ext cx="4162426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bosimi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477249" y="2040754"/>
            <a:ext cx="1076326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Past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477249" y="2503484"/>
            <a:ext cx="1238251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582024" y="3522509"/>
            <a:ext cx="2408268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Sernam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513792" y="4326090"/>
            <a:ext cx="2476500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Qurg‘oqchil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723876" y="4787784"/>
            <a:ext cx="505932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Troposferaning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xususiyatga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hajmdagi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havolari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8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massalari</a:t>
            </a:r>
            <a:r>
              <a:rPr lang="en-US" sz="28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39700" y="997527"/>
            <a:ext cx="1765300" cy="466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Yog‘inlar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829907" y="997527"/>
            <a:ext cx="2001108" cy="466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39700" y="6277069"/>
            <a:ext cx="2939562" cy="466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massalari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1464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64E3DE-9726-4C58-A879-01D77E65A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" y="1"/>
            <a:ext cx="12190507" cy="1097523"/>
          </a:xfrm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lang="en-US" sz="6773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Yerusti</a:t>
            </a:r>
            <a:r>
              <a:rPr lang="en-US" sz="6773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773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r>
              <a:rPr lang="en-US" sz="6773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6773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</a:t>
            </a:r>
            <a:r>
              <a:rPr lang="en-US" sz="6773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6773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omili</a:t>
            </a:r>
            <a:endParaRPr lang="en-US" sz="677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5957838-1FEA-46D7-9CD6-40B6B0B3D8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331"/>
          <a:stretch/>
        </p:blipFill>
        <p:spPr>
          <a:xfrm>
            <a:off x="747" y="1097524"/>
            <a:ext cx="12191253" cy="570810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619500" y="1572130"/>
            <a:ext cx="3162300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yo‘nalishi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9860868">
            <a:off x="5660112" y="4341773"/>
            <a:ext cx="1395101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Yomg‘ir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66676" y="2448430"/>
            <a:ext cx="600076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9127" t="13703" r="19048" b="8554"/>
          <a:stretch/>
        </p:blipFill>
        <p:spPr>
          <a:xfrm>
            <a:off x="0" y="723901"/>
            <a:ext cx="9105900" cy="6134099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-54137"/>
            <a:ext cx="12192000" cy="778038"/>
          </a:xfrm>
          <a:prstGeom prst="rect">
            <a:avLst/>
          </a:prstGeom>
          <a:solidFill>
            <a:srgbClr val="0000FF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Dunyoning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mintaqalari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o‘lkalari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105900" y="838201"/>
            <a:ext cx="291465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Arial "/>
              </a:rPr>
              <a:t>Yer</a:t>
            </a:r>
            <a:r>
              <a:rPr lang="en-US" sz="4000" b="1" dirty="0">
                <a:latin typeface="Arial "/>
              </a:rPr>
              <a:t> </a:t>
            </a:r>
            <a:r>
              <a:rPr lang="en-US" sz="4000" b="1" dirty="0" err="1">
                <a:latin typeface="Arial "/>
              </a:rPr>
              <a:t>yuzida</a:t>
            </a:r>
            <a:r>
              <a:rPr lang="en-US" sz="4000" b="1" dirty="0">
                <a:latin typeface="Arial "/>
              </a:rPr>
              <a:t> 7 ta </a:t>
            </a:r>
            <a:r>
              <a:rPr lang="en-US" sz="4000" b="1" dirty="0" err="1">
                <a:latin typeface="Arial "/>
              </a:rPr>
              <a:t>asosiy</a:t>
            </a:r>
            <a:r>
              <a:rPr lang="en-US" sz="4000" b="1" dirty="0">
                <a:latin typeface="Arial "/>
              </a:rPr>
              <a:t> </a:t>
            </a:r>
            <a:r>
              <a:rPr lang="en-US" sz="4000" b="1" dirty="0" err="1">
                <a:latin typeface="Arial "/>
              </a:rPr>
              <a:t>va</a:t>
            </a:r>
            <a:r>
              <a:rPr lang="en-US" sz="4000" b="1" dirty="0">
                <a:latin typeface="Arial "/>
              </a:rPr>
              <a:t> 6 ta </a:t>
            </a:r>
            <a:r>
              <a:rPr lang="en-US" sz="4000" b="1" dirty="0" err="1">
                <a:latin typeface="Arial "/>
              </a:rPr>
              <a:t>oraliq</a:t>
            </a:r>
            <a:r>
              <a:rPr lang="en-US" sz="4000" b="1" dirty="0">
                <a:latin typeface="Arial "/>
              </a:rPr>
              <a:t> </a:t>
            </a:r>
            <a:r>
              <a:rPr lang="en-US" sz="4000" b="1" dirty="0" err="1">
                <a:latin typeface="Arial "/>
              </a:rPr>
              <a:t>iqlim</a:t>
            </a:r>
            <a:r>
              <a:rPr lang="en-US" sz="4000" b="1" dirty="0">
                <a:latin typeface="Arial "/>
              </a:rPr>
              <a:t> </a:t>
            </a:r>
            <a:r>
              <a:rPr lang="en-US" sz="4000" b="1" dirty="0" err="1" smtClean="0">
                <a:latin typeface="Arial "/>
              </a:rPr>
              <a:t>mintaqalari</a:t>
            </a:r>
            <a:endParaRPr lang="en-US" sz="4000" b="1" dirty="0" smtClean="0">
              <a:latin typeface="Arial "/>
            </a:endParaRPr>
          </a:p>
          <a:p>
            <a:pPr algn="ctr"/>
            <a:r>
              <a:rPr lang="en-US" sz="4000" b="1" dirty="0" err="1" smtClean="0">
                <a:latin typeface="Arial "/>
              </a:rPr>
              <a:t>mavjud</a:t>
            </a:r>
            <a:r>
              <a:rPr lang="en-US" sz="4000" b="1" dirty="0" smtClean="0">
                <a:latin typeface="Arial "/>
              </a:rPr>
              <a:t>. </a:t>
            </a:r>
            <a:endParaRPr lang="ru-RU" sz="4000" b="1" dirty="0"/>
          </a:p>
        </p:txBody>
      </p:sp>
      <p:pic>
        <p:nvPicPr>
          <p:cNvPr id="5" name="Picture 2" descr="Автоэлектрик | Восклицательный знак, Школьные темы, Картин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004" y="4509553"/>
            <a:ext cx="1609725" cy="224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648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8722" y="1108152"/>
            <a:ext cx="471584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Asosiy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mintaqalarda</a:t>
            </a:r>
            <a:r>
              <a:rPr lang="en-US" sz="3600" dirty="0" smtClean="0">
                <a:latin typeface="Arial "/>
              </a:rPr>
              <a:t> </a:t>
            </a:r>
          </a:p>
          <a:p>
            <a:pPr algn="ctr"/>
            <a:r>
              <a:rPr lang="en-US" sz="3600" dirty="0" err="1" smtClean="0">
                <a:latin typeface="Arial "/>
              </a:rPr>
              <a:t>yil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bo‘yi</a:t>
            </a:r>
            <a:r>
              <a:rPr lang="en-US" sz="3600" dirty="0" smtClean="0">
                <a:latin typeface="Arial "/>
              </a:rPr>
              <a:t> </a:t>
            </a:r>
          </a:p>
          <a:p>
            <a:pPr algn="ctr"/>
            <a:r>
              <a:rPr lang="en-US" sz="3600" dirty="0" err="1" smtClean="0">
                <a:latin typeface="Arial "/>
              </a:rPr>
              <a:t>nomlari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tegishli</a:t>
            </a:r>
            <a:r>
              <a:rPr lang="en-US" sz="3600" dirty="0" smtClean="0">
                <a:latin typeface="Arial "/>
              </a:rPr>
              <a:t> </a:t>
            </a:r>
          </a:p>
          <a:p>
            <a:pPr algn="ctr"/>
            <a:r>
              <a:rPr lang="en-US" sz="3600" dirty="0" err="1" smtClean="0">
                <a:latin typeface="Arial "/>
              </a:rPr>
              <a:t>havo</a:t>
            </a:r>
            <a:r>
              <a:rPr lang="en-US" sz="3600" dirty="0" smtClean="0">
                <a:latin typeface="Arial "/>
              </a:rPr>
              <a:t> ti</a:t>
            </a:r>
            <a:r>
              <a:rPr lang="ru-RU" sz="3600" dirty="0" err="1" smtClean="0">
                <a:latin typeface="Arial "/>
              </a:rPr>
              <a:t>р</a:t>
            </a:r>
            <a:r>
              <a:rPr lang="en-US" sz="3600" dirty="0" err="1" smtClean="0">
                <a:latin typeface="Arial "/>
              </a:rPr>
              <a:t>i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bilan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bog‘liq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bitta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havo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massasi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hukmron</a:t>
            </a:r>
            <a:r>
              <a:rPr lang="en-US" sz="3600" dirty="0" smtClean="0">
                <a:latin typeface="Arial "/>
              </a:rPr>
              <a:t>. </a:t>
            </a:r>
          </a:p>
          <a:p>
            <a:pPr algn="ctr"/>
            <a:r>
              <a:rPr lang="en-US" sz="3600" dirty="0" err="1" smtClean="0">
                <a:latin typeface="Arial "/>
              </a:rPr>
              <a:t>Oraliq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mintaqalarda</a:t>
            </a:r>
            <a:r>
              <a:rPr lang="en-US" sz="3600" dirty="0" smtClean="0">
                <a:latin typeface="Arial "/>
              </a:rPr>
              <a:t> </a:t>
            </a:r>
          </a:p>
          <a:p>
            <a:pPr algn="ctr"/>
            <a:r>
              <a:rPr lang="en-US" sz="3600" dirty="0" err="1" smtClean="0">
                <a:latin typeface="Arial "/>
              </a:rPr>
              <a:t>havo</a:t>
            </a:r>
            <a:r>
              <a:rPr lang="en-US" sz="3600" dirty="0" smtClean="0">
                <a:latin typeface="Arial "/>
              </a:rPr>
              <a:t> ti</a:t>
            </a:r>
            <a:r>
              <a:rPr lang="ru-RU" sz="3600" dirty="0" err="1" smtClean="0">
                <a:latin typeface="Arial "/>
              </a:rPr>
              <a:t>р</a:t>
            </a:r>
            <a:r>
              <a:rPr lang="en-US" sz="3600" dirty="0" err="1" smtClean="0">
                <a:latin typeface="Arial "/>
              </a:rPr>
              <a:t>lari</a:t>
            </a:r>
            <a:r>
              <a:rPr lang="en-US" sz="3600" dirty="0" smtClean="0">
                <a:latin typeface="Arial "/>
              </a:rPr>
              <a:t> </a:t>
            </a:r>
          </a:p>
          <a:p>
            <a:pPr algn="ctr"/>
            <a:r>
              <a:rPr lang="en-US" sz="3600" dirty="0" err="1" smtClean="0">
                <a:latin typeface="Arial "/>
              </a:rPr>
              <a:t>fasllar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bo‘yicha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almashib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turadi</a:t>
            </a:r>
            <a:r>
              <a:rPr lang="en-US" sz="3600" dirty="0" smtClean="0">
                <a:latin typeface="Arial "/>
              </a:rPr>
              <a:t>. </a:t>
            </a:r>
            <a:endParaRPr lang="ru-RU" sz="3600" dirty="0">
              <a:latin typeface="Arial 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FB64E3DE-9726-4C58-A879-01D77E65A9C2}"/>
              </a:ext>
            </a:extLst>
          </p:cNvPr>
          <p:cNvSpPr txBox="1">
            <a:spLocks/>
          </p:cNvSpPr>
          <p:nvPr/>
        </p:nvSpPr>
        <p:spPr>
          <a:xfrm>
            <a:off x="747" y="1"/>
            <a:ext cx="12190507" cy="1097523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773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6773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773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6773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773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mintaqalari</a:t>
            </a:r>
            <a:endParaRPr lang="en-US" sz="677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Классификация климатов Алисова — Википеди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654"/>
          <a:stretch/>
        </p:blipFill>
        <p:spPr bwMode="auto">
          <a:xfrm>
            <a:off x="4737784" y="1385152"/>
            <a:ext cx="7454216" cy="507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1464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FB64E3DE-9726-4C58-A879-01D77E65A9C2}"/>
              </a:ext>
            </a:extLst>
          </p:cNvPr>
          <p:cNvSpPr txBox="1">
            <a:spLocks/>
          </p:cNvSpPr>
          <p:nvPr/>
        </p:nvSpPr>
        <p:spPr>
          <a:xfrm>
            <a:off x="747" y="2"/>
            <a:ext cx="12190507" cy="942974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mintaqalari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17096"/>
              </p:ext>
            </p:extLst>
          </p:nvPr>
        </p:nvGraphicFramePr>
        <p:xfrm>
          <a:off x="117475" y="1066801"/>
          <a:ext cx="11769724" cy="5283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0225"/>
                <a:gridCol w="4010025"/>
                <a:gridCol w="3419474"/>
              </a:tblGrid>
              <a:tr h="50654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 "/>
                        </a:rPr>
                        <a:t>Iqlim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 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 "/>
                        </a:rPr>
                        <a:t>mintaqalari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 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 "/>
                        </a:rPr>
                        <a:t>Havo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 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 "/>
                        </a:rPr>
                        <a:t>massalari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 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 "/>
                        </a:rPr>
                        <a:t>Iqlim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 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 "/>
                        </a:rPr>
                        <a:t>xususiyatlari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 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06545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Asosiy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iqlim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mintaqalari</a:t>
                      </a:r>
                      <a:endParaRPr lang="ru-RU" sz="2400" b="1" kern="1200" dirty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6545">
                <a:tc>
                  <a:txBody>
                    <a:bodyPr/>
                    <a:lstStyle/>
                    <a:p>
                      <a:pPr algn="l"/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Ekvatorial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Ekvatorial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issiq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va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nam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Yil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bo‘yi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issiq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va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seryomg‘ir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yoz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6545">
                <a:tc>
                  <a:txBody>
                    <a:bodyPr/>
                    <a:lstStyle/>
                    <a:p>
                      <a:pPr algn="l"/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Shimoliy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va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janubiy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tropik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Tropik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issiq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va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quruq</a:t>
                      </a:r>
                      <a:endParaRPr lang="ru-RU" sz="2000" b="1" kern="1200" dirty="0" smtClean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Yoz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issiq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600" b="0" kern="1200" baseline="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kern="1200" baseline="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quruq</a:t>
                      </a:r>
                      <a:r>
                        <a:rPr lang="en-US" sz="1600" b="0" kern="1200" baseline="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1600" b="0" kern="1200" baseline="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qish</a:t>
                      </a:r>
                      <a:r>
                        <a:rPr lang="en-US" sz="1600" b="0" kern="1200" baseline="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kern="1200" baseline="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iliq</a:t>
                      </a:r>
                      <a:r>
                        <a:rPr lang="en-US" sz="1600" b="0" kern="1200" baseline="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600" b="0" kern="1200" baseline="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quruq</a:t>
                      </a:r>
                      <a:r>
                        <a:rPr lang="en-US" sz="1600" b="0" kern="1200" baseline="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1600" b="0" kern="1200" baseline="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Yog‘in</a:t>
                      </a:r>
                      <a:r>
                        <a:rPr lang="en-US" sz="1600" b="0" kern="1200" baseline="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kern="1200" baseline="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kam</a:t>
                      </a:r>
                      <a:r>
                        <a:rPr lang="en-US" sz="1600" b="0" kern="1200" baseline="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kern="1200" baseline="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yog‘adi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6545">
                <a:tc>
                  <a:txBody>
                    <a:bodyPr/>
                    <a:lstStyle/>
                    <a:p>
                      <a:pPr algn="l"/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Shimoliy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va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janubiy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mo‘tadil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Mo‘tadil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iliq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va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nam</a:t>
                      </a:r>
                      <a:endParaRPr lang="ru-RU" sz="2000" b="1" kern="1200" dirty="0" smtClean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To‘rtta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fasl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aniq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namoyon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bo‘ladi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6545">
                <a:tc>
                  <a:txBody>
                    <a:bodyPr/>
                    <a:lstStyle/>
                    <a:p>
                      <a:pPr algn="l"/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Qutbiy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arktika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va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antarktika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)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Qutbiy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sovuq</a:t>
                      </a: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baseline="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va</a:t>
                      </a: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baseline="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quruq</a:t>
                      </a:r>
                      <a:endParaRPr lang="ru-RU" sz="2000" b="1" kern="1200" dirty="0" smtClean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Yil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bo‘yi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sovuq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yog‘in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kam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yog‘adi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6545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Oraliq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iqlim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mintaqalari</a:t>
                      </a:r>
                      <a:endParaRPr lang="ru-RU" sz="2400" b="1" kern="1200" dirty="0" smtClean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6545">
                <a:tc>
                  <a:txBody>
                    <a:bodyPr/>
                    <a:lstStyle/>
                    <a:p>
                      <a:pPr algn="l"/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Shimoliy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va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janubiy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subekvatorial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Yozda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ekvatorial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qishda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tropik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Yoz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issiq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seryomg‘ir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qish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iliq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quruq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6545">
                <a:tc>
                  <a:txBody>
                    <a:bodyPr/>
                    <a:lstStyle/>
                    <a:p>
                      <a:pPr algn="l"/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Shimoliy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va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janubiy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subtropik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Yozda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tropik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qishda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mo‘tadil</a:t>
                      </a:r>
                      <a:endParaRPr lang="ru-RU" sz="2000" b="1" kern="1200" dirty="0" smtClean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Yoz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issiq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quruq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qish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iliq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yog‘inli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endParaRPr lang="ru-RU" sz="1600" b="0" kern="1200" dirty="0" smtClean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6545">
                <a:tc>
                  <a:txBody>
                    <a:bodyPr/>
                    <a:lstStyle/>
                    <a:p>
                      <a:pPr algn="l"/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Subarktika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va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subantarktika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Yozda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mo‘tadil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qishda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qutbiy</a:t>
                      </a:r>
                      <a:endParaRPr lang="ru-RU" sz="2000" b="1" kern="1200" dirty="0" smtClean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Yoz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biroz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iliq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yog‘inli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qish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sovuq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quruq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22196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5" t="5741" r="975" b="14259"/>
          <a:stretch/>
        </p:blipFill>
        <p:spPr>
          <a:xfrm>
            <a:off x="7848600" y="1066800"/>
            <a:ext cx="4125383" cy="422145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27140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799"/>
            <a:ext cx="7848600" cy="5780039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7700727" y="1027140"/>
            <a:ext cx="2337564" cy="647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1774-yil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48600" y="5092513"/>
            <a:ext cx="4125383" cy="163121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Arial "/>
              </a:rPr>
              <a:t>?</a:t>
            </a:r>
            <a:endParaRPr lang="en-US" sz="7200" b="1" dirty="0" smtClean="0">
              <a:latin typeface="arial" panose="020B0604020202020204" pitchFamily="34" charset="0"/>
            </a:endParaRPr>
          </a:p>
          <a:p>
            <a:pPr algn="ctr"/>
            <a:r>
              <a:rPr lang="en-US" sz="2800" b="1" dirty="0" err="1" smtClean="0">
                <a:latin typeface="arial" panose="020B0604020202020204" pitchFamily="34" charset="0"/>
              </a:rPr>
              <a:t>Fransuz</a:t>
            </a:r>
            <a:r>
              <a:rPr lang="en-US" sz="2800" b="1" dirty="0" smtClean="0">
                <a:latin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</a:rPr>
              <a:t>olimi</a:t>
            </a:r>
            <a:endParaRPr lang="ru-RU" sz="28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705100" y="1171575"/>
            <a:ext cx="2724150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Arial "/>
              </a:rPr>
              <a:t>78 % - </a:t>
            </a:r>
            <a:r>
              <a:rPr lang="en-US" sz="6000" b="1" dirty="0" smtClean="0">
                <a:solidFill>
                  <a:srgbClr val="FF0000"/>
                </a:solidFill>
                <a:latin typeface="Arial "/>
              </a:rPr>
              <a:t>?</a:t>
            </a:r>
            <a:endParaRPr lang="ru-RU" sz="6000" b="1" dirty="0">
              <a:solidFill>
                <a:srgbClr val="FF0000"/>
              </a:solidFill>
              <a:latin typeface="Arial 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38149" y="5288254"/>
            <a:ext cx="3114676" cy="11696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tx1"/>
                </a:solidFill>
                <a:latin typeface="Arial "/>
              </a:rPr>
              <a:t>1 % - </a:t>
            </a:r>
            <a:r>
              <a:rPr lang="en-US" sz="3200" b="1" dirty="0">
                <a:solidFill>
                  <a:srgbClr val="FF0000"/>
                </a:solidFill>
                <a:latin typeface="Arial "/>
              </a:rPr>
              <a:t>?</a:t>
            </a:r>
            <a:endParaRPr lang="en-US" sz="3000" b="1" dirty="0" smtClean="0">
              <a:solidFill>
                <a:schemeClr val="tx1"/>
              </a:solidFill>
              <a:latin typeface="Arial 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067175" y="5384828"/>
            <a:ext cx="3114676" cy="11696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tx1"/>
                </a:solidFill>
                <a:latin typeface="Arial "/>
              </a:rPr>
              <a:t>21 % - </a:t>
            </a:r>
            <a:r>
              <a:rPr lang="en-US" sz="3200" b="1" dirty="0">
                <a:solidFill>
                  <a:srgbClr val="FF0000"/>
                </a:solidFill>
                <a:latin typeface="Arial "/>
              </a:rPr>
              <a:t>?</a:t>
            </a:r>
            <a:endParaRPr lang="en-US" sz="3000" b="1" dirty="0" smtClean="0">
              <a:solidFill>
                <a:schemeClr val="tx1"/>
              </a:solidFill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11225448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5" t="5741" r="975" b="14259"/>
          <a:stretch/>
        </p:blipFill>
        <p:spPr>
          <a:xfrm>
            <a:off x="7848600" y="1066800"/>
            <a:ext cx="4125383" cy="422145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27140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799"/>
            <a:ext cx="7848600" cy="5780039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7700727" y="1027140"/>
            <a:ext cx="2337564" cy="647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1774-yil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48600" y="5092513"/>
            <a:ext cx="4125383" cy="175432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arial" panose="020B0604020202020204" pitchFamily="34" charset="0"/>
              </a:rPr>
              <a:t>Antuan</a:t>
            </a:r>
            <a:r>
              <a:rPr lang="en-US" sz="4000" b="1" dirty="0">
                <a:latin typeface="arial" panose="020B0604020202020204" pitchFamily="34" charset="0"/>
              </a:rPr>
              <a:t> </a:t>
            </a:r>
            <a:r>
              <a:rPr lang="en-US" sz="4000" b="1" dirty="0" smtClean="0">
                <a:latin typeface="arial" panose="020B0604020202020204" pitchFamily="34" charset="0"/>
              </a:rPr>
              <a:t>Loran</a:t>
            </a:r>
          </a:p>
          <a:p>
            <a:pPr algn="ctr"/>
            <a:r>
              <a:rPr lang="en-US" sz="4000" b="1" dirty="0" smtClean="0">
                <a:latin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</a:rPr>
              <a:t>Lavuazye</a:t>
            </a:r>
            <a:endParaRPr lang="en-US" sz="4000" b="1" dirty="0" smtClean="0">
              <a:latin typeface="arial" panose="020B0604020202020204" pitchFamily="34" charset="0"/>
            </a:endParaRPr>
          </a:p>
          <a:p>
            <a:pPr algn="ctr"/>
            <a:r>
              <a:rPr lang="en-US" sz="2800" b="1" dirty="0" err="1" smtClean="0">
                <a:latin typeface="arial" panose="020B0604020202020204" pitchFamily="34" charset="0"/>
              </a:rPr>
              <a:t>Fransuz</a:t>
            </a:r>
            <a:r>
              <a:rPr lang="en-US" sz="2800" b="1" dirty="0" smtClean="0">
                <a:latin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</a:rPr>
              <a:t>olimi</a:t>
            </a:r>
            <a:endParaRPr lang="ru-RU" sz="28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705100" y="1171575"/>
            <a:ext cx="2724150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Arial "/>
              </a:rPr>
              <a:t>78 % </a:t>
            </a:r>
            <a:r>
              <a:rPr lang="en-US" sz="4000" b="1" dirty="0" err="1" smtClean="0">
                <a:solidFill>
                  <a:schemeClr val="tx1"/>
                </a:solidFill>
                <a:latin typeface="Arial "/>
              </a:rPr>
              <a:t>azot</a:t>
            </a:r>
            <a:endParaRPr lang="ru-RU" sz="4000" b="1" dirty="0">
              <a:solidFill>
                <a:schemeClr val="tx1"/>
              </a:solidFill>
              <a:latin typeface="Arial 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38149" y="5288254"/>
            <a:ext cx="3114676" cy="11696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tx1"/>
                </a:solidFill>
                <a:latin typeface="Arial "/>
              </a:rPr>
              <a:t>1 %</a:t>
            </a:r>
          </a:p>
          <a:p>
            <a:pPr algn="ctr"/>
            <a:r>
              <a:rPr lang="en-US" sz="3000" b="1" dirty="0" smtClean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Arial "/>
              </a:rPr>
              <a:t>boshqa</a:t>
            </a:r>
            <a:r>
              <a:rPr lang="en-US" sz="3000" b="1" dirty="0" smtClean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Arial "/>
              </a:rPr>
              <a:t>gazlar</a:t>
            </a:r>
            <a:endParaRPr lang="ru-RU" sz="3000" b="1" dirty="0">
              <a:solidFill>
                <a:schemeClr val="tx1"/>
              </a:solidFill>
              <a:latin typeface="Arial 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067175" y="5384828"/>
            <a:ext cx="3114676" cy="11696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tx1"/>
                </a:solidFill>
                <a:latin typeface="Arial "/>
              </a:rPr>
              <a:t>21 %</a:t>
            </a:r>
          </a:p>
          <a:p>
            <a:pPr algn="ctr"/>
            <a:r>
              <a:rPr lang="en-US" sz="3000" b="1" dirty="0" smtClean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Arial "/>
              </a:rPr>
              <a:t>kislorod</a:t>
            </a:r>
            <a:endParaRPr lang="ru-RU" sz="3000" b="1" dirty="0">
              <a:solidFill>
                <a:schemeClr val="tx1"/>
              </a:solidFill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26256171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FDD93D3C-2385-4DDF-BE64-96341EC9868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24147" y="3972693"/>
            <a:ext cx="6367851" cy="28832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-29612"/>
            <a:ext cx="12192000" cy="1174672"/>
          </a:xfrm>
          <a:prstGeom prst="rect">
            <a:avLst/>
          </a:prstGeom>
          <a:solidFill>
            <a:srgbClr val="0000FF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Ushbu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rasmlarda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obyektlar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tasvirlangan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Амазонка - Самая длинная река в мир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93574"/>
            <a:ext cx="5824149" cy="2907956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150" y="1067829"/>
            <a:ext cx="6367849" cy="29604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4001529"/>
            <a:ext cx="5824151" cy="285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57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4502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245113" y="1509486"/>
            <a:ext cx="1728830" cy="706796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grpSp>
        <p:nvGrpSpPr>
          <p:cNvPr id="2" name="object 13"/>
          <p:cNvGrpSpPr/>
          <p:nvPr/>
        </p:nvGrpSpPr>
        <p:grpSpPr>
          <a:xfrm>
            <a:off x="314514" y="2544885"/>
            <a:ext cx="1916482" cy="286130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grpSp>
        <p:nvGrpSpPr>
          <p:cNvPr id="3" name="object 16"/>
          <p:cNvGrpSpPr/>
          <p:nvPr/>
        </p:nvGrpSpPr>
        <p:grpSpPr>
          <a:xfrm>
            <a:off x="195589" y="5577907"/>
            <a:ext cx="2206370" cy="489857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sp>
        <p:nvSpPr>
          <p:cNvPr id="19" name="object 2"/>
          <p:cNvSpPr txBox="1">
            <a:spLocks noGrp="1"/>
          </p:cNvSpPr>
          <p:nvPr>
            <p:ph type="title"/>
          </p:nvPr>
        </p:nvSpPr>
        <p:spPr>
          <a:xfrm>
            <a:off x="180974" y="11143"/>
            <a:ext cx="11496676" cy="84766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54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Mustaqil</a:t>
            </a:r>
            <a:r>
              <a:rPr lang="en-US" sz="54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54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bajarish</a:t>
            </a:r>
            <a:r>
              <a:rPr lang="en-US" sz="54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54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uchun</a:t>
            </a:r>
            <a:r>
              <a:rPr lang="en-US" sz="54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54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topshiriq</a:t>
            </a:r>
            <a:r>
              <a:rPr lang="en-US" sz="5400" b="1" spc="5" dirty="0" smtClean="0">
                <a:solidFill>
                  <a:schemeClr val="bg1"/>
                </a:solidFill>
                <a:latin typeface="Arial"/>
                <a:cs typeface="Arial"/>
              </a:rPr>
              <a:t>:</a:t>
            </a:r>
            <a:endParaRPr sz="5400" b="1" spc="5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2494038" y="1355427"/>
            <a:ext cx="9320592" cy="49147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87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Darslikning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24-26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sahifalaridagi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Atmosfera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Yerning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iqlim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mintaqalari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mavzusini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o‘qish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Savollarga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javob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yozish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27-sahifadagi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amaliy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topshiriqni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bajarish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4" descr="https://avatars.mds.yandex.net/get-pdb/1924971/fc83c6fb-5aaf-4b2e-b351-34a7da5ca867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64990" y="5005801"/>
            <a:ext cx="1862667" cy="1634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9280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FB64E3DE-9726-4C58-A879-01D77E65A9C2}"/>
              </a:ext>
            </a:extLst>
          </p:cNvPr>
          <p:cNvSpPr txBox="1">
            <a:spLocks/>
          </p:cNvSpPr>
          <p:nvPr/>
        </p:nvSpPr>
        <p:spPr>
          <a:xfrm>
            <a:off x="747" y="2"/>
            <a:ext cx="12190507" cy="942974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773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6773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773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6773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773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mintaqalari</a:t>
            </a:r>
            <a:endParaRPr lang="en-US" sz="677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3835034"/>
              </p:ext>
            </p:extLst>
          </p:nvPr>
        </p:nvGraphicFramePr>
        <p:xfrm>
          <a:off x="117475" y="1066801"/>
          <a:ext cx="11769724" cy="5065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0225"/>
                <a:gridCol w="4010025"/>
                <a:gridCol w="3419474"/>
              </a:tblGrid>
              <a:tr h="50654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Arial "/>
                        </a:rPr>
                        <a:t>Iqlim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 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Arial "/>
                        </a:rPr>
                        <a:t>mintaqalari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Arial "/>
                        </a:rPr>
                        <a:t>Havo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 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Arial "/>
                        </a:rPr>
                        <a:t>massalari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Arial "/>
                        </a:rPr>
                        <a:t>Iqlim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 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Arial "/>
                        </a:rPr>
                        <a:t>xususiyatlari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06545"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Asosiy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iqlim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mintaqalari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6545">
                <a:tc>
                  <a:txBody>
                    <a:bodyPr/>
                    <a:lstStyle/>
                    <a:p>
                      <a:pPr algn="l"/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Ekvatorial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b="1" kern="1200" dirty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b="0" kern="1200" dirty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6545">
                <a:tc>
                  <a:txBody>
                    <a:bodyPr/>
                    <a:lstStyle/>
                    <a:p>
                      <a:pPr algn="l"/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Shimoliy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va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janubiy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tropik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b="0" kern="1200" dirty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6545">
                <a:tc>
                  <a:txBody>
                    <a:bodyPr/>
                    <a:lstStyle/>
                    <a:p>
                      <a:pPr algn="l"/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Shimoliy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va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janubiy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mo‘tadil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b="0" kern="1200" dirty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6545">
                <a:tc>
                  <a:txBody>
                    <a:bodyPr/>
                    <a:lstStyle/>
                    <a:p>
                      <a:pPr algn="l"/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Qutbiy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arktika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va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antarktika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)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b="0" kern="1200" dirty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6545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Oraliq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iqlim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mintaqalari</a:t>
                      </a:r>
                      <a:endParaRPr lang="ru-RU" sz="2000" b="1" kern="1200" dirty="0" smtClean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6545">
                <a:tc>
                  <a:txBody>
                    <a:bodyPr/>
                    <a:lstStyle/>
                    <a:p>
                      <a:pPr algn="l"/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Shimoliy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va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janubiy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subekvatorial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b="1" kern="1200" dirty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b="0" kern="1200" dirty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6545">
                <a:tc>
                  <a:txBody>
                    <a:bodyPr/>
                    <a:lstStyle/>
                    <a:p>
                      <a:pPr algn="l"/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Shimoliy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va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janubiy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subtropik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kern="1200" dirty="0" smtClean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6545">
                <a:tc>
                  <a:txBody>
                    <a:bodyPr/>
                    <a:lstStyle/>
                    <a:p>
                      <a:pPr algn="l"/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Subarktika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va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Arial "/>
                          <a:ea typeface="+mn-ea"/>
                          <a:cs typeface="+mn-cs"/>
                        </a:rPr>
                        <a:t>subantarktika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kern="1200" dirty="0">
                        <a:solidFill>
                          <a:schemeClr val="tx1"/>
                        </a:solidFill>
                        <a:latin typeface="Arial 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8273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FB64E3DE-9726-4C58-A879-01D77E65A9C2}"/>
              </a:ext>
            </a:extLst>
          </p:cNvPr>
          <p:cNvSpPr txBox="1">
            <a:spLocks/>
          </p:cNvSpPr>
          <p:nvPr/>
        </p:nvSpPr>
        <p:spPr>
          <a:xfrm>
            <a:off x="747" y="1"/>
            <a:ext cx="12190507" cy="1097523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mintaqalari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Классификация климатов Алисова — Википеди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654"/>
          <a:stretch/>
        </p:blipFill>
        <p:spPr bwMode="auto">
          <a:xfrm>
            <a:off x="747" y="1097524"/>
            <a:ext cx="8362201" cy="577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186057" y="1332492"/>
            <a:ext cx="400519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Arial "/>
              </a:rPr>
              <a:t> </a:t>
            </a:r>
            <a:r>
              <a:rPr lang="en-US" sz="3600" dirty="0" err="1">
                <a:latin typeface="Arial "/>
              </a:rPr>
              <a:t>Yozuvsiz</a:t>
            </a:r>
            <a:r>
              <a:rPr lang="en-US" sz="3600" dirty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xaritaga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iqlim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mintaqalari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xaritasini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tushirish</a:t>
            </a:r>
            <a:r>
              <a:rPr lang="en-US" sz="3600" dirty="0" smtClean="0">
                <a:latin typeface="Arial "/>
              </a:rPr>
              <a:t>. </a:t>
            </a:r>
            <a:r>
              <a:rPr lang="en-US" sz="3600" dirty="0" err="1" smtClean="0">
                <a:latin typeface="Arial "/>
              </a:rPr>
              <a:t>Ularning</a:t>
            </a:r>
            <a:r>
              <a:rPr lang="en-US" sz="3600" dirty="0" smtClean="0">
                <a:latin typeface="Arial "/>
              </a:rPr>
              <a:t> </a:t>
            </a:r>
            <a:r>
              <a:rPr lang="en-US" sz="3600" dirty="0" err="1" smtClean="0">
                <a:latin typeface="Arial "/>
              </a:rPr>
              <a:t>nomlarini</a:t>
            </a:r>
            <a:r>
              <a:rPr lang="en-US" sz="3600" dirty="0" smtClean="0">
                <a:latin typeface="Arial "/>
              </a:rPr>
              <a:t> </a:t>
            </a:r>
          </a:p>
          <a:p>
            <a:pPr algn="ctr"/>
            <a:r>
              <a:rPr lang="en-US" sz="3600" smtClean="0">
                <a:latin typeface="Arial "/>
              </a:rPr>
              <a:t>yozish.</a:t>
            </a:r>
            <a:endParaRPr lang="ru-RU" sz="3600" dirty="0">
              <a:latin typeface="Arial "/>
            </a:endParaRPr>
          </a:p>
        </p:txBody>
      </p:sp>
      <p:pic>
        <p:nvPicPr>
          <p:cNvPr id="2050" name="Picture 2" descr="Xitoy yog'och Kelin Rangli qalam ishlab chiqaruvchilari, etkazib  beruvchilar, Standart - Maxsus yog'och Kelin Rangli qalam ulgurji - Jingy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3046">
            <a:off x="8832801" y="4610364"/>
            <a:ext cx="2186316" cy="184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1093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FDD93D3C-2385-4DDF-BE64-96341EC9868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24147" y="3972693"/>
            <a:ext cx="6367851" cy="28832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-29612"/>
            <a:ext cx="12192000" cy="1174672"/>
          </a:xfrm>
          <a:prstGeom prst="rect">
            <a:avLst/>
          </a:prstGeom>
          <a:solidFill>
            <a:srgbClr val="0000FF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Амазонка - Самая длинная река в мир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93574"/>
            <a:ext cx="5824149" cy="2907956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150" y="1067829"/>
            <a:ext cx="6367849" cy="29604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4001529"/>
            <a:ext cx="5824151" cy="285647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8767" y="1093572"/>
            <a:ext cx="19303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endParaRPr lang="ru-RU" sz="4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932917" y="1042085"/>
            <a:ext cx="35734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ombori</a:t>
            </a:r>
            <a:endParaRPr lang="ru-RU" sz="4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-8" y="4028299"/>
            <a:ext cx="18630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Kanal</a:t>
            </a:r>
            <a:endParaRPr lang="ru-RU" sz="4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038331" y="4001529"/>
            <a:ext cx="13484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136381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027140"/>
          </a:xfrm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Uchinchisi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ortiqcha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067052" y="1388013"/>
            <a:ext cx="8057893" cy="1314450"/>
          </a:xfrm>
          <a:prstGeom prst="round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6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</a:t>
            </a:r>
            <a:r>
              <a:rPr lang="en-US" sz="6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ortiqcha</a:t>
            </a:r>
            <a:r>
              <a:rPr lang="en-US" sz="6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6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200149" y="3209902"/>
            <a:ext cx="9791700" cy="13144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Kongo</a:t>
            </a:r>
            <a:r>
              <a:rPr lang="en-US" sz="6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Rudolf, </a:t>
            </a:r>
            <a:r>
              <a:rPr lang="en-US" sz="6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endParaRPr lang="ru-RU" sz="6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Чому іноземні інвестори вибирають Польщу, а не Україну?&quot; - експер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63978" y="4766557"/>
            <a:ext cx="3182032" cy="185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54847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027140"/>
          </a:xfrm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Uchinchisi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ortiqcha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222928" y="1412726"/>
            <a:ext cx="7910899" cy="1314450"/>
          </a:xfrm>
          <a:prstGeom prst="round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6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</a:t>
            </a:r>
            <a:r>
              <a:rPr lang="en-US" sz="6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ortiqcha</a:t>
            </a:r>
            <a:r>
              <a:rPr lang="en-US" sz="6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6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200149" y="3452107"/>
            <a:ext cx="9791700" cy="13144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Kongo</a:t>
            </a:r>
            <a:r>
              <a:rPr lang="en-US" sz="6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b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Rudolf</a:t>
            </a:r>
            <a:r>
              <a:rPr lang="en-US" sz="6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endParaRPr lang="ru-RU" sz="6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66276" y="4766557"/>
            <a:ext cx="9003323" cy="1621245"/>
          </a:xfrm>
          <a:prstGeom prst="round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Kongo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nomlari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Rudolf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</a:t>
            </a:r>
            <a:endParaRPr lang="ru-RU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6222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027140"/>
          </a:xfrm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Uchinchisi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ortiqcha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067052" y="1388013"/>
            <a:ext cx="8057893" cy="1314450"/>
          </a:xfrm>
          <a:prstGeom prst="round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6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</a:t>
            </a:r>
            <a:r>
              <a:rPr lang="en-US" sz="6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ortiqcha</a:t>
            </a:r>
            <a:r>
              <a:rPr lang="en-US" sz="6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6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200149" y="3209902"/>
            <a:ext cx="9791700" cy="13144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Kaspiy</a:t>
            </a:r>
            <a:r>
              <a:rPr lang="en-US" sz="6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Volga, </a:t>
            </a:r>
            <a:r>
              <a:rPr lang="en-US" sz="6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Balxash</a:t>
            </a:r>
            <a:endParaRPr lang="ru-RU" sz="6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Чому іноземні інвестори вибирають Польщу, а не Україну?&quot; - експер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63978" y="4766557"/>
            <a:ext cx="3182032" cy="185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1018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027140"/>
          </a:xfrm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Uchinchisi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ortiqcha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067052" y="1388013"/>
            <a:ext cx="8057893" cy="1314450"/>
          </a:xfrm>
          <a:prstGeom prst="round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6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</a:t>
            </a:r>
            <a:r>
              <a:rPr lang="en-US" sz="6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ortiqcha</a:t>
            </a:r>
            <a:r>
              <a:rPr lang="en-US" sz="6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6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200149" y="3209902"/>
            <a:ext cx="9791700" cy="13144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Kaspiy</a:t>
            </a:r>
            <a:r>
              <a:rPr lang="en-US" sz="6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b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Volga</a:t>
            </a:r>
            <a:r>
              <a:rPr lang="en-US" sz="6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Balxash</a:t>
            </a:r>
            <a:endParaRPr lang="ru-RU" sz="6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89722" y="4704034"/>
            <a:ext cx="9003323" cy="1621245"/>
          </a:xfrm>
          <a:prstGeom prst="round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Kaspiy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Balxash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nomlari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Volga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</a:t>
            </a:r>
            <a:endParaRPr lang="ru-RU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8764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027140"/>
          </a:xfrm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Uchinchisi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ortiqcha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067052" y="1388013"/>
            <a:ext cx="8057893" cy="1314450"/>
          </a:xfrm>
          <a:prstGeom prst="round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6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</a:t>
            </a:r>
            <a:r>
              <a:rPr lang="en-US" sz="6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ortiqcha</a:t>
            </a:r>
            <a:r>
              <a:rPr lang="en-US" sz="6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6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76250" y="3193427"/>
            <a:ext cx="11021195" cy="13144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Amazonka</a:t>
            </a:r>
            <a:r>
              <a:rPr lang="en-US" sz="6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Missisipi</a:t>
            </a:r>
            <a:r>
              <a:rPr lang="en-US" sz="6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Baykal</a:t>
            </a:r>
            <a:endParaRPr lang="ru-RU" sz="6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Чому іноземні інвестори вибирають Польщу, а не Україну?&quot; - експер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63978" y="4766557"/>
            <a:ext cx="3182032" cy="185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46811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4293</TotalTime>
  <Words>873</Words>
  <Application>Microsoft Office PowerPoint</Application>
  <PresentationFormat>Широкоэкранный</PresentationFormat>
  <Paragraphs>259</Paragraphs>
  <Slides>32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1" baseType="lpstr">
      <vt:lpstr>Arial</vt:lpstr>
      <vt:lpstr>Arial</vt:lpstr>
      <vt:lpstr>Arial </vt:lpstr>
      <vt:lpstr>Arial Black</vt:lpstr>
      <vt:lpstr>Calibri</vt:lpstr>
      <vt:lpstr>Calibri Light</vt:lpstr>
      <vt:lpstr>Tahoma</vt:lpstr>
      <vt:lpstr>Times New Roman</vt:lpstr>
      <vt:lpstr>Тема Office</vt:lpstr>
      <vt:lpstr>Презентация PowerPoint</vt:lpstr>
      <vt:lpstr>Gidrosfera - Yerning suv qobig‘i</vt:lpstr>
      <vt:lpstr>Презентация PowerPoint</vt:lpstr>
      <vt:lpstr>Презентация PowerPoint</vt:lpstr>
      <vt:lpstr>Uchinchisi ortiqcha</vt:lpstr>
      <vt:lpstr>Uchinchisi ortiqcha</vt:lpstr>
      <vt:lpstr>Uchinchisi ortiqcha</vt:lpstr>
      <vt:lpstr>Uchinchisi ortiqcha</vt:lpstr>
      <vt:lpstr>Uchinchisi ortiqcha</vt:lpstr>
      <vt:lpstr>Uchinchisi ortiqcha</vt:lpstr>
      <vt:lpstr>Презентация PowerPoint</vt:lpstr>
      <vt:lpstr>Atmosfera havo qobig‘i</vt:lpstr>
      <vt:lpstr>Презентация PowerPoint</vt:lpstr>
      <vt:lpstr>Презентация PowerPoint</vt:lpstr>
      <vt:lpstr> </vt:lpstr>
      <vt:lpstr>Презентация PowerPoint</vt:lpstr>
      <vt:lpstr> </vt:lpstr>
      <vt:lpstr>Havo haroratining o‘zgarishi</vt:lpstr>
      <vt:lpstr>Havo bosimining o‘zgarishi</vt:lpstr>
      <vt:lpstr> </vt:lpstr>
      <vt:lpstr>Iqlim hosil qiluvchi omillar</vt:lpstr>
      <vt:lpstr>Geografik kenglik omili</vt:lpstr>
      <vt:lpstr>Atmosfera bosimi va havo massalari omili</vt:lpstr>
      <vt:lpstr>Yerusti tuzilishi (relyef) omili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Mustaqil bajarish uchun topshiriq: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userpro</cp:lastModifiedBy>
  <cp:revision>759</cp:revision>
  <dcterms:created xsi:type="dcterms:W3CDTF">2020-04-09T12:18:10Z</dcterms:created>
  <dcterms:modified xsi:type="dcterms:W3CDTF">2020-09-15T05:59:53Z</dcterms:modified>
</cp:coreProperties>
</file>