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24" r:id="rId2"/>
    <p:sldId id="378" r:id="rId3"/>
    <p:sldId id="325" r:id="rId4"/>
    <p:sldId id="380" r:id="rId5"/>
    <p:sldId id="353" r:id="rId6"/>
    <p:sldId id="401" r:id="rId7"/>
    <p:sldId id="400" r:id="rId8"/>
    <p:sldId id="389" r:id="rId9"/>
    <p:sldId id="381" r:id="rId10"/>
    <p:sldId id="390" r:id="rId11"/>
    <p:sldId id="384" r:id="rId12"/>
    <p:sldId id="404" r:id="rId13"/>
    <p:sldId id="405" r:id="rId14"/>
    <p:sldId id="391" r:id="rId15"/>
    <p:sldId id="382" r:id="rId16"/>
    <p:sldId id="395" r:id="rId17"/>
    <p:sldId id="396" r:id="rId18"/>
    <p:sldId id="397" r:id="rId19"/>
    <p:sldId id="398" r:id="rId20"/>
    <p:sldId id="383" r:id="rId21"/>
    <p:sldId id="385" r:id="rId22"/>
    <p:sldId id="393" r:id="rId23"/>
    <p:sldId id="394" r:id="rId24"/>
    <p:sldId id="386" r:id="rId25"/>
    <p:sldId id="392" r:id="rId26"/>
    <p:sldId id="388" r:id="rId27"/>
    <p:sldId id="387" r:id="rId28"/>
    <p:sldId id="402" r:id="rId29"/>
    <p:sldId id="403" r:id="rId30"/>
    <p:sldId id="406" r:id="rId31"/>
    <p:sldId id="407" r:id="rId32"/>
    <p:sldId id="377" r:id="rId33"/>
    <p:sldId id="408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324"/>
            <p14:sldId id="378"/>
            <p14:sldId id="325"/>
            <p14:sldId id="380"/>
            <p14:sldId id="353"/>
            <p14:sldId id="401"/>
            <p14:sldId id="400"/>
            <p14:sldId id="389"/>
            <p14:sldId id="381"/>
            <p14:sldId id="390"/>
            <p14:sldId id="384"/>
            <p14:sldId id="404"/>
            <p14:sldId id="405"/>
            <p14:sldId id="391"/>
            <p14:sldId id="382"/>
            <p14:sldId id="395"/>
            <p14:sldId id="396"/>
            <p14:sldId id="397"/>
            <p14:sldId id="398"/>
            <p14:sldId id="383"/>
            <p14:sldId id="385"/>
            <p14:sldId id="393"/>
            <p14:sldId id="394"/>
            <p14:sldId id="386"/>
            <p14:sldId id="392"/>
            <p14:sldId id="388"/>
            <p14:sldId id="387"/>
            <p14:sldId id="402"/>
            <p14:sldId id="403"/>
            <p14:sldId id="406"/>
            <p14:sldId id="407"/>
            <p14:sldId id="377"/>
            <p14:sldId id="4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0000FF"/>
    <a:srgbClr val="F49D46"/>
    <a:srgbClr val="149C2E"/>
    <a:srgbClr val="F8ED18"/>
    <a:srgbClr val="00D6BD"/>
    <a:srgbClr val="19C13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76B27-4B0B-4FA4-B0D4-AD02671C02B6}" type="datetimeFigureOut">
              <a:rPr lang="ru-RU" smtClean="0"/>
              <a:pPr/>
              <a:t>12.09.2020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1BDDE-80FC-40FA-9DA6-9971B04D4CD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12.09.2020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12.09.2020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12.09.2020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pPr/>
              <a:t>12.09.2020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0"/>
            <a:ext cx="12191999" cy="190793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6"/>
          <p:cNvSpPr txBox="1"/>
          <p:nvPr/>
        </p:nvSpPr>
        <p:spPr>
          <a:xfrm>
            <a:off x="1306287" y="2193606"/>
            <a:ext cx="10421256" cy="4115448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38986">
              <a:spcBef>
                <a:spcPts val="212"/>
              </a:spcBef>
            </a:pPr>
            <a:r>
              <a:rPr sz="6000" b="1" spc="-1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Mavzu:</a:t>
            </a:r>
            <a:r>
              <a:rPr lang="en-US" sz="6000" b="1" spc="-1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spc="-1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Gidrosfera</a:t>
            </a:r>
            <a:r>
              <a:rPr lang="en-US" sz="6000" b="1" spc="-1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marL="38986">
              <a:spcBef>
                <a:spcPts val="212"/>
              </a:spcBef>
            </a:pPr>
            <a:r>
              <a:rPr lang="en-US" sz="6000" b="1" spc="-1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uning</a:t>
            </a:r>
            <a:r>
              <a:rPr lang="en-US" sz="6000" b="1" spc="-1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spc="-1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tarkibiy</a:t>
            </a:r>
            <a:r>
              <a:rPr lang="en-US" sz="6000" b="1" spc="-1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8986">
              <a:spcBef>
                <a:spcPts val="212"/>
              </a:spcBef>
            </a:pPr>
            <a:r>
              <a:rPr lang="en-US" sz="6000" b="1" spc="-1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qismlari</a:t>
            </a:r>
            <a:endParaRPr lang="en-US" sz="6000" b="1" spc="-1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38986">
              <a:spcBef>
                <a:spcPts val="212"/>
              </a:spcBef>
            </a:pPr>
            <a:endParaRPr lang="en-US" sz="12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38986">
              <a:spcBef>
                <a:spcPts val="212"/>
              </a:spcBef>
            </a:pPr>
            <a:endParaRPr sz="12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68560">
              <a:lnSpc>
                <a:spcPts val="4414"/>
              </a:lnSpc>
              <a:spcBef>
                <a:spcPts val="2181"/>
              </a:spcBef>
            </a:pPr>
            <a:r>
              <a:rPr sz="3400" b="1" i="1" spc="-11" smtClean="0">
                <a:solidFill>
                  <a:srgbClr val="373435"/>
                </a:solidFill>
                <a:latin typeface="Arial"/>
                <a:cs typeface="Arial"/>
              </a:rPr>
              <a:t>O‘qituvchi:</a:t>
            </a:r>
            <a:r>
              <a:rPr lang="en-US" sz="3400" b="1" i="1" spc="-11" dirty="0" smtClean="0">
                <a:solidFill>
                  <a:srgbClr val="373435"/>
                </a:solidFill>
                <a:latin typeface="Arial"/>
                <a:cs typeface="Arial"/>
              </a:rPr>
              <a:t> </a:t>
            </a:r>
            <a:r>
              <a:rPr lang="en-US" sz="3400" b="1" i="1" spc="-11" dirty="0" err="1" smtClean="0">
                <a:latin typeface="Arial"/>
                <a:cs typeface="Arial"/>
              </a:rPr>
              <a:t>Boltayeva</a:t>
            </a:r>
            <a:r>
              <a:rPr lang="en-US" sz="3400" b="1" i="1" spc="-11" dirty="0" smtClean="0">
                <a:latin typeface="Arial"/>
                <a:cs typeface="Arial"/>
              </a:rPr>
              <a:t> Lola </a:t>
            </a:r>
            <a:r>
              <a:rPr lang="en-US" sz="3400" b="1" i="1" spc="-11" dirty="0" err="1" smtClean="0">
                <a:latin typeface="Arial"/>
                <a:cs typeface="Arial"/>
              </a:rPr>
              <a:t>Abduvohidovna</a:t>
            </a:r>
            <a:endParaRPr sz="3400" b="1" i="1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92476" y="2332076"/>
            <a:ext cx="728021" cy="2659024"/>
          </a:xfrm>
          <a:custGeom>
            <a:avLst/>
            <a:gdLst/>
            <a:ahLst/>
            <a:cxnLst/>
            <a:rect l="l" t="t" r="r" b="b"/>
            <a:pathLst>
              <a:path w="343534" h="680085">
                <a:moveTo>
                  <a:pt x="0" y="679462"/>
                </a:moveTo>
                <a:lnTo>
                  <a:pt x="343319" y="679462"/>
                </a:lnTo>
                <a:lnTo>
                  <a:pt x="343319" y="0"/>
                </a:lnTo>
                <a:lnTo>
                  <a:pt x="0" y="0"/>
                </a:lnTo>
                <a:lnTo>
                  <a:pt x="0" y="679462"/>
                </a:lnTo>
                <a:close/>
              </a:path>
            </a:pathLst>
          </a:custGeom>
          <a:solidFill>
            <a:srgbClr val="2264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8662" y="5227370"/>
            <a:ext cx="728021" cy="1276313"/>
          </a:xfrm>
          <a:custGeom>
            <a:avLst/>
            <a:gdLst/>
            <a:ahLst/>
            <a:cxnLst/>
            <a:rect l="l" t="t" r="r" b="b"/>
            <a:pathLst>
              <a:path w="343534" h="680085">
                <a:moveTo>
                  <a:pt x="0" y="679462"/>
                </a:moveTo>
                <a:lnTo>
                  <a:pt x="343319" y="679462"/>
                </a:lnTo>
                <a:lnTo>
                  <a:pt x="343319" y="0"/>
                </a:lnTo>
                <a:lnTo>
                  <a:pt x="0" y="0"/>
                </a:lnTo>
                <a:lnTo>
                  <a:pt x="0" y="679462"/>
                </a:lnTo>
                <a:close/>
              </a:path>
            </a:pathLst>
          </a:custGeom>
          <a:solidFill>
            <a:srgbClr val="9597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497471" y="428519"/>
            <a:ext cx="1957181" cy="1274971"/>
          </a:xfrm>
          <a:custGeom>
            <a:avLst/>
            <a:gdLst/>
            <a:ahLst/>
            <a:cxnLst/>
            <a:rect l="l" t="t" r="r" b="b"/>
            <a:pathLst>
              <a:path w="603250" h="603250">
                <a:moveTo>
                  <a:pt x="0" y="602729"/>
                </a:moveTo>
                <a:lnTo>
                  <a:pt x="602716" y="602729"/>
                </a:lnTo>
                <a:lnTo>
                  <a:pt x="602716" y="0"/>
                </a:lnTo>
                <a:lnTo>
                  <a:pt x="0" y="0"/>
                </a:lnTo>
                <a:lnTo>
                  <a:pt x="0" y="602729"/>
                </a:lnTo>
                <a:close/>
              </a:path>
            </a:pathLst>
          </a:custGeom>
          <a:solidFill>
            <a:srgbClr val="00A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500667" y="436137"/>
            <a:ext cx="1957181" cy="1274971"/>
          </a:xfrm>
          <a:custGeom>
            <a:avLst/>
            <a:gdLst/>
            <a:ahLst/>
            <a:cxnLst/>
            <a:rect l="l" t="t" r="r" b="b"/>
            <a:pathLst>
              <a:path w="603250" h="603250">
                <a:moveTo>
                  <a:pt x="0" y="602729"/>
                </a:moveTo>
                <a:lnTo>
                  <a:pt x="602716" y="602729"/>
                </a:lnTo>
                <a:lnTo>
                  <a:pt x="602716" y="0"/>
                </a:lnTo>
                <a:lnTo>
                  <a:pt x="0" y="0"/>
                </a:lnTo>
                <a:lnTo>
                  <a:pt x="0" y="602729"/>
                </a:lnTo>
                <a:close/>
              </a:path>
            </a:pathLst>
          </a:custGeom>
          <a:ln w="30481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681530" y="713746"/>
            <a:ext cx="752246" cy="756190"/>
          </a:xfrm>
          <a:prstGeom prst="rect">
            <a:avLst/>
          </a:prstGeom>
        </p:spPr>
        <p:txBody>
          <a:bodyPr vert="horz" wrap="square" lIns="0" tIns="24198" rIns="0" bIns="0" rtlCol="0">
            <a:spAutoFit/>
          </a:bodyPr>
          <a:lstStyle/>
          <a:p>
            <a:pPr>
              <a:spcBef>
                <a:spcPts val="191"/>
              </a:spcBef>
            </a:pPr>
            <a:r>
              <a:rPr sz="4800" b="1" spc="11" smtClean="0">
                <a:solidFill>
                  <a:srgbClr val="FDFDFD"/>
                </a:solidFill>
                <a:latin typeface="Arial"/>
                <a:cs typeface="Arial"/>
              </a:rPr>
              <a:t>6</a:t>
            </a:r>
            <a:r>
              <a:rPr lang="en-US" sz="4800" b="1" spc="11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4800" b="1" spc="-11" smtClean="0">
                <a:solidFill>
                  <a:srgbClr val="FDFDFD"/>
                </a:solidFill>
                <a:latin typeface="Arial"/>
                <a:cs typeface="Arial"/>
              </a:rPr>
              <a:t>-</a:t>
            </a:r>
            <a:endParaRPr sz="4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534103" y="874795"/>
            <a:ext cx="807417" cy="518235"/>
          </a:xfrm>
          <a:prstGeom prst="rect">
            <a:avLst/>
          </a:prstGeom>
        </p:spPr>
        <p:txBody>
          <a:bodyPr vert="horz" wrap="square" lIns="0" tIns="25543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sz="3200" spc="-11" dirty="0">
                <a:solidFill>
                  <a:srgbClr val="FDFDFD"/>
                </a:solidFill>
                <a:latin typeface="Arial"/>
                <a:cs typeface="Arial"/>
              </a:rPr>
              <a:t>sinf</a:t>
            </a:r>
            <a:endParaRPr sz="32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065017" y="308091"/>
            <a:ext cx="5610493" cy="1256899"/>
          </a:xfrm>
          <a:prstGeom prst="rect">
            <a:avLst/>
          </a:prstGeom>
        </p:spPr>
        <p:txBody>
          <a:bodyPr vert="horz" wrap="square" lIns="0" tIns="25543" rIns="0" bIns="0" rtlCol="0">
            <a:spAutoFit/>
          </a:bodyPr>
          <a:lstStyle/>
          <a:p>
            <a:pPr marL="26887">
              <a:lnSpc>
                <a:spcPct val="100000"/>
              </a:lnSpc>
              <a:spcBef>
                <a:spcPts val="201"/>
              </a:spcBef>
            </a:pPr>
            <a:r>
              <a:rPr sz="8000" b="1" dirty="0">
                <a:solidFill>
                  <a:srgbClr val="FFFFFF"/>
                </a:solidFill>
                <a:latin typeface="Arial "/>
              </a:rPr>
              <a:t>Geograﬁya</a:t>
            </a:r>
            <a:endParaRPr sz="8000" b="1">
              <a:latin typeface="Arial "/>
            </a:endParaRPr>
          </a:p>
        </p:txBody>
      </p:sp>
      <p:pic>
        <p:nvPicPr>
          <p:cNvPr id="20" name="Picture 2" descr="ASSALOMU ALAYKUM HURMATLI BILIMDONLAR va JAMOA AZOLARI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310" y="122568"/>
            <a:ext cx="1672565" cy="1672565"/>
          </a:xfrm>
          <a:prstGeom prst="rect">
            <a:avLst/>
          </a:prstGeom>
          <a:noFill/>
        </p:spPr>
      </p:pic>
      <p:sp>
        <p:nvSpPr>
          <p:cNvPr id="31746" name="AutoShape 2" descr="Water harvester pulls drinking water from the air - Verdi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Picture 2" descr="Ocean GIFs | Teno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94700" y="2578100"/>
            <a:ext cx="3494315" cy="27527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8954"/>
            <a:ext cx="12192001" cy="6946954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931B66A-19BA-4ACF-A440-A0BC8DD94C9E}"/>
              </a:ext>
            </a:extLst>
          </p:cNvPr>
          <p:cNvSpPr txBox="1">
            <a:spLocks/>
          </p:cNvSpPr>
          <p:nvPr/>
        </p:nvSpPr>
        <p:spPr>
          <a:xfrm>
            <a:off x="0" y="-129571"/>
            <a:ext cx="12192000" cy="958246"/>
          </a:xfrm>
          <a:prstGeom prst="rect">
            <a:avLst/>
          </a:prstGeom>
          <a:solidFill>
            <a:srgbClr val="0000FF"/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Daryolar</a:t>
            </a:r>
            <a:endParaRPr kumimoji="0" lang="en-US" sz="6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10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B4842E8-36BF-400F-AAF3-7EC4F224D35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2250" y="1113391"/>
            <a:ext cx="3777111" cy="280773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C4567CE-A22D-4A98-82B2-29D7CD906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130" y="1097669"/>
            <a:ext cx="4254669" cy="277583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210713"/>
          </a:xfrm>
          <a:solidFill>
            <a:srgbClr val="0000FF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Daryolarning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zichligi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sersuvligi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relyefga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221909F-A235-4DD7-88FA-DF73921BEB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96" t="20809" r="8330" b="9996"/>
          <a:stretch/>
        </p:blipFill>
        <p:spPr>
          <a:xfrm>
            <a:off x="495241" y="4108045"/>
            <a:ext cx="3603684" cy="245469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732653F-CFEA-4783-90D5-ABBD15578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3442" y="1570443"/>
            <a:ext cx="3844607" cy="259833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5414E0-226B-49E1-8C44-7C43EDBC12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5302" y="3584169"/>
            <a:ext cx="3799198" cy="287733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90C9252-10FA-401D-902E-747DEBE89F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4125" y="3425447"/>
            <a:ext cx="4146606" cy="314045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6042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26104" y="1024284"/>
            <a:ext cx="2898146" cy="566391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Amazonka</a:t>
            </a:r>
            <a:endParaRPr lang="ru-RU" sz="8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931B66A-19BA-4ACF-A440-A0BC8DD94C9E}"/>
              </a:ext>
            </a:extLst>
          </p:cNvPr>
          <p:cNvSpPr txBox="1">
            <a:spLocks/>
          </p:cNvSpPr>
          <p:nvPr/>
        </p:nvSpPr>
        <p:spPr>
          <a:xfrm>
            <a:off x="14905" y="-5746"/>
            <a:ext cx="12192000" cy="958246"/>
          </a:xfrm>
          <a:prstGeom prst="rect">
            <a:avLst/>
          </a:prstGeom>
          <a:solidFill>
            <a:srgbClr val="0000FF"/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Daryolar</a:t>
            </a:r>
            <a:endParaRPr kumimoji="0" lang="en-US" sz="6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69554" y="938559"/>
            <a:ext cx="2069471" cy="633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Kongo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8693779" y="1033809"/>
            <a:ext cx="2993396" cy="661641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Missisipi</a:t>
            </a:r>
            <a:endParaRPr lang="ru-RU" sz="8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702429" y="3891309"/>
            <a:ext cx="2440946" cy="5663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Xuanxe</a:t>
            </a:r>
            <a:endParaRPr lang="ru-RU" sz="5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7807954" y="3853209"/>
            <a:ext cx="2440946" cy="5663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Volga</a:t>
            </a:r>
            <a:endParaRPr lang="ru-RU" sz="5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4552949"/>
            <a:ext cx="4829175" cy="21240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839" y="4511019"/>
            <a:ext cx="5307435" cy="2223155"/>
          </a:xfrm>
          <a:prstGeom prst="rect">
            <a:avLst/>
          </a:prstGeom>
        </p:spPr>
      </p:pic>
      <p:pic>
        <p:nvPicPr>
          <p:cNvPr id="43010" name="Picture 2" descr="Амазонка - Самая длинная река в мир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350" y="1600198"/>
            <a:ext cx="3781425" cy="2247902"/>
          </a:xfrm>
          <a:prstGeom prst="rect">
            <a:avLst/>
          </a:prstGeom>
          <a:noFill/>
        </p:spPr>
      </p:pic>
      <p:pic>
        <p:nvPicPr>
          <p:cNvPr id="43012" name="Picture 4" descr="Тропический лес экосистемы реки Конго | Деловая авиация в Африк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600" y="1562100"/>
            <a:ext cx="3990975" cy="2266950"/>
          </a:xfrm>
          <a:prstGeom prst="rect">
            <a:avLst/>
          </a:prstGeom>
          <a:noFill/>
        </p:spPr>
      </p:pic>
      <p:pic>
        <p:nvPicPr>
          <p:cNvPr id="43014" name="Picture 6" descr="Viking Mississippi - YouTub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15300" y="1543050"/>
            <a:ext cx="4076699" cy="23050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110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O'zA - Amudaryo suv havzasida suv kam boʻlad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000500"/>
            <a:ext cx="5524500" cy="2857500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4" y="4078034"/>
            <a:ext cx="5972176" cy="2779966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931B66A-19BA-4ACF-A440-A0BC8DD94C9E}"/>
              </a:ext>
            </a:extLst>
          </p:cNvPr>
          <p:cNvSpPr txBox="1">
            <a:spLocks/>
          </p:cNvSpPr>
          <p:nvPr/>
        </p:nvSpPr>
        <p:spPr>
          <a:xfrm>
            <a:off x="14905" y="-5746"/>
            <a:ext cx="12192000" cy="958246"/>
          </a:xfrm>
          <a:prstGeom prst="rect">
            <a:avLst/>
          </a:prstGeom>
          <a:solidFill>
            <a:srgbClr val="0000FF"/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Tranzit</a:t>
            </a:r>
            <a:r>
              <a:rPr kumimoji="0" lang="en-US" sz="6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6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daryolar</a:t>
            </a:r>
            <a:endParaRPr kumimoji="0" lang="en-US" sz="6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07129" y="1043334"/>
            <a:ext cx="2069471" cy="633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Nil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388104" y="4100859"/>
            <a:ext cx="2993396" cy="661641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Amudaryo</a:t>
            </a:r>
            <a:endParaRPr lang="ru-RU" sz="8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7931779" y="4129434"/>
            <a:ext cx="2440946" cy="566391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Sirdaryo</a:t>
            </a:r>
            <a:endParaRPr lang="ru-RU" sz="8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986" name="Picture 2" descr="NIL HAQIDA - HAQI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9875" y="990599"/>
            <a:ext cx="6657975" cy="3076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110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байкал.jpg"/>
          <p:cNvPicPr>
            <a:picLocks noChangeAspect="1"/>
          </p:cNvPicPr>
          <p:nvPr/>
        </p:nvPicPr>
        <p:blipFill>
          <a:blip r:embed="rId2"/>
          <a:srcRect b="120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-29613"/>
            <a:ext cx="12192000" cy="1048788"/>
          </a:xfrm>
          <a:prstGeom prst="rect">
            <a:avLst/>
          </a:prstGeom>
          <a:solidFill>
            <a:srgbClr val="0000FF"/>
          </a:solidFill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Ko‘llar</a:t>
            </a:r>
            <a:endParaRPr kumimoji="0" lang="en-US" sz="6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95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963063"/>
          </a:xfrm>
          <a:solidFill>
            <a:srgbClr val="0000FF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6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endParaRPr lang="en-US" sz="6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2274A62C-7A86-4480-9DD3-3EB9F0ABBB66}"/>
              </a:ext>
            </a:extLst>
          </p:cNvPr>
          <p:cNvSpPr/>
          <p:nvPr/>
        </p:nvSpPr>
        <p:spPr>
          <a:xfrm>
            <a:off x="227388" y="1266627"/>
            <a:ext cx="1935665" cy="817561"/>
          </a:xfrm>
          <a:prstGeom prst="wedgeRoundRectCallout">
            <a:avLst>
              <a:gd name="adj1" fmla="val 64568"/>
              <a:gd name="adj2" fmla="val -84224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25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Kattaligi</a:t>
            </a:r>
            <a:endParaRPr lang="en-US" sz="25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лачко с текстом: прямоугольное со скругленными углами 7">
            <a:extLst>
              <a:ext uri="{FF2B5EF4-FFF2-40B4-BE49-F238E27FC236}">
                <a16:creationId xmlns:a16="http://schemas.microsoft.com/office/drawing/2014/main" id="{A834F619-5522-4AF4-90CB-5479FD30A7B1}"/>
              </a:ext>
            </a:extLst>
          </p:cNvPr>
          <p:cNvSpPr/>
          <p:nvPr/>
        </p:nvSpPr>
        <p:spPr>
          <a:xfrm>
            <a:off x="2513860" y="1276152"/>
            <a:ext cx="2121640" cy="817561"/>
          </a:xfrm>
          <a:prstGeom prst="wedgeRoundRectCallout">
            <a:avLst>
              <a:gd name="adj1" fmla="val -4004"/>
              <a:gd name="adj2" fmla="val -90016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25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Chuqurligi</a:t>
            </a:r>
            <a:endParaRPr lang="en-US" sz="25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лачко с текстом: прямоугольное со скругленными углами 8">
            <a:extLst>
              <a:ext uri="{FF2B5EF4-FFF2-40B4-BE49-F238E27FC236}">
                <a16:creationId xmlns:a16="http://schemas.microsoft.com/office/drawing/2014/main" id="{6BF8D245-5A17-463F-9405-470D26D92D05}"/>
              </a:ext>
            </a:extLst>
          </p:cNvPr>
          <p:cNvSpPr/>
          <p:nvPr/>
        </p:nvSpPr>
        <p:spPr>
          <a:xfrm>
            <a:off x="5124182" y="1244402"/>
            <a:ext cx="3201061" cy="817561"/>
          </a:xfrm>
          <a:prstGeom prst="wedgeRoundRectCallout">
            <a:avLst>
              <a:gd name="adj1" fmla="val -21466"/>
              <a:gd name="adj2" fmla="val -87535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25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Oqar</a:t>
            </a:r>
            <a:r>
              <a:rPr lang="en-US" sz="25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5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oqmasligi</a:t>
            </a:r>
            <a:endParaRPr lang="en-US" sz="25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52B9EFC4-76AB-460C-B69B-9A2E282E0E0F}"/>
              </a:ext>
            </a:extLst>
          </p:cNvPr>
          <p:cNvSpPr/>
          <p:nvPr/>
        </p:nvSpPr>
        <p:spPr>
          <a:xfrm>
            <a:off x="8653826" y="1244402"/>
            <a:ext cx="2774038" cy="817561"/>
          </a:xfrm>
          <a:prstGeom prst="wedgeRoundRectCallout">
            <a:avLst>
              <a:gd name="adj1" fmla="val -41041"/>
              <a:gd name="adj2" fmla="val -81117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25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</a:t>
            </a:r>
            <a:r>
              <a:rPr lang="en-US" sz="25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5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chuchukligi</a:t>
            </a:r>
            <a:endParaRPr lang="en-US" sz="25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D04C0EB-12A9-4EA5-9428-B8BF574E1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88" y="2883617"/>
            <a:ext cx="3681599" cy="333938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FCF759-C69B-4EE4-89F5-E00DE4EF4A55}"/>
              </a:ext>
            </a:extLst>
          </p:cNvPr>
          <p:cNvSpPr txBox="1"/>
          <p:nvPr/>
        </p:nvSpPr>
        <p:spPr>
          <a:xfrm>
            <a:off x="392552" y="2122693"/>
            <a:ext cx="2918818" cy="718662"/>
          </a:xfrm>
          <a:prstGeom prst="rect">
            <a:avLst/>
          </a:prstGeom>
          <a:noFill/>
        </p:spPr>
        <p:txBody>
          <a:bodyPr wrap="none" lIns="193551" tIns="96776" rIns="193551" bIns="96776" rtlCol="0">
            <a:spAutoFit/>
          </a:bodyPr>
          <a:lstStyle/>
          <a:p>
            <a:pPr algn="ctr"/>
            <a:r>
              <a:rPr lang="en-US" sz="3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Kaspiy</a:t>
            </a:r>
            <a:r>
              <a:rPr lang="en-US" sz="34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ko‘li</a:t>
            </a:r>
            <a:endParaRPr lang="en-US" sz="3400" b="1" dirty="0" smtClean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FCE5F1E-8C8C-48D6-9270-C61EFAA50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33" y="2924817"/>
            <a:ext cx="3711644" cy="333053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FB6ACB-47C4-44BD-A6AA-0937E93284DE}"/>
              </a:ext>
            </a:extLst>
          </p:cNvPr>
          <p:cNvSpPr txBox="1"/>
          <p:nvPr/>
        </p:nvSpPr>
        <p:spPr>
          <a:xfrm>
            <a:off x="5088979" y="2177355"/>
            <a:ext cx="1795113" cy="718662"/>
          </a:xfrm>
          <a:prstGeom prst="rect">
            <a:avLst/>
          </a:prstGeom>
          <a:noFill/>
        </p:spPr>
        <p:txBody>
          <a:bodyPr wrap="none" lIns="193551" tIns="96776" rIns="193551" bIns="96776" rtlCol="0">
            <a:spAutoFit/>
          </a:bodyPr>
          <a:lstStyle/>
          <a:p>
            <a:r>
              <a:rPr lang="en-US" sz="34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Baykal</a:t>
            </a:r>
            <a:endParaRPr lang="en-US" sz="34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2703E03-BA4A-4A81-A961-1F6ED0720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5995" y="2933700"/>
            <a:ext cx="3973483" cy="3403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35BBC51-9140-4CAE-8AD9-D102A97274A3}"/>
              </a:ext>
            </a:extLst>
          </p:cNvPr>
          <p:cNvSpPr txBox="1"/>
          <p:nvPr/>
        </p:nvSpPr>
        <p:spPr>
          <a:xfrm>
            <a:off x="8850925" y="2182961"/>
            <a:ext cx="2512938" cy="718662"/>
          </a:xfrm>
          <a:prstGeom prst="rect">
            <a:avLst/>
          </a:prstGeom>
          <a:noFill/>
        </p:spPr>
        <p:txBody>
          <a:bodyPr wrap="none" lIns="193551" tIns="96776" rIns="193551" bIns="96776" rtlCol="0">
            <a:spAutoFit/>
          </a:bodyPr>
          <a:lstStyle/>
          <a:p>
            <a:r>
              <a:rPr lang="en-US" sz="3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Tanganika</a:t>
            </a:r>
            <a:endParaRPr lang="en-US" sz="3400" b="1" dirty="0" smtClean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1464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59"/>
            <a:ext cx="12192001" cy="6868159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50" y="3419475"/>
            <a:ext cx="4562475" cy="257175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8989808" y="4332240"/>
            <a:ext cx="593725" cy="2127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Kaspiy</a:t>
            </a:r>
            <a:endParaRPr lang="ru-RU" sz="100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27328" y="6027003"/>
            <a:ext cx="756467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Maydoni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376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ming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kv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 </a:t>
            </a:r>
            <a:endParaRPr lang="ru-RU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01163"/>
          </a:xfrm>
          <a:solidFill>
            <a:srgbClr val="0000FF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6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Kaspiy</a:t>
            </a:r>
            <a:r>
              <a:rPr lang="en-US" sz="6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ko‘li</a:t>
            </a:r>
            <a:endParaRPr lang="en-US" sz="6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2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5300"/>
            <a:ext cx="4581525" cy="2552700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2736693" y="5079824"/>
            <a:ext cx="593725" cy="2127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Baykal</a:t>
            </a:r>
            <a:endParaRPr lang="ru-RU" sz="100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17637" y="6027003"/>
            <a:ext cx="727436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Chuqurligi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 1620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metr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-29613"/>
            <a:ext cx="12192000" cy="1001163"/>
          </a:xfrm>
          <a:prstGeom prst="rect">
            <a:avLst/>
          </a:prstGeom>
          <a:solidFill>
            <a:srgbClr val="0000FF"/>
          </a:solidFill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Baykal </a:t>
            </a:r>
            <a:r>
              <a:rPr kumimoji="0" lang="en-US" sz="6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ko‘li</a:t>
            </a:r>
            <a:endParaRPr kumimoji="0" lang="en-US" sz="6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0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15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425" y="514350"/>
            <a:ext cx="4600575" cy="25908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9483600" y="115543"/>
            <a:ext cx="837350" cy="33713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Balxash</a:t>
            </a:r>
            <a:endParaRPr lang="ru-RU" sz="100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915463" y="1835495"/>
            <a:ext cx="846405" cy="38854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Chuchuk</a:t>
            </a:r>
            <a:r>
              <a:rPr lang="en-US" sz="1000" b="1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suv</a:t>
            </a:r>
            <a:endParaRPr lang="ru-RU" sz="1000" b="1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387625" y="1854544"/>
            <a:ext cx="1330860" cy="3885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Sho‘r</a:t>
            </a:r>
            <a:r>
              <a:rPr lang="en-US" sz="1000" b="1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suv</a:t>
            </a:r>
            <a:endParaRPr lang="ru-RU" sz="1000" b="1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01163"/>
          </a:xfrm>
          <a:solidFill>
            <a:srgbClr val="0000FF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6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Balxash</a:t>
            </a:r>
            <a:r>
              <a:rPr lang="en-US" sz="6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ko‘li</a:t>
            </a:r>
            <a:endParaRPr lang="en-US" sz="6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8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00" y="0"/>
            <a:ext cx="4610100" cy="3511882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9532144" y="1267881"/>
            <a:ext cx="885825" cy="2127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O‘lik</a:t>
            </a:r>
            <a:r>
              <a:rPr lang="en-US" sz="1000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dengiz</a:t>
            </a:r>
            <a:endParaRPr lang="ru-RU" sz="100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474995" y="1659731"/>
            <a:ext cx="826294" cy="25479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Iordaniya</a:t>
            </a:r>
            <a:endParaRPr lang="ru-RU" sz="1000" b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608219" y="1157287"/>
            <a:ext cx="740569" cy="25479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Isroil</a:t>
            </a:r>
            <a:endParaRPr lang="ru-RU" sz="1000" b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-29613"/>
            <a:ext cx="12192000" cy="1001163"/>
          </a:xfrm>
          <a:prstGeom prst="rect">
            <a:avLst/>
          </a:prstGeom>
          <a:solidFill>
            <a:srgbClr val="0000FF"/>
          </a:solidFill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O‘lik</a:t>
            </a:r>
            <a:r>
              <a:rPr kumimoji="0" lang="en-US" sz="6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6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dengiz</a:t>
            </a:r>
            <a:endParaRPr kumimoji="0" lang="en-US" sz="6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14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C:\Users\user\Desktop\02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698" y="1066800"/>
            <a:ext cx="11618231" cy="5791200"/>
          </a:xfrm>
          <a:prstGeom prst="rect">
            <a:avLst/>
          </a:prstGeom>
          <a:noFill/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1321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0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qobiq</a:t>
            </a:r>
            <a:endParaRPr lang="ru-RU" sz="7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2B24AF1-6849-4272-A4D1-BE405FA0E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626" y="1671281"/>
            <a:ext cx="4505012" cy="27115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817561"/>
          </a:xfrm>
          <a:solidFill>
            <a:srgbClr val="0000FF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6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endParaRPr lang="en-US" sz="6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лачко с текстом: прямоугольное со скругленными углами 8">
            <a:extLst>
              <a:ext uri="{FF2B5EF4-FFF2-40B4-BE49-F238E27FC236}">
                <a16:creationId xmlns:a16="http://schemas.microsoft.com/office/drawing/2014/main" id="{6BF8D245-5A17-463F-9405-470D26D92D05}"/>
              </a:ext>
            </a:extLst>
          </p:cNvPr>
          <p:cNvSpPr/>
          <p:nvPr/>
        </p:nvSpPr>
        <p:spPr>
          <a:xfrm>
            <a:off x="189288" y="838001"/>
            <a:ext cx="3938212" cy="685858"/>
          </a:xfrm>
          <a:prstGeom prst="wedgeRoundRectCallout">
            <a:avLst>
              <a:gd name="adj1" fmla="val 77653"/>
              <a:gd name="adj2" fmla="val -55124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4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Oqmas</a:t>
            </a:r>
            <a:r>
              <a:rPr lang="en-US" sz="4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endParaRPr lang="en-US" sz="40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52B9EFC4-76AB-460C-B69B-9A2E282E0E0F}"/>
              </a:ext>
            </a:extLst>
          </p:cNvPr>
          <p:cNvSpPr/>
          <p:nvPr/>
        </p:nvSpPr>
        <p:spPr>
          <a:xfrm>
            <a:off x="7505700" y="880134"/>
            <a:ext cx="3671339" cy="817561"/>
          </a:xfrm>
          <a:prstGeom prst="wedgeRoundRectCallout">
            <a:avLst>
              <a:gd name="adj1" fmla="val -72866"/>
              <a:gd name="adj2" fmla="val -60922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4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</a:t>
            </a:r>
            <a:r>
              <a:rPr lang="en-US" sz="4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D93D3C-2385-4DDF-BE64-96341EC9868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7214" y="1569681"/>
            <a:ext cx="4505012" cy="27115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BD7405-BCD2-4E0E-86EE-FF668FCCBE7F}"/>
              </a:ext>
            </a:extLst>
          </p:cNvPr>
          <p:cNvSpPr txBox="1"/>
          <p:nvPr/>
        </p:nvSpPr>
        <p:spPr>
          <a:xfrm>
            <a:off x="3937001" y="1572895"/>
            <a:ext cx="1866726" cy="580163"/>
          </a:xfrm>
          <a:prstGeom prst="rect">
            <a:avLst/>
          </a:prstGeom>
          <a:solidFill>
            <a:schemeClr val="bg1"/>
          </a:solidFill>
        </p:spPr>
        <p:txBody>
          <a:bodyPr wrap="square" lIns="193551" tIns="96776" rIns="193551" bIns="96776" rtlCol="0">
            <a:spAutoFit/>
          </a:bodyPr>
          <a:lstStyle/>
          <a:p>
            <a:pPr algn="ctr"/>
            <a:r>
              <a:rPr lang="en-US" sz="25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Issiqko‘l</a:t>
            </a:r>
            <a:endParaRPr lang="en-US" sz="25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9CA941-27E7-486B-A2B4-D2C769C34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88" y="4031931"/>
            <a:ext cx="5576512" cy="26393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E9BAC7A-D7E2-43FF-9085-551913425368}"/>
              </a:ext>
            </a:extLst>
          </p:cNvPr>
          <p:cNvSpPr/>
          <p:nvPr/>
        </p:nvSpPr>
        <p:spPr>
          <a:xfrm>
            <a:off x="2630377" y="4029964"/>
            <a:ext cx="2286474" cy="4226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Balxash</a:t>
            </a:r>
            <a:endParaRPr lang="en-US" sz="30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8CB43B-AE06-4A10-BF62-B96BD734D607}"/>
              </a:ext>
            </a:extLst>
          </p:cNvPr>
          <p:cNvSpPr txBox="1"/>
          <p:nvPr/>
        </p:nvSpPr>
        <p:spPr>
          <a:xfrm>
            <a:off x="7785099" y="1725295"/>
            <a:ext cx="2819401" cy="657107"/>
          </a:xfrm>
          <a:prstGeom prst="rect">
            <a:avLst/>
          </a:prstGeom>
          <a:solidFill>
            <a:schemeClr val="bg1"/>
          </a:solidFill>
        </p:spPr>
        <p:txBody>
          <a:bodyPr wrap="square" lIns="193551" tIns="96776" rIns="193551" bIns="96776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Rudolf </a:t>
            </a:r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ko‘li</a:t>
            </a:r>
            <a:endParaRPr lang="en-US" sz="30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822947A-393A-47FA-B50C-6137F67040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0600" y="4031931"/>
            <a:ext cx="5894013" cy="2602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08E30F1-7D0B-44F0-B39C-A35406022FCD}"/>
              </a:ext>
            </a:extLst>
          </p:cNvPr>
          <p:cNvSpPr txBox="1"/>
          <p:nvPr/>
        </p:nvSpPr>
        <p:spPr>
          <a:xfrm>
            <a:off x="9594377" y="4017264"/>
            <a:ext cx="2553334" cy="657107"/>
          </a:xfrm>
          <a:prstGeom prst="rect">
            <a:avLst/>
          </a:prstGeom>
          <a:solidFill>
            <a:schemeClr val="bg1"/>
          </a:solidFill>
        </p:spPr>
        <p:txBody>
          <a:bodyPr wrap="none" lIns="193551" tIns="96776" rIns="193551" bIns="96776" rtlCol="0">
            <a:spAutoFit/>
          </a:bodyPr>
          <a:lstStyle/>
          <a:p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O‘lik</a:t>
            </a:r>
            <a:r>
              <a:rPr lang="en-US" sz="3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endParaRPr lang="en-US" sz="30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3491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95028A6-CF27-4153-BB83-8068A7D27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9629"/>
            <a:ext cx="12192000" cy="606837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817561"/>
          </a:xfrm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chiqishiga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ko‘llarning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лачко с текстом: прямоугольное со скругленными углами 8">
            <a:extLst>
              <a:ext uri="{FF2B5EF4-FFF2-40B4-BE49-F238E27FC236}">
                <a16:creationId xmlns:a16="http://schemas.microsoft.com/office/drawing/2014/main" id="{6BF8D245-5A17-463F-9405-470D26D92D05}"/>
              </a:ext>
            </a:extLst>
          </p:cNvPr>
          <p:cNvSpPr/>
          <p:nvPr/>
        </p:nvSpPr>
        <p:spPr>
          <a:xfrm>
            <a:off x="278562" y="1245037"/>
            <a:ext cx="3061538" cy="685858"/>
          </a:xfrm>
          <a:prstGeom prst="wedgeRoundRectCallout">
            <a:avLst>
              <a:gd name="adj1" fmla="val 50460"/>
              <a:gd name="adj2" fmla="val -118447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tektonik</a:t>
            </a:r>
            <a:endParaRPr lang="en-US" sz="34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52B9EFC4-76AB-460C-B69B-9A2E282E0E0F}"/>
              </a:ext>
            </a:extLst>
          </p:cNvPr>
          <p:cNvSpPr/>
          <p:nvPr/>
        </p:nvSpPr>
        <p:spPr>
          <a:xfrm>
            <a:off x="4571405" y="2144142"/>
            <a:ext cx="3416895" cy="1018158"/>
          </a:xfrm>
          <a:prstGeom prst="wedgeRoundRectCallout">
            <a:avLst>
              <a:gd name="adj1" fmla="val -31516"/>
              <a:gd name="adj2" fmla="val -125027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muzlik</a:t>
            </a:r>
            <a:r>
              <a:rPr lang="en-US" sz="34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4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endParaRPr lang="en-US" sz="34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лачко с текстом: прямоугольное со скругленными углами 5">
            <a:extLst>
              <a:ext uri="{FF2B5EF4-FFF2-40B4-BE49-F238E27FC236}">
                <a16:creationId xmlns:a16="http://schemas.microsoft.com/office/drawing/2014/main" id="{CDB11836-7D96-4C05-8A80-F0D64A8CB62A}"/>
              </a:ext>
            </a:extLst>
          </p:cNvPr>
          <p:cNvSpPr/>
          <p:nvPr/>
        </p:nvSpPr>
        <p:spPr>
          <a:xfrm>
            <a:off x="8928100" y="1405807"/>
            <a:ext cx="2794838" cy="685858"/>
          </a:xfrm>
          <a:prstGeom prst="wedgeRoundRectCallout">
            <a:avLst>
              <a:gd name="adj1" fmla="val -57625"/>
              <a:gd name="adj2" fmla="val -136902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to‘g‘on</a:t>
            </a:r>
            <a:endParaRPr lang="en-US" sz="34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лачко с текстом: прямоугольное со скругленными углами 7">
            <a:extLst>
              <a:ext uri="{FF2B5EF4-FFF2-40B4-BE49-F238E27FC236}">
                <a16:creationId xmlns:a16="http://schemas.microsoft.com/office/drawing/2014/main" id="{7CC93839-9144-4E48-B416-8E4CCAE31DA0}"/>
              </a:ext>
            </a:extLst>
          </p:cNvPr>
          <p:cNvSpPr/>
          <p:nvPr/>
        </p:nvSpPr>
        <p:spPr>
          <a:xfrm>
            <a:off x="838200" y="3569157"/>
            <a:ext cx="3467304" cy="685858"/>
          </a:xfrm>
          <a:prstGeom prst="wedgeRoundRectCallout">
            <a:avLst>
              <a:gd name="adj1" fmla="val -25368"/>
              <a:gd name="adj2" fmla="val -99316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vulqonli</a:t>
            </a:r>
            <a:endParaRPr lang="en-US" sz="34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блачко с текстом: прямоугольное со скругленными углами 10">
            <a:extLst>
              <a:ext uri="{FF2B5EF4-FFF2-40B4-BE49-F238E27FC236}">
                <a16:creationId xmlns:a16="http://schemas.microsoft.com/office/drawing/2014/main" id="{80231457-442C-4E7D-82C8-57FB3EAA3DFB}"/>
              </a:ext>
            </a:extLst>
          </p:cNvPr>
          <p:cNvSpPr/>
          <p:nvPr/>
        </p:nvSpPr>
        <p:spPr>
          <a:xfrm>
            <a:off x="8331199" y="3531083"/>
            <a:ext cx="2477617" cy="762064"/>
          </a:xfrm>
          <a:prstGeom prst="wedgeRoundRectCallout">
            <a:avLst>
              <a:gd name="adj1" fmla="val -38138"/>
              <a:gd name="adj2" fmla="val -83134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qayir</a:t>
            </a:r>
            <a:endParaRPr lang="en-US" sz="34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Облачко с текстом: прямоугольное со скругленными углами 11">
            <a:extLst>
              <a:ext uri="{FF2B5EF4-FFF2-40B4-BE49-F238E27FC236}">
                <a16:creationId xmlns:a16="http://schemas.microsoft.com/office/drawing/2014/main" id="{85330A46-6F38-44B9-8C4C-A1108DE7B6B6}"/>
              </a:ext>
            </a:extLst>
          </p:cNvPr>
          <p:cNvSpPr/>
          <p:nvPr/>
        </p:nvSpPr>
        <p:spPr>
          <a:xfrm>
            <a:off x="1318815" y="5092776"/>
            <a:ext cx="2465785" cy="748378"/>
          </a:xfrm>
          <a:prstGeom prst="wedgeRoundRectCallout">
            <a:avLst>
              <a:gd name="adj1" fmla="val -269"/>
              <a:gd name="adj2" fmla="val -87494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sun’iy</a:t>
            </a:r>
            <a:endParaRPr lang="en-US" sz="34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блачко с текстом: прямоугольное со скругленными углами 12">
            <a:extLst>
              <a:ext uri="{FF2B5EF4-FFF2-40B4-BE49-F238E27FC236}">
                <a16:creationId xmlns:a16="http://schemas.microsoft.com/office/drawing/2014/main" id="{56FBCBCB-A941-499D-A7F9-F3E6F3F616D1}"/>
              </a:ext>
            </a:extLst>
          </p:cNvPr>
          <p:cNvSpPr/>
          <p:nvPr/>
        </p:nvSpPr>
        <p:spPr>
          <a:xfrm>
            <a:off x="6273800" y="5162165"/>
            <a:ext cx="2578628" cy="748378"/>
          </a:xfrm>
          <a:prstGeom prst="wedgeRoundRectCallout">
            <a:avLst>
              <a:gd name="adj1" fmla="val -44472"/>
              <a:gd name="adj2" fmla="val -118351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karst</a:t>
            </a:r>
            <a:endParaRPr lang="en-US" sz="34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544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-29613"/>
            <a:ext cx="12192000" cy="1001163"/>
          </a:xfrm>
          <a:prstGeom prst="rect">
            <a:avLst/>
          </a:prstGeom>
          <a:solidFill>
            <a:srgbClr val="0000FF"/>
          </a:solidFill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Suv</a:t>
            </a:r>
            <a:r>
              <a:rPr kumimoji="0" lang="en-US" sz="6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6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omborlari</a:t>
            </a:r>
            <a:endParaRPr kumimoji="0" lang="en-US" sz="6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85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-29613"/>
            <a:ext cx="12192000" cy="1001163"/>
          </a:xfrm>
          <a:prstGeom prst="rect">
            <a:avLst/>
          </a:prstGeom>
          <a:solidFill>
            <a:srgbClr val="0000FF"/>
          </a:solidFill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Kanallar</a:t>
            </a:r>
            <a:endParaRPr kumimoji="0" lang="en-US" sz="6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7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1B66A-19BA-4ACF-A440-A0BC8DD94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036"/>
            <a:ext cx="12192000" cy="817561"/>
          </a:xfrm>
          <a:solidFill>
            <a:srgbClr val="0000FF"/>
          </a:solidFill>
        </p:spPr>
        <p:txBody>
          <a:bodyPr>
            <a:no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omborlari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kanallar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D4AD33-8778-4A7F-B47A-6508F8D24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85" y="915000"/>
            <a:ext cx="5527248" cy="36951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261D4E-8D9A-409F-8ECB-E5A5A2857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554" y="3276600"/>
            <a:ext cx="5634645" cy="335243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3608D9B-398F-482D-8B82-DF14752B71DF}"/>
              </a:ext>
            </a:extLst>
          </p:cNvPr>
          <p:cNvCxnSpPr/>
          <p:nvPr/>
        </p:nvCxnSpPr>
        <p:spPr>
          <a:xfrm rot="5400000">
            <a:off x="3175925" y="3783476"/>
            <a:ext cx="5588199" cy="204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A2FD2AC-1E20-4944-ACAD-CEF95101775A}"/>
              </a:ext>
            </a:extLst>
          </p:cNvPr>
          <p:cNvSpPr txBox="1"/>
          <p:nvPr/>
        </p:nvSpPr>
        <p:spPr>
          <a:xfrm>
            <a:off x="6161549" y="838801"/>
            <a:ext cx="2417078" cy="687885"/>
          </a:xfrm>
          <a:prstGeom prst="rect">
            <a:avLst/>
          </a:prstGeom>
          <a:noFill/>
        </p:spPr>
        <p:txBody>
          <a:bodyPr wrap="none" lIns="193551" tIns="96776" rIns="193551" bIns="96776" rtlCol="0">
            <a:spAutoFit/>
          </a:bodyPr>
          <a:lstStyle/>
          <a:p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sug‘orish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32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C435B5-FCBA-4D59-9EDC-5AD98F5A88C6}"/>
              </a:ext>
            </a:extLst>
          </p:cNvPr>
          <p:cNvSpPr txBox="1"/>
          <p:nvPr/>
        </p:nvSpPr>
        <p:spPr>
          <a:xfrm>
            <a:off x="7793610" y="1387297"/>
            <a:ext cx="4534645" cy="687885"/>
          </a:xfrm>
          <a:prstGeom prst="rect">
            <a:avLst/>
          </a:prstGeom>
          <a:noFill/>
        </p:spPr>
        <p:txBody>
          <a:bodyPr wrap="none" lIns="193551" tIns="96776" rIns="193551" bIns="96776" rtlCol="0">
            <a:spAutoFit/>
          </a:bodyPr>
          <a:lstStyle/>
          <a:p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1C8844-43D0-4CF9-B474-39D61D3CBB83}"/>
              </a:ext>
            </a:extLst>
          </p:cNvPr>
          <p:cNvSpPr txBox="1"/>
          <p:nvPr/>
        </p:nvSpPr>
        <p:spPr>
          <a:xfrm>
            <a:off x="6124124" y="2080565"/>
            <a:ext cx="5750376" cy="1180327"/>
          </a:xfrm>
          <a:prstGeom prst="rect">
            <a:avLst/>
          </a:prstGeom>
          <a:noFill/>
        </p:spPr>
        <p:txBody>
          <a:bodyPr wrap="square" lIns="193551" tIns="96776" rIns="193551" bIns="96776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toshqinlari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hodisalarining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oldini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86264C-68D3-4CC2-8CBC-7E096DCBB812}"/>
              </a:ext>
            </a:extLst>
          </p:cNvPr>
          <p:cNvSpPr txBox="1"/>
          <p:nvPr/>
        </p:nvSpPr>
        <p:spPr>
          <a:xfrm flipH="1">
            <a:off x="0" y="4534010"/>
            <a:ext cx="5905500" cy="1180327"/>
          </a:xfrm>
          <a:prstGeom prst="rect">
            <a:avLst/>
          </a:prstGeom>
          <a:noFill/>
        </p:spPr>
        <p:txBody>
          <a:bodyPr wrap="square" lIns="193551" tIns="96776" rIns="193551" bIns="96776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suvlarini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tartibga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solish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AD8F4F-9A53-4C75-8016-3C7DB9DB87CE}"/>
              </a:ext>
            </a:extLst>
          </p:cNvPr>
          <p:cNvSpPr txBox="1"/>
          <p:nvPr/>
        </p:nvSpPr>
        <p:spPr>
          <a:xfrm>
            <a:off x="125787" y="5524073"/>
            <a:ext cx="2722188" cy="687885"/>
          </a:xfrm>
          <a:prstGeom prst="rect">
            <a:avLst/>
          </a:prstGeom>
          <a:noFill/>
        </p:spPr>
        <p:txBody>
          <a:bodyPr wrap="square" lIns="193551" tIns="96776" rIns="193551" bIns="96776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 </a:t>
            </a:r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endParaRPr lang="en-US" sz="3200" b="1" dirty="0" smtClean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AD8F4F-9A53-4C75-8016-3C7DB9DB87CE}"/>
              </a:ext>
            </a:extLst>
          </p:cNvPr>
          <p:cNvSpPr txBox="1"/>
          <p:nvPr/>
        </p:nvSpPr>
        <p:spPr>
          <a:xfrm>
            <a:off x="1514474" y="6170115"/>
            <a:ext cx="4495801" cy="687885"/>
          </a:xfrm>
          <a:prstGeom prst="rect">
            <a:avLst/>
          </a:prstGeom>
          <a:noFill/>
        </p:spPr>
        <p:txBody>
          <a:bodyPr wrap="square" lIns="193551" tIns="96776" rIns="193551" bIns="96776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maqsadida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quriladi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094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ледник в альпах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92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14399"/>
          </a:xfrm>
          <a:prstGeom prst="rect">
            <a:avLst/>
          </a:prstGeom>
          <a:solidFill>
            <a:srgbClr val="0000FF"/>
          </a:solidFill>
        </p:spPr>
        <p:txBody>
          <a:bodyPr>
            <a:normAutofit fontScale="52500" lnSpcReduction="20000"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sz="7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Muzliklar</a:t>
            </a:r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quruqlikning</a:t>
            </a:r>
            <a:r>
              <a:rPr lang="ru-RU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11%</a:t>
            </a:r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maydonini</a:t>
            </a:r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370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17561"/>
          </a:xfrm>
          <a:solidFill>
            <a:srgbClr val="0000FF"/>
          </a:solidFill>
        </p:spPr>
        <p:txBody>
          <a:bodyPr>
            <a:no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Muzliklar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38E310-EF4B-4945-AFD3-AC5A63DAC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56" y="3371850"/>
            <a:ext cx="5700501" cy="32957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14154FAA-0CE5-46B4-A85B-F683332CDBF1}"/>
              </a:ext>
            </a:extLst>
          </p:cNvPr>
          <p:cNvCxnSpPr/>
          <p:nvPr/>
        </p:nvCxnSpPr>
        <p:spPr>
          <a:xfrm>
            <a:off x="5943569" y="914189"/>
            <a:ext cx="0" cy="556306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024BEB-8834-4760-8478-DBCC6FE07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274" y="844937"/>
            <a:ext cx="6005368" cy="381237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28600" y="911989"/>
            <a:ext cx="568642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5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Muzliklarning</a:t>
            </a:r>
            <a:r>
              <a:rPr lang="en-US" sz="25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99 %</a:t>
            </a:r>
            <a:r>
              <a:rPr lang="en-US" sz="25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5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qutbiy</a:t>
            </a:r>
            <a:r>
              <a:rPr lang="en-US" sz="25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o‘lkalarda</a:t>
            </a:r>
            <a:r>
              <a:rPr lang="en-US" sz="25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qoplama</a:t>
            </a:r>
            <a:r>
              <a:rPr lang="en-US" sz="25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holatida</a:t>
            </a:r>
            <a:r>
              <a:rPr lang="en-US" sz="25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5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5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Antarktida</a:t>
            </a:r>
            <a:r>
              <a:rPr lang="en-US" sz="25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Arktika</a:t>
            </a:r>
            <a:r>
              <a:rPr lang="en-US" sz="25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5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Grenlandiya</a:t>
            </a:r>
            <a:r>
              <a:rPr lang="en-US" sz="25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algn="just"/>
            <a:r>
              <a:rPr lang="en-US" sz="25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 </a:t>
            </a:r>
            <a:r>
              <a:rPr lang="en-US" sz="25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muzliklari</a:t>
            </a:r>
            <a:r>
              <a:rPr lang="en-US" sz="25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sz="25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chizig‘idan</a:t>
            </a:r>
            <a:r>
              <a:rPr lang="en-US" sz="25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tepada</a:t>
            </a:r>
            <a:r>
              <a:rPr lang="en-US" sz="25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5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5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943600" y="4762411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Ekvatorda</a:t>
            </a:r>
            <a:r>
              <a:rPr lang="en-US" sz="24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sz="24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chizig‘i</a:t>
            </a:r>
            <a:r>
              <a:rPr lang="en-US" sz="24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4,5 - 5 km </a:t>
            </a:r>
            <a:r>
              <a:rPr lang="en-US" sz="2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balandlikdan</a:t>
            </a:r>
            <a:r>
              <a:rPr lang="en-US" sz="24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o‘tadi</a:t>
            </a:r>
            <a:r>
              <a:rPr lang="en-US" sz="24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Kilimanjaro </a:t>
            </a:r>
            <a:r>
              <a:rPr lang="en-US" sz="2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vulqonini</a:t>
            </a:r>
            <a:r>
              <a:rPr lang="en-US" sz="24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4 500 m </a:t>
            </a:r>
            <a:r>
              <a:rPr lang="en-US" sz="2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balandligidan</a:t>
            </a:r>
            <a:r>
              <a:rPr lang="en-US" sz="24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boshlab</a:t>
            </a:r>
            <a:r>
              <a:rPr lang="en-US" sz="24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sz="24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</a:t>
            </a:r>
            <a:r>
              <a:rPr lang="en-US" sz="24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o‘rab</a:t>
            </a:r>
            <a:r>
              <a:rPr lang="en-US" sz="24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olgan</a:t>
            </a:r>
            <a:r>
              <a:rPr lang="en-US" sz="24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Qutblarda</a:t>
            </a:r>
            <a:r>
              <a:rPr lang="en-US" sz="24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sz="24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chizig‘i</a:t>
            </a:r>
            <a:r>
              <a:rPr lang="en-US" sz="24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4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sathiga</a:t>
            </a:r>
            <a:r>
              <a:rPr lang="en-US" sz="24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baravarlashadi</a:t>
            </a:r>
            <a:r>
              <a:rPr lang="en-US" sz="24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620674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817561"/>
          </a:xfrm>
          <a:solidFill>
            <a:srgbClr val="0000FF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59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Yerosti</a:t>
            </a:r>
            <a:r>
              <a:rPr lang="en-US" sz="5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endParaRPr lang="en-US" sz="5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C42FAA-C5B7-4013-9B70-1D0603E22921}"/>
              </a:ext>
            </a:extLst>
          </p:cNvPr>
          <p:cNvSpPr txBox="1"/>
          <p:nvPr/>
        </p:nvSpPr>
        <p:spPr>
          <a:xfrm>
            <a:off x="390526" y="818953"/>
            <a:ext cx="9686924" cy="810995"/>
          </a:xfrm>
          <a:prstGeom prst="rect">
            <a:avLst/>
          </a:prstGeom>
          <a:solidFill>
            <a:schemeClr val="bg1"/>
          </a:solidFill>
        </p:spPr>
        <p:txBody>
          <a:bodyPr wrap="square" lIns="193551" tIns="96776" rIns="193551" bIns="96776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Gidrosferaning</a:t>
            </a:r>
            <a:r>
              <a:rPr lang="en-US" sz="4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</a:t>
            </a:r>
            <a:r>
              <a:rPr lang="ru-RU" sz="4000" b="1" i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US" sz="4000" b="1" i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000" b="1" i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4000" b="1" i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4000" b="1" i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668840"/>
            <a:ext cx="503872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Yerosti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suvlari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yog‘inlarning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po‘stiga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shimilishidan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hosil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bo‘ladi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Lekin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kelib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chiqishiga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ko‘ra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magmatik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xususiyatga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ega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200" dirty="0" smtClean="0">
                <a:latin typeface="Arial" pitchFamily="34" charset="0"/>
                <a:cs typeface="Arial" pitchFamily="34" charset="0"/>
              </a:rPr>
            </a:b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bo‘lgan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geyzerlar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ham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yerosti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suvlari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qatoriga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kiradi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9" name="Picture 2" descr="Картинки по запросу &quot;geyzerlar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1721643"/>
            <a:ext cx="7067550" cy="49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0438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817561"/>
          </a:xfrm>
          <a:solidFill>
            <a:srgbClr val="0000FF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59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Yerosti</a:t>
            </a:r>
            <a:r>
              <a:rPr lang="en-US" sz="5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endParaRPr lang="en-US" sz="5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C42FAA-C5B7-4013-9B70-1D0603E22921}"/>
              </a:ext>
            </a:extLst>
          </p:cNvPr>
          <p:cNvSpPr txBox="1"/>
          <p:nvPr/>
        </p:nvSpPr>
        <p:spPr>
          <a:xfrm>
            <a:off x="3790950" y="1266628"/>
            <a:ext cx="3505200" cy="580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193551" tIns="96776" rIns="193551" bIns="96776" rtlCol="0">
            <a:spAutoFit/>
          </a:bodyPr>
          <a:lstStyle/>
          <a:p>
            <a:pPr algn="ctr"/>
            <a:endParaRPr lang="en-US" sz="2500" b="1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75" y="994173"/>
            <a:ext cx="5429249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Yerosti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suvlari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suvli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qatlam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qum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shag‘al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tosh)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larda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to‘planadi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Agar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suv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o‘tkazmaydigan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qatlam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gil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orasida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joylashsa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artezian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havzalarini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hosil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qiladi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7650" y="4196060"/>
            <a:ext cx="5410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Deyarli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barcha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tekisliklarda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tog‘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oralig‘i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botiqlarida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yerosti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suv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havzalari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mavjud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Ularning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ayrimlari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shifobaxsh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mineral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suvlardir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r="7550"/>
          <a:stretch>
            <a:fillRect/>
          </a:stretch>
        </p:blipFill>
        <p:spPr bwMode="auto">
          <a:xfrm>
            <a:off x="5605808" y="1028700"/>
            <a:ext cx="6433791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280438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9C6171-6EF4-42EF-B036-9F8DE7AE0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495" y="990396"/>
            <a:ext cx="5987024" cy="373411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43353BF-A941-4EB9-BE9C-9DF545551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01" y="3276587"/>
            <a:ext cx="5527968" cy="34292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AE0D5B-C1BA-49E9-AFBA-CF3B873F97BA}"/>
              </a:ext>
            </a:extLst>
          </p:cNvPr>
          <p:cNvSpPr txBox="1"/>
          <p:nvPr/>
        </p:nvSpPr>
        <p:spPr>
          <a:xfrm>
            <a:off x="268151" y="1123746"/>
            <a:ext cx="5527968" cy="2165212"/>
          </a:xfrm>
          <a:prstGeom prst="rect">
            <a:avLst/>
          </a:prstGeom>
          <a:noFill/>
        </p:spPr>
        <p:txBody>
          <a:bodyPr wrap="square" lIns="193551" tIns="96776" rIns="193551" bIns="96776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cho‘kindi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jinslarning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yerosti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birga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muzlab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qolishidan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6E3477-4019-4F77-814B-FD5B2F0124C3}"/>
              </a:ext>
            </a:extLst>
          </p:cNvPr>
          <p:cNvSpPr txBox="1"/>
          <p:nvPr/>
        </p:nvSpPr>
        <p:spPr>
          <a:xfrm flipH="1">
            <a:off x="5695950" y="4835663"/>
            <a:ext cx="6496050" cy="1672770"/>
          </a:xfrm>
          <a:prstGeom prst="rect">
            <a:avLst/>
          </a:prstGeom>
          <a:noFill/>
        </p:spPr>
        <p:txBody>
          <a:bodyPr wrap="square" lIns="193551" tIns="96776" rIns="193551" bIns="96776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Yevrosiyo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materiklarining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shimolida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maydonni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ru-RU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0163"/>
            <a:ext cx="12192000" cy="817563"/>
          </a:xfrm>
          <a:solidFill>
            <a:srgbClr val="0000FF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6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6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6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muzloq</a:t>
            </a:r>
            <a:r>
              <a:rPr lang="en-US" sz="6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</a:t>
            </a:r>
            <a:endParaRPr lang="en-US" sz="6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47389" y="948809"/>
            <a:ext cx="419858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Qalinligi</a:t>
            </a:r>
            <a:r>
              <a:rPr lang="en-US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0 </a:t>
            </a:r>
            <a:r>
              <a:rPr lang="en-US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metrdan</a:t>
            </a:r>
            <a:r>
              <a:rPr lang="en-US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1 500 </a:t>
            </a:r>
            <a:r>
              <a:rPr lang="en-US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metrgacha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65083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67200" y="0"/>
            <a:ext cx="3736621" cy="1041455"/>
          </a:xfrm>
          <a:prstGeom prst="rect">
            <a:avLst/>
          </a:prstGeom>
        </p:spPr>
        <p:txBody>
          <a:bodyPr vert="horz" wrap="square" lIns="0" tIns="25543" rIns="0" bIns="0" rtlCol="0">
            <a:spAutoFit/>
          </a:bodyPr>
          <a:lstStyle/>
          <a:p>
            <a:pPr marL="26887" algn="ctr">
              <a:lnSpc>
                <a:spcPct val="100000"/>
              </a:lnSpc>
              <a:spcBef>
                <a:spcPts val="0"/>
              </a:spcBef>
            </a:pPr>
            <a:r>
              <a:rPr sz="6600" b="1" spc="-74" dirty="0">
                <a:solidFill>
                  <a:schemeClr val="bg1"/>
                </a:solidFill>
                <a:latin typeface="Arial "/>
              </a:rPr>
              <a:t>RE</a:t>
            </a:r>
            <a:r>
              <a:rPr sz="6600" b="1" spc="-53" dirty="0">
                <a:solidFill>
                  <a:schemeClr val="bg1"/>
                </a:solidFill>
                <a:latin typeface="Arial "/>
              </a:rPr>
              <a:t>J</a:t>
            </a:r>
            <a:r>
              <a:rPr sz="6600" b="1" spc="-74" dirty="0">
                <a:solidFill>
                  <a:schemeClr val="bg1"/>
                </a:solidFill>
                <a:latin typeface="Arial "/>
              </a:rPr>
              <a:t>A</a:t>
            </a:r>
            <a:r>
              <a:rPr sz="6600" b="1" spc="-11" dirty="0">
                <a:solidFill>
                  <a:schemeClr val="bg1"/>
                </a:solidFill>
                <a:latin typeface="Arial "/>
              </a:rPr>
              <a:t>:</a:t>
            </a:r>
            <a:endParaRPr sz="6600" b="1">
              <a:solidFill>
                <a:schemeClr val="bg1"/>
              </a:solidFill>
              <a:latin typeface="Arial 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02476" y="1504010"/>
            <a:ext cx="3352396" cy="35505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33259" y="1391597"/>
            <a:ext cx="3340016" cy="3410211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1" y="1613027"/>
                </a:lnTo>
                <a:lnTo>
                  <a:pt x="1575561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09978" y="5117831"/>
            <a:ext cx="3218855" cy="888924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algn="ctr">
              <a:spcBef>
                <a:spcPts val="212"/>
              </a:spcBef>
            </a:pPr>
            <a:r>
              <a:rPr lang="en-US" sz="2800" b="1" spc="-32" dirty="0" err="1" smtClean="0">
                <a:latin typeface="Arial"/>
                <a:cs typeface="Arial"/>
              </a:rPr>
              <a:t>Gidrosferaning</a:t>
            </a:r>
            <a:r>
              <a:rPr lang="en-US" sz="2800" b="1" spc="-32" dirty="0" smtClean="0">
                <a:latin typeface="Arial"/>
                <a:cs typeface="Arial"/>
              </a:rPr>
              <a:t> </a:t>
            </a:r>
            <a:r>
              <a:rPr lang="en-US" sz="2800" b="1" spc="-32" dirty="0" err="1" smtClean="0">
                <a:latin typeface="Arial"/>
                <a:cs typeface="Arial"/>
              </a:rPr>
              <a:t>tarkibiy</a:t>
            </a:r>
            <a:r>
              <a:rPr lang="en-US" sz="2800" b="1" spc="-32" dirty="0" smtClean="0">
                <a:latin typeface="Arial"/>
                <a:cs typeface="Arial"/>
              </a:rPr>
              <a:t> </a:t>
            </a:r>
            <a:r>
              <a:rPr lang="en-US" sz="2800" b="1" spc="-32" dirty="0" err="1" smtClean="0">
                <a:latin typeface="Arial"/>
                <a:cs typeface="Arial"/>
              </a:rPr>
              <a:t>qismlari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95281" y="5078319"/>
            <a:ext cx="3019740" cy="1037683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26887" marR="10755" indent="-1344" algn="ctr">
              <a:spcBef>
                <a:spcPts val="212"/>
              </a:spcBef>
            </a:pPr>
            <a:r>
              <a:rPr lang="en-US" sz="3200" b="1" spc="-32" dirty="0" err="1" smtClean="0">
                <a:latin typeface="Arial"/>
                <a:cs typeface="Arial"/>
              </a:rPr>
              <a:t>Okean</a:t>
            </a:r>
            <a:r>
              <a:rPr lang="en-US" sz="3200" b="1" spc="-32" dirty="0" smtClean="0">
                <a:latin typeface="Arial"/>
                <a:cs typeface="Arial"/>
              </a:rPr>
              <a:t> </a:t>
            </a:r>
          </a:p>
          <a:p>
            <a:pPr marL="26887" marR="10755" indent="-1344" algn="ctr">
              <a:spcBef>
                <a:spcPts val="212"/>
              </a:spcBef>
            </a:pPr>
            <a:r>
              <a:rPr lang="en-US" sz="3200" b="1" spc="-32" dirty="0" err="1" smtClean="0">
                <a:latin typeface="Arial"/>
                <a:cs typeface="Arial"/>
              </a:rPr>
              <a:t>suvlari</a:t>
            </a:r>
            <a:endParaRPr sz="3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40589" y="5085374"/>
            <a:ext cx="2617377" cy="1012035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algn="ctr">
              <a:spcBef>
                <a:spcPts val="212"/>
              </a:spcBef>
            </a:pPr>
            <a:r>
              <a:rPr lang="en-US" sz="3200" b="1" spc="-32" dirty="0" err="1" smtClean="0">
                <a:latin typeface="Arial"/>
                <a:cs typeface="Arial"/>
              </a:rPr>
              <a:t>Quruqlik</a:t>
            </a:r>
            <a:r>
              <a:rPr lang="en-US" sz="3200" b="1" spc="-32" dirty="0" smtClean="0">
                <a:latin typeface="Arial"/>
                <a:cs typeface="Arial"/>
              </a:rPr>
              <a:t> </a:t>
            </a:r>
            <a:r>
              <a:rPr lang="en-US" sz="3200" b="1" spc="-32" dirty="0" err="1" smtClean="0">
                <a:latin typeface="Arial"/>
                <a:cs typeface="Arial"/>
              </a:rPr>
              <a:t>suvlari</a:t>
            </a:r>
            <a:endParaRPr sz="3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11200" y="1491310"/>
            <a:ext cx="3545501" cy="35632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2057" y="1391597"/>
            <a:ext cx="3340016" cy="3410211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48214" y="1491310"/>
            <a:ext cx="3646885" cy="35759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54672" y="1391597"/>
            <a:ext cx="3340016" cy="3410211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274BCE2-779C-4678-B024-B38C0F02F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600" y="1384300"/>
            <a:ext cx="3505566" cy="3556000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Picture 4" descr="В Индийском океане развивается новый континент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06899" y="1362867"/>
            <a:ext cx="3352801" cy="3602833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378" y="1320800"/>
            <a:ext cx="3652322" cy="36957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450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9" name="object 2"/>
          <p:cNvSpPr txBox="1">
            <a:spLocks noGrp="1"/>
          </p:cNvSpPr>
          <p:nvPr>
            <p:ph type="title"/>
          </p:nvPr>
        </p:nvSpPr>
        <p:spPr>
          <a:xfrm>
            <a:off x="180974" y="11143"/>
            <a:ext cx="11496676" cy="84766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54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Savollar</a:t>
            </a:r>
            <a:endParaRPr sz="5400" b="1" spc="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7175" y="1241823"/>
            <a:ext cx="1122045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Okean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suvlarining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o‘rtacha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sho‘rligi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qancha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marL="514350" indent="-514350">
              <a:buAutoNum type="arabicPeriod"/>
            </a:pPr>
            <a:endParaRPr lang="en-US" sz="3600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AutoNum type="arabicPeriod"/>
            </a:pP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Okean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suvi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necha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darajada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muzlaydi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marL="514350" indent="-514350">
              <a:buAutoNum type="arabicPeriod"/>
            </a:pPr>
            <a:endParaRPr lang="en-US" sz="3600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AutoNum type="arabicPeriod"/>
            </a:pP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Maydoni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eng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katta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ko‘l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qaysi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? </a:t>
            </a:r>
          </a:p>
          <a:p>
            <a:pPr marL="514350" indent="-514350">
              <a:buAutoNum type="arabicPeriod"/>
            </a:pPr>
            <a:endParaRPr lang="en-US" sz="3600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AutoNum type="arabicPeriod"/>
            </a:pP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Eng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chuqur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ko‘l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qaysi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marL="514350" indent="-514350">
              <a:buAutoNum type="arabicPeriod"/>
            </a:pPr>
            <a:endParaRPr lang="en-US" sz="3600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AutoNum type="arabicPeriod"/>
            </a:pP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Muzliklar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quruqlikning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necha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foizini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egallaydi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marL="514350" indent="-514350" algn="ctr">
              <a:buAutoNum type="arabicPeriod"/>
            </a:pPr>
            <a:endParaRPr lang="ru-RU" dirty="0"/>
          </a:p>
        </p:txBody>
      </p:sp>
      <p:pic>
        <p:nvPicPr>
          <p:cNvPr id="13" name="Picture 2" descr="Чому іноземні інвестори вибирають Польщу, а не Україну?&quot; - експер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34617" y="4079283"/>
            <a:ext cx="2352584" cy="1369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4659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450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9" name="object 2"/>
          <p:cNvSpPr txBox="1">
            <a:spLocks noGrp="1"/>
          </p:cNvSpPr>
          <p:nvPr>
            <p:ph type="title"/>
          </p:nvPr>
        </p:nvSpPr>
        <p:spPr>
          <a:xfrm>
            <a:off x="180974" y="11143"/>
            <a:ext cx="11496676" cy="84766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54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To‘g‘ri</a:t>
            </a:r>
            <a:r>
              <a:rPr lang="en-US" sz="54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54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javob</a:t>
            </a:r>
            <a:endParaRPr sz="5400" b="1" spc="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9550" y="1117998"/>
            <a:ext cx="1122045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Okean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suvlarining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o‘rtacha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sho‘rligi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qancha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marL="514350" indent="-514350">
              <a:buAutoNum type="arabicPeriod"/>
            </a:pPr>
            <a:endParaRPr lang="en-US" sz="3600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AutoNum type="arabicPeriod"/>
            </a:pP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Okean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suvi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necha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darajada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muzlaydi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marL="514350" indent="-514350">
              <a:buAutoNum type="arabicPeriod"/>
            </a:pPr>
            <a:endParaRPr lang="en-US" sz="3600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AutoNum type="arabicPeriod"/>
            </a:pP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Maydoni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eng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katta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ko‘l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qaysi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? </a:t>
            </a:r>
          </a:p>
          <a:p>
            <a:pPr marL="514350" indent="-514350">
              <a:buAutoNum type="arabicPeriod"/>
            </a:pPr>
            <a:endParaRPr lang="en-US" sz="3600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AutoNum type="arabicPeriod"/>
            </a:pP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Eng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chuqur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ko‘l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qaysi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marL="514350" indent="-514350">
              <a:buAutoNum type="arabicPeriod"/>
            </a:pPr>
            <a:endParaRPr lang="en-US" sz="3600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AutoNum type="arabicPeriod"/>
            </a:pP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Muzliklar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quruqlikning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necha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foizini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egallaydi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marL="514350" indent="-514350" algn="ctr">
              <a:buAutoNum type="arabicPeriod"/>
            </a:pP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791700" y="1676400"/>
            <a:ext cx="2019300" cy="676275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"/>
              </a:rPr>
              <a:t>35 </a:t>
            </a:r>
            <a:r>
              <a:rPr lang="ru-RU" sz="4000" b="1" dirty="0" smtClean="0">
                <a:solidFill>
                  <a:srgbClr val="FF0000"/>
                </a:solidFill>
                <a:latin typeface="Arial "/>
              </a:rPr>
              <a:t>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305925" y="2552700"/>
            <a:ext cx="2019300" cy="676275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"/>
              </a:rPr>
              <a:t>- 2 </a:t>
            </a:r>
            <a:r>
              <a:rPr lang="ru-RU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°С</a:t>
            </a:r>
            <a:endParaRPr lang="ru-RU" sz="4000" b="1" dirty="0" smtClean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620000" y="3476625"/>
            <a:ext cx="2019300" cy="676275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 "/>
              </a:rPr>
              <a:t>Kaspiy</a:t>
            </a:r>
            <a:endParaRPr lang="ru-RU" sz="4000" b="1" dirty="0" smtClean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534150" y="4467225"/>
            <a:ext cx="2019300" cy="676275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"/>
              </a:rPr>
              <a:t>Baykal</a:t>
            </a:r>
            <a:endParaRPr lang="ru-RU" sz="4000" b="1" dirty="0" smtClean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886950" y="6038850"/>
            <a:ext cx="2019300" cy="676275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"/>
              </a:rPr>
              <a:t>11 %</a:t>
            </a:r>
            <a:endParaRPr lang="ru-RU" sz="4000" b="1" dirty="0" smtClean="0">
              <a:solidFill>
                <a:srgbClr val="FF0000"/>
              </a:solidFill>
              <a:latin typeface="Arial "/>
            </a:endParaRPr>
          </a:p>
        </p:txBody>
      </p:sp>
      <p:pic>
        <p:nvPicPr>
          <p:cNvPr id="11" name="Picture 2" descr="персона восклицательного знака 3d Иллюстрация штока - иллюстрации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66374" y="3403600"/>
            <a:ext cx="1511301" cy="2082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4659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450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245113" y="1509486"/>
            <a:ext cx="1728830" cy="706796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2" name="object 13"/>
          <p:cNvGrpSpPr/>
          <p:nvPr/>
        </p:nvGrpSpPr>
        <p:grpSpPr>
          <a:xfrm>
            <a:off x="314514" y="2544885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grpSp>
        <p:nvGrpSpPr>
          <p:cNvPr id="3" name="object 16"/>
          <p:cNvGrpSpPr/>
          <p:nvPr/>
        </p:nvGrpSpPr>
        <p:grpSpPr>
          <a:xfrm>
            <a:off x="195589" y="5577907"/>
            <a:ext cx="2206370" cy="489857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19" name="object 2"/>
          <p:cNvSpPr txBox="1">
            <a:spLocks noGrp="1"/>
          </p:cNvSpPr>
          <p:nvPr>
            <p:ph type="title"/>
          </p:nvPr>
        </p:nvSpPr>
        <p:spPr>
          <a:xfrm>
            <a:off x="180974" y="11143"/>
            <a:ext cx="11496676" cy="84766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54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Mustaqil</a:t>
            </a:r>
            <a:r>
              <a:rPr lang="en-US" sz="54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54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bajarish</a:t>
            </a:r>
            <a:r>
              <a:rPr lang="en-US" sz="54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54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uchun</a:t>
            </a:r>
            <a:r>
              <a:rPr lang="en-US" sz="54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54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topshiriq</a:t>
            </a:r>
            <a:r>
              <a:rPr lang="en-US" sz="5400" b="1" spc="5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endParaRPr sz="5400" b="1" spc="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494038" y="1355427"/>
            <a:ext cx="9320592" cy="49147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87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Darslikning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21-23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sahifalaridagi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Gidrosfera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tarkibiy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qismlari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mavzusini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o‘qish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Savollarga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javob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berish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Yozuvsiz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xaritaga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okean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dengiz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daryo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ko‘l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nomlarini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(4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tadan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yozish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4659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3" name="Прямоугольник 2"/>
          <p:cNvSpPr/>
          <p:nvPr/>
        </p:nvSpPr>
        <p:spPr>
          <a:xfrm>
            <a:off x="1709125" y="0"/>
            <a:ext cx="922137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5400" b="1" kern="0" spc="21" dirty="0" err="1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E’tiboringiz</a:t>
            </a:r>
            <a:r>
              <a:rPr lang="en-US" sz="5400" b="1" kern="0" spc="21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5400" b="1" kern="0" spc="21" dirty="0" err="1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uchun</a:t>
            </a:r>
            <a:r>
              <a:rPr lang="en-US" sz="5400" b="1" kern="0" spc="21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5400" b="1" kern="0" spc="21" dirty="0" err="1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rahmat</a:t>
            </a:r>
            <a:r>
              <a:rPr lang="en-US" sz="5400" b="1" kern="0" spc="21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!</a:t>
            </a:r>
            <a:endParaRPr lang="ru-RU" sz="5400" b="1" kern="0" spc="21" dirty="0">
              <a:solidFill>
                <a:schemeClr val="bg1"/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5" name="Picture 6" descr="PISA: Беларусь по уровню образования на 36-м мест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6350" y="1199697"/>
            <a:ext cx="9544049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109113"/>
          </a:xfrm>
          <a:solidFill>
            <a:srgbClr val="0000FF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6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Gidrosfera</a:t>
            </a:r>
            <a:r>
              <a:rPr lang="en-US" sz="6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6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6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qobig‘i</a:t>
            </a:r>
            <a:endParaRPr lang="en-US" sz="6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74BCE2-779C-4678-B024-B38C0F02F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75" y="1155495"/>
            <a:ext cx="6097257" cy="5258241"/>
          </a:xfrm>
          <a:prstGeom prst="cloudCallout">
            <a:avLst>
              <a:gd name="adj1" fmla="val -9759"/>
              <a:gd name="adj2" fmla="val 33606"/>
            </a:avLst>
          </a:prstGeom>
        </p:spPr>
      </p:pic>
      <p:sp>
        <p:nvSpPr>
          <p:cNvPr id="4" name="Пузырек для мыслей: облако 3">
            <a:extLst>
              <a:ext uri="{FF2B5EF4-FFF2-40B4-BE49-F238E27FC236}">
                <a16:creationId xmlns:a16="http://schemas.microsoft.com/office/drawing/2014/main" id="{B62B165E-D352-4B8A-AABA-2A4644CF822B}"/>
              </a:ext>
            </a:extLst>
          </p:cNvPr>
          <p:cNvSpPr/>
          <p:nvPr/>
        </p:nvSpPr>
        <p:spPr>
          <a:xfrm>
            <a:off x="6234521" y="1142795"/>
            <a:ext cx="5716179" cy="5258241"/>
          </a:xfrm>
          <a:prstGeom prst="cloudCallout">
            <a:avLst>
              <a:gd name="adj1" fmla="val -59894"/>
              <a:gd name="adj2" fmla="val -3802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endParaRPr lang="en-US" sz="25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12000" y="1770096"/>
            <a:ext cx="429824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 smtClean="0">
                <a:latin typeface="Arial "/>
              </a:rPr>
              <a:t>Gidrosfera</a:t>
            </a:r>
            <a:r>
              <a:rPr lang="en-US" sz="4000" b="1" i="1" dirty="0" smtClean="0">
                <a:latin typeface="Arial "/>
              </a:rPr>
              <a:t> - </a:t>
            </a:r>
            <a:r>
              <a:rPr lang="en-US" sz="4000" b="1" dirty="0" err="1" smtClean="0">
                <a:latin typeface="Arial "/>
              </a:rPr>
              <a:t>yunoncha</a:t>
            </a:r>
            <a:r>
              <a:rPr lang="en-US" sz="4000" b="1" dirty="0" smtClean="0">
                <a:latin typeface="Arial "/>
              </a:rPr>
              <a:t> „</a:t>
            </a:r>
            <a:r>
              <a:rPr lang="en-US" sz="4000" b="1" dirty="0" err="1" smtClean="0">
                <a:latin typeface="Arial "/>
              </a:rPr>
              <a:t>gidro</a:t>
            </a:r>
            <a:r>
              <a:rPr lang="en-US" sz="4000" b="1" dirty="0" smtClean="0">
                <a:latin typeface="Arial "/>
              </a:rPr>
              <a:t>“ — </a:t>
            </a:r>
            <a:r>
              <a:rPr lang="en-US" sz="4000" b="1" dirty="0" err="1" smtClean="0">
                <a:latin typeface="Arial "/>
              </a:rPr>
              <a:t>suv</a:t>
            </a:r>
            <a:r>
              <a:rPr lang="en-US" sz="4000" b="1" dirty="0" smtClean="0">
                <a:latin typeface="Arial "/>
              </a:rPr>
              <a:t>, „</a:t>
            </a:r>
            <a:r>
              <a:rPr lang="en-US" sz="4000" b="1" dirty="0" err="1" smtClean="0">
                <a:latin typeface="Arial "/>
              </a:rPr>
              <a:t>sfera</a:t>
            </a:r>
            <a:r>
              <a:rPr lang="en-US" sz="4000" b="1" dirty="0" smtClean="0">
                <a:latin typeface="Arial "/>
              </a:rPr>
              <a:t>“ — </a:t>
            </a:r>
            <a:r>
              <a:rPr lang="en-US" sz="4000" b="1" i="1" dirty="0" err="1" smtClean="0">
                <a:latin typeface="Arial "/>
              </a:rPr>
              <a:t>qobiq</a:t>
            </a:r>
            <a:r>
              <a:rPr lang="ru-RU" sz="4000" b="1" dirty="0" smtClean="0">
                <a:latin typeface="Arial "/>
              </a:rPr>
              <a:t> </a:t>
            </a:r>
            <a:r>
              <a:rPr lang="en-US" sz="4000" b="1" dirty="0" err="1" smtClean="0">
                <a:latin typeface="Arial "/>
              </a:rPr>
              <a:t>degan</a:t>
            </a:r>
            <a:r>
              <a:rPr lang="en-US" sz="4000" b="1" dirty="0" smtClean="0">
                <a:latin typeface="Arial "/>
              </a:rPr>
              <a:t> </a:t>
            </a:r>
            <a:r>
              <a:rPr lang="en-US" sz="4000" b="1" dirty="0" err="1" smtClean="0">
                <a:latin typeface="Arial "/>
              </a:rPr>
              <a:t>ma’noni</a:t>
            </a:r>
            <a:r>
              <a:rPr lang="en-US" sz="4000" b="1" dirty="0" smtClean="0">
                <a:latin typeface="Arial "/>
              </a:rPr>
              <a:t> </a:t>
            </a:r>
            <a:r>
              <a:rPr lang="en-US" sz="4000" b="1" dirty="0" err="1" smtClean="0">
                <a:latin typeface="Arial "/>
              </a:rPr>
              <a:t>bildiradi</a:t>
            </a:r>
            <a:r>
              <a:rPr lang="en-US" sz="4000" b="1" dirty="0" smtClean="0">
                <a:latin typeface="Arial "/>
              </a:rPr>
              <a:t>.</a:t>
            </a:r>
            <a:endParaRPr lang="ru-RU" sz="2400" dirty="0"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21156982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Gidrosfera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suv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qobig‘i</a:t>
            </a:r>
            <a:endParaRPr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9F7EBD-3E1A-4E2F-BCD5-518F3DED97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853" b="18213"/>
          <a:stretch>
            <a:fillRect/>
          </a:stretch>
        </p:blipFill>
        <p:spPr>
          <a:xfrm>
            <a:off x="0" y="960966"/>
            <a:ext cx="12192000" cy="5897034"/>
          </a:xfrm>
          <a:prstGeom prst="rect">
            <a:avLst/>
          </a:prstGeom>
        </p:spPr>
      </p:pic>
      <p:sp>
        <p:nvSpPr>
          <p:cNvPr id="8" name="Облачко с текстом: овальное 9">
            <a:extLst>
              <a:ext uri="{FF2B5EF4-FFF2-40B4-BE49-F238E27FC236}">
                <a16:creationId xmlns:a16="http://schemas.microsoft.com/office/drawing/2014/main" id="{8C297DCF-0EB3-432D-AE60-3DFEBC8146F0}"/>
              </a:ext>
            </a:extLst>
          </p:cNvPr>
          <p:cNvSpPr/>
          <p:nvPr/>
        </p:nvSpPr>
        <p:spPr>
          <a:xfrm>
            <a:off x="9086850" y="1063578"/>
            <a:ext cx="2686050" cy="1050972"/>
          </a:xfrm>
          <a:prstGeom prst="wedgeRoundRectCallout">
            <a:avLst>
              <a:gd name="adj1" fmla="val -79738"/>
              <a:gd name="adj2" fmla="val 135087"/>
              <a:gd name="adj3" fmla="val 16667"/>
            </a:avLst>
          </a:prstGeom>
          <a:solidFill>
            <a:schemeClr val="bg1"/>
          </a:solidFill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3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dengizlar</a:t>
            </a:r>
            <a:endParaRPr lang="en-US" sz="30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лачко с текстом: овальное 9">
            <a:extLst>
              <a:ext uri="{FF2B5EF4-FFF2-40B4-BE49-F238E27FC236}">
                <a16:creationId xmlns:a16="http://schemas.microsoft.com/office/drawing/2014/main" id="{8C297DCF-0EB3-432D-AE60-3DFEBC8146F0}"/>
              </a:ext>
            </a:extLst>
          </p:cNvPr>
          <p:cNvSpPr/>
          <p:nvPr/>
        </p:nvSpPr>
        <p:spPr>
          <a:xfrm>
            <a:off x="257173" y="1054053"/>
            <a:ext cx="3314701" cy="1193847"/>
          </a:xfrm>
          <a:prstGeom prst="wedgeRoundRectCallout">
            <a:avLst>
              <a:gd name="adj1" fmla="val 19939"/>
              <a:gd name="adj2" fmla="val 211302"/>
              <a:gd name="adj3" fmla="val 16667"/>
            </a:avLst>
          </a:prstGeom>
          <a:solidFill>
            <a:schemeClr val="bg1"/>
          </a:solidFill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Atmosferadagi</a:t>
            </a:r>
            <a:r>
              <a:rPr lang="en-US" sz="3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bug‘lari</a:t>
            </a:r>
            <a:endParaRPr lang="en-US" sz="30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лачко с текстом: овальное 9">
            <a:extLst>
              <a:ext uri="{FF2B5EF4-FFF2-40B4-BE49-F238E27FC236}">
                <a16:creationId xmlns:a16="http://schemas.microsoft.com/office/drawing/2014/main" id="{8C297DCF-0EB3-432D-AE60-3DFEBC8146F0}"/>
              </a:ext>
            </a:extLst>
          </p:cNvPr>
          <p:cNvSpPr/>
          <p:nvPr/>
        </p:nvSpPr>
        <p:spPr>
          <a:xfrm>
            <a:off x="4295774" y="5962650"/>
            <a:ext cx="6315075" cy="781050"/>
          </a:xfrm>
          <a:prstGeom prst="wedgeRoundRectCallout">
            <a:avLst>
              <a:gd name="adj1" fmla="val -68923"/>
              <a:gd name="adj2" fmla="val -144102"/>
              <a:gd name="adj3" fmla="val 16667"/>
            </a:avLst>
          </a:prstGeom>
          <a:solidFill>
            <a:schemeClr val="bg1"/>
          </a:solidFill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Quruqlikdagi</a:t>
            </a:r>
            <a:r>
              <a:rPr lang="en-US" sz="3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</a:t>
            </a:r>
            <a:endParaRPr lang="en-US" sz="30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19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817561"/>
          </a:xfrm>
          <a:solidFill>
            <a:srgbClr val="0000FF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6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6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endParaRPr lang="en-US" sz="6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B753E6-05D7-4314-AAB7-C29A60A7D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243" y="846474"/>
            <a:ext cx="6836734" cy="588452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7" name="Облачко с текстом: прямоугольное 6">
            <a:extLst>
              <a:ext uri="{FF2B5EF4-FFF2-40B4-BE49-F238E27FC236}">
                <a16:creationId xmlns:a16="http://schemas.microsoft.com/office/drawing/2014/main" id="{5F69D855-EC2D-4203-A625-E5F82B9A6E76}"/>
              </a:ext>
            </a:extLst>
          </p:cNvPr>
          <p:cNvSpPr/>
          <p:nvPr/>
        </p:nvSpPr>
        <p:spPr>
          <a:xfrm>
            <a:off x="142876" y="1019175"/>
            <a:ext cx="4838699" cy="5448300"/>
          </a:xfrm>
          <a:prstGeom prst="wedgeRectCallout">
            <a:avLst>
              <a:gd name="adj1" fmla="val 54572"/>
              <a:gd name="adj2" fmla="val 16546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Quyoshdan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keladigan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issiqlikni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saqlovchi</a:t>
            </a:r>
            <a:endParaRPr lang="en-US" sz="3200" b="1" dirty="0" smtClean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manbadir</a:t>
            </a:r>
            <a:r>
              <a:rPr lang="en-US" sz="32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b="1" dirty="0" smtClean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iqlimga</a:t>
            </a:r>
            <a:r>
              <a:rPr lang="en-US" sz="3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materiklar</a:t>
            </a:r>
            <a:r>
              <a:rPr lang="en-US" sz="3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tabiatiga</a:t>
            </a:r>
            <a:r>
              <a:rPr lang="en-US" sz="3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3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hayvonot</a:t>
            </a:r>
            <a:r>
              <a:rPr lang="en-US" sz="3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olamiga</a:t>
            </a:r>
            <a:r>
              <a:rPr lang="en-US" sz="3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3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3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turmush</a:t>
            </a:r>
            <a:r>
              <a:rPr lang="en-US" sz="3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tarzi</a:t>
            </a:r>
            <a:r>
              <a:rPr lang="en-US" sz="3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xo‘jaligiga</a:t>
            </a:r>
            <a:r>
              <a:rPr lang="en-US" sz="3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3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ko‘rsatadi</a:t>
            </a:r>
            <a:r>
              <a:rPr lang="en-US" sz="3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838200"/>
            <a:ext cx="69723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9017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Ocean GIFs | Teno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4425" y="968376"/>
            <a:ext cx="7267575" cy="5889624"/>
          </a:xfrm>
          <a:prstGeom prst="rect">
            <a:avLst/>
          </a:prstGeom>
          <a:noFill/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Okean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suvlari</a:t>
            </a:r>
            <a:endParaRPr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Облачко с текстом: прямоугольное со скругленными углами 11">
            <a:extLst>
              <a:ext uri="{FF2B5EF4-FFF2-40B4-BE49-F238E27FC236}">
                <a16:creationId xmlns:a16="http://schemas.microsoft.com/office/drawing/2014/main" id="{F09620ED-B419-4406-A3C7-843C619A60D4}"/>
              </a:ext>
            </a:extLst>
          </p:cNvPr>
          <p:cNvSpPr/>
          <p:nvPr/>
        </p:nvSpPr>
        <p:spPr>
          <a:xfrm>
            <a:off x="200025" y="1092800"/>
            <a:ext cx="4600575" cy="2360541"/>
          </a:xfrm>
          <a:prstGeom prst="wedgeRoundRectCallout">
            <a:avLst>
              <a:gd name="adj1" fmla="val 51723"/>
              <a:gd name="adj2" fmla="val 56627"/>
              <a:gd name="adj3" fmla="val 16667"/>
            </a:avLst>
          </a:prstGeom>
          <a:solidFill>
            <a:schemeClr val="bg1"/>
          </a:solidFill>
          <a:ln w="381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4000" b="1" dirty="0" err="1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40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yuzasining</a:t>
            </a:r>
            <a:r>
              <a:rPr lang="en-US" sz="40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deyarli</a:t>
            </a:r>
            <a:r>
              <a:rPr lang="en-US" sz="40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71 % </a:t>
            </a:r>
            <a:r>
              <a:rPr lang="en-US" sz="4000" b="1" dirty="0" err="1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ini</a:t>
            </a:r>
            <a:r>
              <a:rPr lang="en-US" sz="40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okean</a:t>
            </a:r>
            <a:r>
              <a:rPr lang="en-US" sz="40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suvlari</a:t>
            </a:r>
            <a:r>
              <a:rPr lang="en-US" sz="40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egallagan</a:t>
            </a:r>
            <a:r>
              <a:rPr lang="en-US" sz="40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50" name="Picture 2" descr="Мантия Земли кишит жизнью. Внутри планеты нашли гигантские континенты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946" y="3657766"/>
            <a:ext cx="3904779" cy="3057360"/>
          </a:xfrm>
          <a:prstGeom prst="rect">
            <a:avLst/>
          </a:prstGeom>
          <a:noFill/>
        </p:spPr>
      </p:pic>
      <p:cxnSp>
        <p:nvCxnSpPr>
          <p:cNvPr id="9" name="Соединительная линия уступом 8"/>
          <p:cNvCxnSpPr/>
          <p:nvPr/>
        </p:nvCxnSpPr>
        <p:spPr>
          <a:xfrm flipV="1">
            <a:off x="2733675" y="4105276"/>
            <a:ext cx="2171700" cy="647699"/>
          </a:xfrm>
          <a:prstGeom prst="bentConnector3">
            <a:avLst>
              <a:gd name="adj1" fmla="val 50000"/>
            </a:avLst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Okean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suvining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asosiy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xususiyatlari</a:t>
            </a:r>
            <a:endParaRPr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Облачко с текстом: овальное 9">
            <a:extLst>
              <a:ext uri="{FF2B5EF4-FFF2-40B4-BE49-F238E27FC236}">
                <a16:creationId xmlns:a16="http://schemas.microsoft.com/office/drawing/2014/main" id="{8C297DCF-0EB3-432D-AE60-3DFEBC8146F0}"/>
              </a:ext>
            </a:extLst>
          </p:cNvPr>
          <p:cNvSpPr/>
          <p:nvPr/>
        </p:nvSpPr>
        <p:spPr>
          <a:xfrm>
            <a:off x="893450" y="1587453"/>
            <a:ext cx="3353493" cy="685858"/>
          </a:xfrm>
          <a:prstGeom prst="wedgeRoundRectCallout">
            <a:avLst>
              <a:gd name="adj1" fmla="val 53015"/>
              <a:gd name="adj2" fmla="val -146742"/>
              <a:gd name="adj3" fmla="val 16667"/>
            </a:avLst>
          </a:prstGeom>
          <a:solidFill>
            <a:schemeClr val="bg1"/>
          </a:solidFill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Sho‘rligi</a:t>
            </a:r>
            <a:endParaRPr lang="en-US" sz="30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лачко с текстом: овальное 9">
            <a:extLst>
              <a:ext uri="{FF2B5EF4-FFF2-40B4-BE49-F238E27FC236}">
                <a16:creationId xmlns:a16="http://schemas.microsoft.com/office/drawing/2014/main" id="{8C297DCF-0EB3-432D-AE60-3DFEBC8146F0}"/>
              </a:ext>
            </a:extLst>
          </p:cNvPr>
          <p:cNvSpPr/>
          <p:nvPr/>
        </p:nvSpPr>
        <p:spPr>
          <a:xfrm>
            <a:off x="7348225" y="1450928"/>
            <a:ext cx="3353493" cy="685858"/>
          </a:xfrm>
          <a:prstGeom prst="wedgeRoundRectCallout">
            <a:avLst>
              <a:gd name="adj1" fmla="val -69213"/>
              <a:gd name="adj2" fmla="val -114337"/>
              <a:gd name="adj3" fmla="val 16667"/>
            </a:avLst>
          </a:prstGeom>
          <a:solidFill>
            <a:schemeClr val="bg1"/>
          </a:solidFill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endParaRPr lang="en-US" sz="30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лачко с текстом: прямоугольное со скругленными углами 11">
            <a:extLst>
              <a:ext uri="{FF2B5EF4-FFF2-40B4-BE49-F238E27FC236}">
                <a16:creationId xmlns:a16="http://schemas.microsoft.com/office/drawing/2014/main" id="{F09620ED-B419-4406-A3C7-843C619A60D4}"/>
              </a:ext>
            </a:extLst>
          </p:cNvPr>
          <p:cNvSpPr/>
          <p:nvPr/>
        </p:nvSpPr>
        <p:spPr>
          <a:xfrm>
            <a:off x="409575" y="4171950"/>
            <a:ext cx="4591050" cy="2330450"/>
          </a:xfrm>
          <a:prstGeom prst="wedgeRoundRectCallout">
            <a:avLst>
              <a:gd name="adj1" fmla="val -9015"/>
              <a:gd name="adj2" fmla="val -129723"/>
              <a:gd name="adj3" fmla="val 16667"/>
            </a:avLst>
          </a:prstGeom>
          <a:solidFill>
            <a:schemeClr val="bg1"/>
          </a:solidFill>
          <a:ln w="381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2400" b="1" dirty="0" err="1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Okean</a:t>
            </a:r>
            <a:r>
              <a:rPr lang="en-US" sz="24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suvining</a:t>
            </a:r>
            <a:r>
              <a:rPr lang="en-US" sz="24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o‘rtacha</a:t>
            </a:r>
            <a:r>
              <a:rPr lang="en-US" sz="24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sho‘rligi</a:t>
            </a:r>
            <a:r>
              <a:rPr lang="ru-RU" sz="24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– 35</a:t>
            </a:r>
            <a:r>
              <a:rPr lang="en-US" sz="24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‰</a:t>
            </a:r>
            <a:r>
              <a:rPr lang="en-US" sz="24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;</a:t>
            </a:r>
            <a:endParaRPr lang="ru-RU" sz="2400" b="1" dirty="0">
              <a:solidFill>
                <a:srgbClr val="1F02AE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b="1" dirty="0" err="1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ekvator</a:t>
            </a:r>
            <a:r>
              <a:rPr lang="en-US" sz="24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yaqinida</a:t>
            </a:r>
            <a:r>
              <a:rPr lang="ru-RU" sz="24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- 34</a:t>
            </a:r>
            <a:r>
              <a:rPr lang="en-US" sz="24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‰</a:t>
            </a:r>
            <a:r>
              <a:rPr lang="en-US" sz="24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;</a:t>
            </a:r>
            <a:endParaRPr lang="ru-RU" sz="2400" b="1" dirty="0">
              <a:solidFill>
                <a:srgbClr val="1F02AE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b="1" dirty="0" err="1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tropiklarda</a:t>
            </a:r>
            <a:r>
              <a:rPr lang="en-US" sz="24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– 36</a:t>
            </a:r>
            <a:r>
              <a:rPr lang="en-US" sz="24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‰</a:t>
            </a:r>
            <a:r>
              <a:rPr lang="en-US" sz="24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;</a:t>
            </a:r>
            <a:endParaRPr lang="ru-RU" sz="2400" b="1" dirty="0">
              <a:solidFill>
                <a:srgbClr val="1F02AE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b="1" dirty="0" err="1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mo‘tadil</a:t>
            </a:r>
            <a:r>
              <a:rPr lang="en-US" sz="24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24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qutbiy</a:t>
            </a:r>
            <a:r>
              <a:rPr lang="en-US" sz="24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kengliklarda</a:t>
            </a:r>
            <a:r>
              <a:rPr lang="ru-RU" sz="24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– 33</a:t>
            </a:r>
            <a:r>
              <a:rPr lang="en-US" sz="24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‰</a:t>
            </a:r>
            <a:r>
              <a:rPr lang="en-US" sz="24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solidFill>
                <a:srgbClr val="1F02A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Облачко с текстом: прямоугольное со скругленными углами 12">
            <a:extLst>
              <a:ext uri="{FF2B5EF4-FFF2-40B4-BE49-F238E27FC236}">
                <a16:creationId xmlns:a16="http://schemas.microsoft.com/office/drawing/2014/main" id="{FF31AB3C-C302-4463-A7BE-BB17BA0277B0}"/>
              </a:ext>
            </a:extLst>
          </p:cNvPr>
          <p:cNvSpPr/>
          <p:nvPr/>
        </p:nvSpPr>
        <p:spPr>
          <a:xfrm>
            <a:off x="5848350" y="4181475"/>
            <a:ext cx="6122597" cy="2409824"/>
          </a:xfrm>
          <a:prstGeom prst="wedgeRoundRectCallout">
            <a:avLst>
              <a:gd name="adj1" fmla="val 10505"/>
              <a:gd name="adj2" fmla="val -130374"/>
              <a:gd name="adj3" fmla="val 16667"/>
            </a:avLst>
          </a:prstGeom>
          <a:solidFill>
            <a:schemeClr val="bg1"/>
          </a:solidFill>
          <a:ln w="381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2800" b="1" dirty="0" err="1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Okean</a:t>
            </a:r>
            <a:r>
              <a:rPr lang="en-US" sz="28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suvining</a:t>
            </a:r>
            <a:r>
              <a:rPr lang="en-US" sz="28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o‘rtacha</a:t>
            </a:r>
            <a:r>
              <a:rPr lang="en-US" sz="28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harorati</a:t>
            </a:r>
            <a:r>
              <a:rPr lang="ru-RU" sz="28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+17,5°С</a:t>
            </a:r>
            <a:r>
              <a:rPr lang="en-US" sz="28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;</a:t>
            </a:r>
            <a:endParaRPr lang="ru-RU" sz="2800" b="1" dirty="0" smtClean="0">
              <a:solidFill>
                <a:srgbClr val="1F02AE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err="1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Tinch</a:t>
            </a:r>
            <a:r>
              <a:rPr lang="en-US" sz="28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okeanda</a:t>
            </a:r>
            <a:r>
              <a:rPr lang="ru-RU" sz="28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+19,4°С</a:t>
            </a:r>
            <a:r>
              <a:rPr lang="en-US" sz="28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;</a:t>
            </a:r>
            <a:endParaRPr lang="ru-RU" sz="2800" b="1" dirty="0" smtClean="0">
              <a:solidFill>
                <a:srgbClr val="1F02AE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err="1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Shimoliy</a:t>
            </a:r>
            <a:r>
              <a:rPr lang="en-US" sz="28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Muz</a:t>
            </a:r>
            <a:r>
              <a:rPr lang="en-US" sz="28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okeanida</a:t>
            </a:r>
            <a:r>
              <a:rPr lang="ru-RU" sz="28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-</a:t>
            </a:r>
            <a:r>
              <a:rPr lang="en-US" sz="28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0,75°С</a:t>
            </a:r>
            <a:r>
              <a:rPr lang="en-US" sz="28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8" name="Облачко с текстом: прямоугольное со скругленными углами 11">
            <a:extLst>
              <a:ext uri="{FF2B5EF4-FFF2-40B4-BE49-F238E27FC236}">
                <a16:creationId xmlns:a16="http://schemas.microsoft.com/office/drawing/2014/main" id="{F09620ED-B419-4406-A3C7-843C619A60D4}"/>
              </a:ext>
            </a:extLst>
          </p:cNvPr>
          <p:cNvSpPr/>
          <p:nvPr/>
        </p:nvSpPr>
        <p:spPr>
          <a:xfrm>
            <a:off x="3600450" y="2359626"/>
            <a:ext cx="4181475" cy="1574200"/>
          </a:xfrm>
          <a:prstGeom prst="wedgeRoundRectCallout">
            <a:avLst>
              <a:gd name="adj1" fmla="val -9804"/>
              <a:gd name="adj2" fmla="val -136249"/>
              <a:gd name="adj3" fmla="val 16667"/>
            </a:avLst>
          </a:prstGeom>
          <a:solidFill>
            <a:schemeClr val="bg1"/>
          </a:solidFill>
          <a:ln w="381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200" b="1" dirty="0" err="1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Okean</a:t>
            </a:r>
            <a:r>
              <a:rPr lang="en-US" sz="32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suvi</a:t>
            </a:r>
            <a:r>
              <a:rPr lang="en-US" sz="32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sho‘r</a:t>
            </a:r>
            <a:r>
              <a:rPr lang="en-US" sz="32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bo‘lganligi</a:t>
            </a:r>
            <a:r>
              <a:rPr lang="en-US" sz="32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uchun</a:t>
            </a:r>
            <a:r>
              <a:rPr lang="en-US" sz="32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–2 </a:t>
            </a:r>
            <a:r>
              <a:rPr lang="ru-RU" sz="32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°С</a:t>
            </a:r>
            <a:r>
              <a:rPr lang="en-US" sz="3200" b="1" dirty="0" err="1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da</a:t>
            </a:r>
            <a:r>
              <a:rPr lang="en-US" sz="32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muzlaydi</a:t>
            </a:r>
            <a:r>
              <a:rPr lang="en-US" sz="3200" b="1" dirty="0" smtClean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1B66A-19BA-4ACF-A440-A0BC8DD94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5" y="-5746"/>
            <a:ext cx="12192000" cy="958246"/>
          </a:xfrm>
          <a:solidFill>
            <a:srgbClr val="0000FF"/>
          </a:solidFill>
        </p:spPr>
        <p:txBody>
          <a:bodyPr>
            <a:noAutofit/>
          </a:bodyPr>
          <a:lstStyle/>
          <a:p>
            <a:pPr algn="ctr"/>
            <a:r>
              <a:rPr lang="en-US" sz="6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Quruqlikdagi</a:t>
            </a:r>
            <a:r>
              <a:rPr lang="en-US" sz="6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6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</a:t>
            </a:r>
            <a:endParaRPr lang="en-US" sz="6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5505D9-52C4-4050-A48F-D51B47775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72" y="942250"/>
            <a:ext cx="4268082" cy="29301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7" name="Облачко с текстом: прямоугольное со скругленными углами 6">
            <a:extLst>
              <a:ext uri="{FF2B5EF4-FFF2-40B4-BE49-F238E27FC236}">
                <a16:creationId xmlns:a16="http://schemas.microsoft.com/office/drawing/2014/main" id="{459E779D-D7FD-4725-B225-180FCCD588F9}"/>
              </a:ext>
            </a:extLst>
          </p:cNvPr>
          <p:cNvSpPr/>
          <p:nvPr/>
        </p:nvSpPr>
        <p:spPr>
          <a:xfrm>
            <a:off x="2354516" y="3151996"/>
            <a:ext cx="2002175" cy="554008"/>
          </a:xfrm>
          <a:prstGeom prst="wedgeRoundRectCallout">
            <a:avLst>
              <a:gd name="adj1" fmla="val -65454"/>
              <a:gd name="adj2" fmla="val 8754"/>
              <a:gd name="adj3" fmla="val 1666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28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</a:t>
            </a:r>
            <a:endParaRPr lang="en-US" sz="28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8CEDF9A-E37D-41C7-B04E-1A0FDDBA55E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172" y="3962446"/>
            <a:ext cx="4268082" cy="27434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3" name="Облачко с текстом: прямоугольное со скругленными углами 12">
            <a:extLst>
              <a:ext uri="{FF2B5EF4-FFF2-40B4-BE49-F238E27FC236}">
                <a16:creationId xmlns:a16="http://schemas.microsoft.com/office/drawing/2014/main" id="{CB68C632-DE2D-421C-B633-389E6A10FC45}"/>
              </a:ext>
            </a:extLst>
          </p:cNvPr>
          <p:cNvSpPr/>
          <p:nvPr/>
        </p:nvSpPr>
        <p:spPr>
          <a:xfrm>
            <a:off x="2476499" y="4092879"/>
            <a:ext cx="1880191" cy="555424"/>
          </a:xfrm>
          <a:prstGeom prst="wedgeRoundRectCallout">
            <a:avLst>
              <a:gd name="adj1" fmla="val -57312"/>
              <a:gd name="adj2" fmla="val 182099"/>
              <a:gd name="adj3" fmla="val 1666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28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9B41045-2AFA-4853-87A4-A1788440B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469" y="942249"/>
            <a:ext cx="4268082" cy="294408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5" name="Облачко с текстом: прямоугольное со скругленными углами 14">
            <a:extLst>
              <a:ext uri="{FF2B5EF4-FFF2-40B4-BE49-F238E27FC236}">
                <a16:creationId xmlns:a16="http://schemas.microsoft.com/office/drawing/2014/main" id="{F62E3228-3D7A-4131-AB1B-BB8DC531A549}"/>
              </a:ext>
            </a:extLst>
          </p:cNvPr>
          <p:cNvSpPr/>
          <p:nvPr/>
        </p:nvSpPr>
        <p:spPr>
          <a:xfrm>
            <a:off x="6110906" y="3249297"/>
            <a:ext cx="2584949" cy="554008"/>
          </a:xfrm>
          <a:prstGeom prst="wedgeRoundRectCallout">
            <a:avLst>
              <a:gd name="adj1" fmla="val -5070"/>
              <a:gd name="adj2" fmla="val -93853"/>
              <a:gd name="adj3" fmla="val 1666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28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Botqoqliklar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A78D2A3-A4EE-4FE0-910C-4EBEAC364E3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5469" y="3962446"/>
            <a:ext cx="4268082" cy="274343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7" name="Облачко с текстом: прямоугольное со скругленными углами 16">
            <a:extLst>
              <a:ext uri="{FF2B5EF4-FFF2-40B4-BE49-F238E27FC236}">
                <a16:creationId xmlns:a16="http://schemas.microsoft.com/office/drawing/2014/main" id="{7FCBDE1E-874B-46FA-B67E-D6090D4CF015}"/>
              </a:ext>
            </a:extLst>
          </p:cNvPr>
          <p:cNvSpPr/>
          <p:nvPr/>
        </p:nvSpPr>
        <p:spPr>
          <a:xfrm>
            <a:off x="6061943" y="6016524"/>
            <a:ext cx="2584949" cy="560853"/>
          </a:xfrm>
          <a:prstGeom prst="wedgeRoundRectCallout">
            <a:avLst>
              <a:gd name="adj1" fmla="val -23975"/>
              <a:gd name="adj2" fmla="val -79878"/>
              <a:gd name="adj3" fmla="val 1666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Muzliklar</a:t>
            </a:r>
            <a:endParaRPr lang="en-US" sz="34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740A209-B7A1-4826-8C59-3E3BEFFA1F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9768" y="942251"/>
            <a:ext cx="3201063" cy="576362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9" name="Облачко с текстом: прямоугольное со скругленными углами 18">
            <a:extLst>
              <a:ext uri="{FF2B5EF4-FFF2-40B4-BE49-F238E27FC236}">
                <a16:creationId xmlns:a16="http://schemas.microsoft.com/office/drawing/2014/main" id="{8D7097B7-A417-4992-8E9F-3A56062A51B2}"/>
              </a:ext>
            </a:extLst>
          </p:cNvPr>
          <p:cNvSpPr/>
          <p:nvPr/>
        </p:nvSpPr>
        <p:spPr>
          <a:xfrm>
            <a:off x="8982074" y="1589493"/>
            <a:ext cx="1952625" cy="838270"/>
          </a:xfrm>
          <a:prstGeom prst="wedgeRoundRectCallout">
            <a:avLst>
              <a:gd name="adj1" fmla="val -15723"/>
              <a:gd name="adj2" fmla="val 164007"/>
              <a:gd name="adj3" fmla="val 1666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Yerosti</a:t>
            </a:r>
            <a:r>
              <a:rPr lang="en-US" sz="3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endParaRPr lang="en-US" sz="30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267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5165</TotalTime>
  <Words>590</Words>
  <Application>Microsoft Office PowerPoint</Application>
  <PresentationFormat>Широкоэкранный</PresentationFormat>
  <Paragraphs>159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Arial</vt:lpstr>
      <vt:lpstr>Arial </vt:lpstr>
      <vt:lpstr>Calibri</vt:lpstr>
      <vt:lpstr>Calibri Light</vt:lpstr>
      <vt:lpstr>Tahoma</vt:lpstr>
      <vt:lpstr>Times New Roman</vt:lpstr>
      <vt:lpstr>Тема Office</vt:lpstr>
      <vt:lpstr>Geograﬁya</vt:lpstr>
      <vt:lpstr>Презентация PowerPoint</vt:lpstr>
      <vt:lpstr>REJA:</vt:lpstr>
      <vt:lpstr>Gidrosfera Yerning suv qobig‘i</vt:lpstr>
      <vt:lpstr>Презентация PowerPoint</vt:lpstr>
      <vt:lpstr>Okean suvlari</vt:lpstr>
      <vt:lpstr>Презентация PowerPoint</vt:lpstr>
      <vt:lpstr>Презентация PowerPoint</vt:lpstr>
      <vt:lpstr>Quruqlikdagi  suvlar</vt:lpstr>
      <vt:lpstr>Презентация PowerPoint</vt:lpstr>
      <vt:lpstr>Daryolarning zichligi, sersuvligi iqlim va relyefga bog‘liq</vt:lpstr>
      <vt:lpstr>Презентация PowerPoint</vt:lpstr>
      <vt:lpstr>Презентация PowerPoint</vt:lpstr>
      <vt:lpstr>Презентация PowerPoint</vt:lpstr>
      <vt:lpstr>Ko‘llar</vt:lpstr>
      <vt:lpstr>Kaspiy ko‘li</vt:lpstr>
      <vt:lpstr>Презентация PowerPoint</vt:lpstr>
      <vt:lpstr>Balxash ko‘li</vt:lpstr>
      <vt:lpstr>Презентация PowerPoint</vt:lpstr>
      <vt:lpstr>Ko‘llar</vt:lpstr>
      <vt:lpstr>Kelib chiqishiga ko‘ra ko‘llarning turlari</vt:lpstr>
      <vt:lpstr>Презентация PowerPoint</vt:lpstr>
      <vt:lpstr>Презентация PowerPoint</vt:lpstr>
      <vt:lpstr>Suv omborlari va kanallar</vt:lpstr>
      <vt:lpstr>Презентация PowerPoint</vt:lpstr>
      <vt:lpstr>Muzliklar</vt:lpstr>
      <vt:lpstr>Yerosti suvlari</vt:lpstr>
      <vt:lpstr>Yerosti suvlari</vt:lpstr>
      <vt:lpstr>Ko‘p yillik muzloq yerlar</vt:lpstr>
      <vt:lpstr>Savollar</vt:lpstr>
      <vt:lpstr>To‘g‘ri javob</vt:lpstr>
      <vt:lpstr>Mustaqil bajarish uchun topshiriq: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Пользователь</cp:lastModifiedBy>
  <cp:revision>794</cp:revision>
  <dcterms:created xsi:type="dcterms:W3CDTF">2020-04-09T12:18:10Z</dcterms:created>
  <dcterms:modified xsi:type="dcterms:W3CDTF">2020-09-12T11:15:51Z</dcterms:modified>
</cp:coreProperties>
</file>