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4" r:id="rId2"/>
    <p:sldId id="378" r:id="rId3"/>
    <p:sldId id="325" r:id="rId4"/>
    <p:sldId id="353" r:id="rId5"/>
    <p:sldId id="339" r:id="rId6"/>
    <p:sldId id="366" r:id="rId7"/>
    <p:sldId id="340" r:id="rId8"/>
    <p:sldId id="380" r:id="rId9"/>
    <p:sldId id="381" r:id="rId10"/>
    <p:sldId id="343" r:id="rId11"/>
    <p:sldId id="346" r:id="rId12"/>
    <p:sldId id="355" r:id="rId13"/>
    <p:sldId id="352" r:id="rId14"/>
    <p:sldId id="347" r:id="rId15"/>
    <p:sldId id="358" r:id="rId16"/>
    <p:sldId id="370" r:id="rId17"/>
    <p:sldId id="371" r:id="rId18"/>
    <p:sldId id="382" r:id="rId19"/>
    <p:sldId id="360" r:id="rId20"/>
    <p:sldId id="385" r:id="rId21"/>
    <p:sldId id="327" r:id="rId22"/>
    <p:sldId id="328" r:id="rId23"/>
    <p:sldId id="329" r:id="rId24"/>
    <p:sldId id="383" r:id="rId25"/>
    <p:sldId id="384" r:id="rId26"/>
    <p:sldId id="333" r:id="rId27"/>
    <p:sldId id="375" r:id="rId28"/>
    <p:sldId id="376" r:id="rId29"/>
    <p:sldId id="377" r:id="rId30"/>
    <p:sldId id="345" r:id="rId31"/>
    <p:sldId id="37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2FEB1EC-8F1F-4360-ADED-A8029CF6C304}">
          <p14:sldIdLst>
            <p14:sldId id="293"/>
            <p14:sldId id="273"/>
            <p14:sldId id="299"/>
            <p14:sldId id="305"/>
            <p14:sldId id="319"/>
            <p14:sldId id="275"/>
            <p14:sldId id="295"/>
            <p14:sldId id="296"/>
            <p14:sldId id="297"/>
            <p14:sldId id="298"/>
            <p14:sldId id="307"/>
            <p14:sldId id="302"/>
            <p14:sldId id="308"/>
            <p14:sldId id="309"/>
            <p14:sldId id="300"/>
            <p14:sldId id="301"/>
            <p14:sldId id="256"/>
            <p14:sldId id="257"/>
            <p14:sldId id="264"/>
            <p14:sldId id="265"/>
            <p14:sldId id="266"/>
            <p14:sldId id="258"/>
            <p14:sldId id="304"/>
            <p14:sldId id="272"/>
            <p14:sldId id="277"/>
            <p14:sldId id="278"/>
            <p14:sldId id="279"/>
            <p14:sldId id="292"/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313"/>
            <p14:sldId id="310"/>
            <p14:sldId id="288"/>
            <p14:sldId id="289"/>
            <p14:sldId id="290"/>
            <p14:sldId id="291"/>
            <p14:sldId id="315"/>
            <p14:sldId id="312"/>
            <p14:sldId id="321"/>
            <p14:sldId id="323"/>
            <p14:sldId id="322"/>
            <p14:sldId id="32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49D46"/>
    <a:srgbClr val="149C2E"/>
    <a:srgbClr val="F8ED18"/>
    <a:srgbClr val="00D6BD"/>
    <a:srgbClr val="19C139"/>
    <a:srgbClr val="66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668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39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060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545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53774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633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837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588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275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90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730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099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1932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191999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6"/>
          <p:cNvSpPr txBox="1"/>
          <p:nvPr/>
        </p:nvSpPr>
        <p:spPr>
          <a:xfrm>
            <a:off x="1388533" y="2324235"/>
            <a:ext cx="7112000" cy="390000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>
              <a:spcBef>
                <a:spcPts val="212"/>
              </a:spcBef>
            </a:pPr>
            <a:r>
              <a:rPr sz="4000" b="1" spc="-1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Mavzu:</a:t>
            </a:r>
            <a:endParaRPr sz="40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6887"/>
            <a:r>
              <a:rPr lang="en-US" sz="4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Litosfera</a:t>
            </a:r>
            <a:r>
              <a:rPr lang="en-US" sz="4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4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-1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relyefi</a:t>
            </a:r>
            <a:r>
              <a:rPr lang="en-US" sz="4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887"/>
            <a:r>
              <a:rPr sz="4000" b="1" spc="-1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Materiklar </a:t>
            </a:r>
            <a:r>
              <a:rPr sz="4000" b="1" spc="-53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sz="4000" b="1" spc="233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b="1" spc="-1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okeanlarning</a:t>
            </a:r>
            <a:r>
              <a:rPr lang="en-US" sz="4000" b="1" spc="-1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b="1" spc="-1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paydo </a:t>
            </a:r>
            <a:r>
              <a:rPr sz="4000" b="1" spc="-106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en-US" sz="4000" b="1" spc="-106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sz="4000" b="1" spc="-106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lishi </a:t>
            </a:r>
            <a:r>
              <a:rPr sz="4000" b="1" spc="-53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sz="4000" b="1" spc="275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b="1" spc="-1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rivojlanishi</a:t>
            </a:r>
            <a:endParaRPr sz="40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8560">
              <a:lnSpc>
                <a:spcPts val="4414"/>
              </a:lnSpc>
              <a:spcBef>
                <a:spcPts val="2181"/>
              </a:spcBef>
            </a:pPr>
            <a:r>
              <a:rPr sz="3400" b="1" i="1" spc="-11" smtClean="0">
                <a:solidFill>
                  <a:srgbClr val="373435"/>
                </a:solidFill>
                <a:latin typeface="Arial"/>
                <a:cs typeface="Arial"/>
              </a:rPr>
              <a:t>O‘qituvchi</a:t>
            </a:r>
            <a:r>
              <a:rPr sz="3400" b="1" i="1" spc="-11" dirty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endParaRPr sz="3400" b="1" i="1">
              <a:latin typeface="Arial"/>
              <a:cs typeface="Arial"/>
            </a:endParaRPr>
          </a:p>
          <a:p>
            <a:pPr marL="68560">
              <a:lnSpc>
                <a:spcPts val="4414"/>
              </a:lnSpc>
            </a:pPr>
            <a:r>
              <a:rPr lang="en-US" sz="3400" b="1" i="1" spc="-11" dirty="0" err="1" smtClean="0">
                <a:latin typeface="Arial"/>
                <a:cs typeface="Arial"/>
              </a:rPr>
              <a:t>Boltayeva</a:t>
            </a:r>
            <a:r>
              <a:rPr lang="en-US" sz="3400" b="1" i="1" spc="-11" dirty="0" smtClean="0">
                <a:latin typeface="Arial"/>
                <a:cs typeface="Arial"/>
              </a:rPr>
              <a:t> Lola </a:t>
            </a:r>
            <a:r>
              <a:rPr lang="en-US" sz="3400" b="1" i="1" spc="-11" dirty="0" err="1" smtClean="0">
                <a:latin typeface="Arial"/>
                <a:cs typeface="Arial"/>
              </a:rPr>
              <a:t>Abduvohidovna</a:t>
            </a:r>
            <a:endParaRPr sz="3400" b="1" i="1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1504" y="2462706"/>
            <a:ext cx="728021" cy="2210894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7519" y="5016913"/>
            <a:ext cx="728021" cy="1276313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97471" y="428519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00667" y="436137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681530" y="713746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sz="4800" b="1" spc="11" smtClean="0">
                <a:solidFill>
                  <a:srgbClr val="FDFDFD"/>
                </a:solidFill>
                <a:latin typeface="Arial"/>
                <a:cs typeface="Arial"/>
              </a:rPr>
              <a:t>6</a:t>
            </a: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4800" b="1" spc="-11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34103" y="874795"/>
            <a:ext cx="807417" cy="518235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2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17417" y="346191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>
              <a:latin typeface="Arial "/>
            </a:endParaRPr>
          </a:p>
        </p:txBody>
      </p:sp>
      <p:pic>
        <p:nvPicPr>
          <p:cNvPr id="20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11" y="2190044"/>
            <a:ext cx="3454401" cy="38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428977" y="1332638"/>
            <a:ext cx="48316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35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po‘sti</a:t>
            </a:r>
            <a:r>
              <a:rPr lang="en-US" sz="35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500" b="1" dirty="0" smtClean="0">
                <a:latin typeface="Arial" pitchFamily="34" charset="0"/>
                <a:cs typeface="Arial" pitchFamily="34" charset="0"/>
              </a:rPr>
              <a:t>5 - 10 km </a:t>
            </a:r>
          </a:p>
          <a:p>
            <a:pPr algn="ctr"/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qalinlikka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endParaRPr lang="en-US" sz="35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Bazaltli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qatlamdan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pastda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qalinligi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3,5 - 5 km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magmatik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jinslar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bor. </a:t>
            </a:r>
            <a:endParaRPr lang="ru-RU" sz="3500" dirty="0"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0"/>
            <a:ext cx="12192000" cy="795234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Okean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po‘sti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pic>
        <p:nvPicPr>
          <p:cNvPr id="6" name="Picture 3" descr="C:\Users\user\Desktop\999.jpg"/>
          <p:cNvPicPr>
            <a:picLocks noChangeAspect="1" noChangeArrowheads="1"/>
          </p:cNvPicPr>
          <p:nvPr/>
        </p:nvPicPr>
        <p:blipFill>
          <a:blip r:embed="rId2"/>
          <a:srcRect r="5364"/>
          <a:stretch>
            <a:fillRect/>
          </a:stretch>
        </p:blipFill>
        <p:spPr bwMode="auto">
          <a:xfrm>
            <a:off x="5280413" y="1289867"/>
            <a:ext cx="6626579" cy="4831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0"/>
            <a:ext cx="12192000" cy="795234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Litosfera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plitalari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4810" y="1048810"/>
            <a:ext cx="9521372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 "/>
              </a:rPr>
              <a:t>Litosferaning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qalinligi</a:t>
            </a:r>
            <a:r>
              <a:rPr lang="en-US" sz="3400" b="1" dirty="0" smtClean="0">
                <a:latin typeface="Arial "/>
              </a:rPr>
              <a:t>:</a:t>
            </a:r>
          </a:p>
          <a:p>
            <a:pPr algn="ctr"/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Okean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tubida</a:t>
            </a:r>
            <a:r>
              <a:rPr lang="en-US" sz="3400" b="1" dirty="0" smtClean="0">
                <a:latin typeface="Arial "/>
              </a:rPr>
              <a:t> 50 - 60 km </a:t>
            </a:r>
            <a:r>
              <a:rPr lang="en-US" sz="3400" b="1" dirty="0" err="1" smtClean="0">
                <a:latin typeface="Arial "/>
              </a:rPr>
              <a:t>gacha</a:t>
            </a:r>
            <a:r>
              <a:rPr lang="en-US" sz="3400" b="1" dirty="0" smtClean="0">
                <a:latin typeface="Arial "/>
              </a:rPr>
              <a:t>.</a:t>
            </a:r>
          </a:p>
          <a:p>
            <a:pPr algn="ctr"/>
            <a:r>
              <a:rPr lang="en-US" sz="3400" b="1" dirty="0" err="1" smtClean="0">
                <a:latin typeface="Arial "/>
              </a:rPr>
              <a:t>Quruqliklarda</a:t>
            </a:r>
            <a:r>
              <a:rPr lang="en-US" sz="3400" b="1" dirty="0" smtClean="0">
                <a:latin typeface="Arial "/>
              </a:rPr>
              <a:t> 100 - 200 km </a:t>
            </a:r>
            <a:r>
              <a:rPr lang="en-US" sz="3400" b="1" dirty="0" err="1" smtClean="0">
                <a:latin typeface="Arial "/>
              </a:rPr>
              <a:t>gacha</a:t>
            </a:r>
            <a:r>
              <a:rPr lang="en-US" sz="3400" b="1" dirty="0" smtClean="0">
                <a:latin typeface="Arial 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0036" y="3115659"/>
            <a:ext cx="6208887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 "/>
              </a:rPr>
              <a:t>Litosfera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Yer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po‘stining</a:t>
            </a:r>
            <a:r>
              <a:rPr lang="en-US" sz="3400" b="1" dirty="0" smtClean="0">
                <a:latin typeface="Arial "/>
              </a:rPr>
              <a:t> </a:t>
            </a:r>
          </a:p>
          <a:p>
            <a:pPr algn="ctr"/>
            <a:r>
              <a:rPr lang="en-US" sz="3400" b="1" dirty="0" err="1" smtClean="0">
                <a:latin typeface="Arial "/>
              </a:rPr>
              <a:t>yirik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va</a:t>
            </a:r>
            <a:r>
              <a:rPr lang="en-US" sz="3400" b="1" dirty="0" smtClean="0">
                <a:latin typeface="Arial "/>
              </a:rPr>
              <a:t>  </a:t>
            </a:r>
            <a:r>
              <a:rPr lang="en-US" sz="3400" b="1" dirty="0" err="1" smtClean="0">
                <a:latin typeface="Arial "/>
              </a:rPr>
              <a:t>yaxlit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bo‘laklari</a:t>
            </a:r>
            <a:r>
              <a:rPr lang="en-US" sz="3400" b="1" dirty="0" smtClean="0">
                <a:latin typeface="Arial "/>
              </a:rPr>
              <a:t> — </a:t>
            </a:r>
            <a:r>
              <a:rPr lang="en-US" sz="3400" b="1" u="sng" dirty="0" err="1" smtClean="0">
                <a:latin typeface="Arial "/>
              </a:rPr>
              <a:t>plitalardir</a:t>
            </a:r>
            <a:r>
              <a:rPr lang="en-US" sz="3400" b="1" dirty="0" smtClean="0">
                <a:latin typeface="Arial "/>
              </a:rPr>
              <a:t>. </a:t>
            </a:r>
            <a:r>
              <a:rPr lang="en-US" sz="3400" b="1" dirty="0" err="1" smtClean="0">
                <a:latin typeface="Arial "/>
              </a:rPr>
              <a:t>Ular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materik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va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okean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tublarini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o‘rta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okean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tizmalariga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qadar</a:t>
            </a:r>
            <a:r>
              <a:rPr lang="en-US" sz="3400" b="1" dirty="0" smtClean="0">
                <a:latin typeface="Arial "/>
              </a:rPr>
              <a:t> </a:t>
            </a:r>
            <a:r>
              <a:rPr lang="en-US" sz="3400" b="1" dirty="0" err="1" smtClean="0">
                <a:latin typeface="Arial "/>
              </a:rPr>
              <a:t>egallaydi</a:t>
            </a:r>
            <a:r>
              <a:rPr lang="en-US" sz="3400" b="1" dirty="0" smtClean="0">
                <a:latin typeface="Arial "/>
              </a:rPr>
              <a:t>.</a:t>
            </a:r>
            <a:r>
              <a:rPr lang="en-US" sz="3600" b="1" dirty="0" smtClean="0">
                <a:latin typeface="Arial "/>
              </a:rPr>
              <a:t> </a:t>
            </a:r>
          </a:p>
        </p:txBody>
      </p:sp>
      <p:pic>
        <p:nvPicPr>
          <p:cNvPr id="30722" name="Picture 2" descr="Тектоника плит - это... Что такое Тектоника плит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6690" y="2654795"/>
            <a:ext cx="5710511" cy="39861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CF5AEA-4A9A-4D07-B375-5621577AF5F5}"/>
              </a:ext>
            </a:extLst>
          </p:cNvPr>
          <p:cNvSpPr txBox="1"/>
          <p:nvPr/>
        </p:nvSpPr>
        <p:spPr>
          <a:xfrm>
            <a:off x="1" y="0"/>
            <a:ext cx="12191998" cy="104644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endParaRPr lang="en-US" sz="5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7333" y="1177692"/>
            <a:ext cx="8974667" cy="568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0982" y="1714353"/>
            <a:ext cx="3193143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 "/>
              </a:rPr>
              <a:t>Yettita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yirik</a:t>
            </a:r>
            <a:r>
              <a:rPr lang="en-US" sz="3200" b="1" dirty="0" smtClean="0">
                <a:latin typeface="Arial "/>
              </a:rPr>
              <a:t> </a:t>
            </a:r>
          </a:p>
          <a:p>
            <a:pPr algn="ctr"/>
            <a:r>
              <a:rPr lang="en-US" sz="3200" b="1" dirty="0" smtClean="0">
                <a:latin typeface="Arial "/>
              </a:rPr>
              <a:t>(6 </a:t>
            </a:r>
            <a:r>
              <a:rPr lang="en-US" sz="3200" b="1" dirty="0" err="1" smtClean="0">
                <a:latin typeface="Arial "/>
              </a:rPr>
              <a:t>ta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materik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va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bitta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Tinch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okean</a:t>
            </a:r>
            <a:r>
              <a:rPr lang="en-US" sz="3200" b="1" dirty="0" smtClean="0">
                <a:latin typeface="Arial "/>
              </a:rPr>
              <a:t>) </a:t>
            </a:r>
            <a:r>
              <a:rPr lang="en-US" sz="3200" b="1" dirty="0" err="1" smtClean="0">
                <a:latin typeface="Arial "/>
              </a:rPr>
              <a:t>va</a:t>
            </a:r>
            <a:endParaRPr lang="en-US" sz="3200" b="1" dirty="0" smtClean="0">
              <a:latin typeface="Arial "/>
            </a:endParaRPr>
          </a:p>
          <a:p>
            <a:pPr algn="ctr"/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oltita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kichikroq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litosfera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plitalari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ajratilgan</a:t>
            </a:r>
            <a:r>
              <a:rPr lang="en-US" sz="3200" b="1" dirty="0" smtClean="0">
                <a:latin typeface="Arial 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90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796591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lang="en-US" sz="5000" b="1" spc="-53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sz="5000" b="1" spc="-53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itosfera</a:t>
            </a:r>
            <a:r>
              <a:rPr lang="en-US" sz="5000" b="1" spc="-53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spc="-53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plitalarining</a:t>
            </a:r>
            <a:r>
              <a:rPr lang="en-US" sz="5000" b="1" spc="-53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spc="-53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harakati</a:t>
            </a:r>
            <a:endParaRPr sz="5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967" y="1502271"/>
            <a:ext cx="38720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 "/>
              </a:rPr>
              <a:t>Litosfera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plitalari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to‘qnashish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qismlarining</a:t>
            </a:r>
            <a:r>
              <a:rPr lang="en-US" sz="3200" b="1" dirty="0" smtClean="0">
                <a:latin typeface="Arial "/>
              </a:rPr>
              <a:t> </a:t>
            </a:r>
          </a:p>
          <a:p>
            <a:pPr algn="ctr"/>
            <a:r>
              <a:rPr lang="en-US" sz="3200" b="1" dirty="0" err="1" smtClean="0">
                <a:latin typeface="Arial "/>
              </a:rPr>
              <a:t>juda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faolligi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natijasida</a:t>
            </a:r>
            <a:r>
              <a:rPr lang="en-US" sz="3200" b="1" dirty="0" smtClean="0">
                <a:latin typeface="Arial "/>
              </a:rPr>
              <a:t> </a:t>
            </a:r>
          </a:p>
          <a:p>
            <a:pPr algn="ctr"/>
            <a:r>
              <a:rPr lang="en-US" sz="3200" b="1" dirty="0" err="1" smtClean="0">
                <a:latin typeface="Arial "/>
              </a:rPr>
              <a:t>yosh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tog‘lar</a:t>
            </a:r>
            <a:r>
              <a:rPr lang="en-US" sz="3200" b="1" dirty="0" smtClean="0">
                <a:latin typeface="Arial "/>
              </a:rPr>
              <a:t>, </a:t>
            </a:r>
            <a:r>
              <a:rPr lang="en-US" sz="3200" b="1" dirty="0" err="1" smtClean="0">
                <a:latin typeface="Arial "/>
              </a:rPr>
              <a:t>harakatdagi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vulqonlar</a:t>
            </a:r>
            <a:r>
              <a:rPr lang="en-US" sz="3200" b="1" dirty="0" smtClean="0">
                <a:latin typeface="Arial "/>
              </a:rPr>
              <a:t>, </a:t>
            </a:r>
            <a:r>
              <a:rPr lang="en-US" sz="3200" b="1" dirty="0" err="1" smtClean="0">
                <a:latin typeface="Arial "/>
              </a:rPr>
              <a:t>zilzilalar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hosil</a:t>
            </a:r>
            <a:r>
              <a:rPr lang="en-US" sz="3200" b="1" dirty="0" smtClean="0">
                <a:latin typeface="Arial "/>
              </a:rPr>
              <a:t> </a:t>
            </a:r>
            <a:r>
              <a:rPr lang="en-US" sz="3200" b="1" dirty="0" err="1" smtClean="0">
                <a:latin typeface="Arial "/>
              </a:rPr>
              <a:t>bo‘ladi</a:t>
            </a:r>
            <a:r>
              <a:rPr lang="en-US" sz="3200" b="1" dirty="0" smtClean="0">
                <a:latin typeface="Arial "/>
              </a:rPr>
              <a:t>. </a:t>
            </a:r>
            <a:endParaRPr lang="ru-RU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444" y="1203568"/>
            <a:ext cx="7742015" cy="50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229002" y="1720854"/>
            <a:ext cx="52283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 "/>
              </a:rPr>
              <a:t>Yer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po‘sti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bilan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mantiya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oralig‘ida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yumshoq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va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elastik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holatdagi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moddalardan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tuzilgan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Arial "/>
              </a:rPr>
              <a:t>astenosfera</a:t>
            </a:r>
            <a:r>
              <a:rPr lang="en-US" sz="3600" i="1" dirty="0" smtClean="0">
                <a:latin typeface="Arial "/>
              </a:rPr>
              <a:t> </a:t>
            </a:r>
          </a:p>
          <a:p>
            <a:pPr algn="ctr"/>
            <a:r>
              <a:rPr lang="en-US" sz="3600" dirty="0" smtClean="0">
                <a:latin typeface="Arial "/>
              </a:rPr>
              <a:t>(</a:t>
            </a:r>
            <a:r>
              <a:rPr lang="en-US" sz="3600" b="1" dirty="0" err="1" smtClean="0">
                <a:latin typeface="Arial "/>
              </a:rPr>
              <a:t>yunoncha</a:t>
            </a:r>
            <a:r>
              <a:rPr lang="en-US" sz="3600" b="1" dirty="0" smtClean="0">
                <a:latin typeface="Arial "/>
              </a:rPr>
              <a:t> „</a:t>
            </a:r>
            <a:r>
              <a:rPr lang="en-US" sz="3600" b="1" dirty="0" err="1" smtClean="0">
                <a:latin typeface="Arial "/>
              </a:rPr>
              <a:t>astenos</a:t>
            </a:r>
            <a:r>
              <a:rPr lang="en-US" sz="3600" b="1" dirty="0" smtClean="0">
                <a:latin typeface="Arial "/>
              </a:rPr>
              <a:t>“ — </a:t>
            </a:r>
            <a:r>
              <a:rPr lang="en-US" sz="3600" b="1" i="1" dirty="0" err="1" smtClean="0">
                <a:latin typeface="Arial "/>
              </a:rPr>
              <a:t>kuchsiz</a:t>
            </a:r>
            <a:r>
              <a:rPr lang="en-US" sz="3600" dirty="0" smtClean="0">
                <a:latin typeface="Arial "/>
              </a:rPr>
              <a:t>) </a:t>
            </a:r>
            <a:r>
              <a:rPr lang="en-US" sz="3600" dirty="0" err="1" smtClean="0">
                <a:latin typeface="Arial "/>
              </a:rPr>
              <a:t>qatlami</a:t>
            </a:r>
            <a:r>
              <a:rPr lang="en-US" sz="3600" dirty="0" smtClean="0">
                <a:latin typeface="Arial "/>
              </a:rPr>
              <a:t> bor.</a:t>
            </a:r>
            <a:endParaRPr lang="ru-RU" sz="3600" dirty="0"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87087"/>
            <a:ext cx="12192000" cy="795234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Litosfera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plitalari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nega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gorizontal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siljiydi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4800" y="1373021"/>
            <a:ext cx="6807200" cy="430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A7C0C4-8D4E-481C-B39A-209CDB9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8779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ko‘tarilaman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0655"/>
            <a:ext cx="8412568" cy="577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550234" y="1590225"/>
            <a:ext cx="3402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 "/>
              </a:rPr>
              <a:t>Relyef</a:t>
            </a:r>
            <a:endParaRPr lang="en-US" sz="3600" dirty="0" smtClean="0">
              <a:latin typeface="Arial "/>
            </a:endParaRPr>
          </a:p>
          <a:p>
            <a:pPr algn="ctr"/>
            <a:r>
              <a:rPr lang="en-US" sz="3600" dirty="0" err="1" smtClean="0">
                <a:latin typeface="Arial "/>
              </a:rPr>
              <a:t>Yer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yuzasining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kattaligi</a:t>
            </a:r>
            <a:r>
              <a:rPr lang="en-US" sz="3600" dirty="0" smtClean="0">
                <a:latin typeface="Arial "/>
              </a:rPr>
              <a:t>, </a:t>
            </a:r>
          </a:p>
          <a:p>
            <a:pPr algn="ctr"/>
            <a:r>
              <a:rPr lang="en-US" sz="3600" dirty="0" err="1" smtClean="0">
                <a:latin typeface="Arial "/>
              </a:rPr>
              <a:t>kelib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chiqishi</a:t>
            </a:r>
            <a:r>
              <a:rPr lang="en-US" sz="3600" dirty="0" smtClean="0">
                <a:latin typeface="Arial "/>
              </a:rPr>
              <a:t>, </a:t>
            </a:r>
            <a:r>
              <a:rPr lang="en-US" sz="3600" dirty="0" err="1" smtClean="0">
                <a:latin typeface="Arial "/>
              </a:rPr>
              <a:t>yoshi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va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rivojlanish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tarixi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turlicha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bo‘lgan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shakllaridir</a:t>
            </a:r>
            <a:r>
              <a:rPr lang="en-US" sz="3600" dirty="0" smtClean="0">
                <a:latin typeface="Arial "/>
              </a:rPr>
              <a:t>.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9382" y="1376879"/>
            <a:ext cx="2078182" cy="523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 "/>
              </a:rPr>
              <a:t>Tog‘lar</a:t>
            </a:r>
            <a:r>
              <a:rPr lang="en-US" b="1" dirty="0" smtClean="0">
                <a:solidFill>
                  <a:schemeClr val="tx1"/>
                </a:solidFill>
                <a:latin typeface="Arial "/>
              </a:rPr>
              <a:t> - 40 %</a:t>
            </a:r>
            <a:endParaRPr lang="ru-RU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5643" y="6331918"/>
            <a:ext cx="202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Arial "/>
              </a:rPr>
              <a:t>Tekisliklar</a:t>
            </a:r>
            <a:r>
              <a:rPr lang="en-US" b="1" dirty="0" smtClean="0">
                <a:latin typeface="Arial "/>
              </a:rPr>
              <a:t> - 60 %</a:t>
            </a:r>
            <a:endParaRPr lang="ru-RU" sz="1400" dirty="0"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9293" y="4498110"/>
            <a:ext cx="2078182" cy="523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 "/>
              </a:rPr>
              <a:t>Cho‘kmalar</a:t>
            </a:r>
            <a:r>
              <a:rPr lang="en-US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 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 "/>
              </a:rPr>
              <a:t>botiqlar</a:t>
            </a:r>
            <a:endParaRPr lang="ru-RU" b="1" dirty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8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A7C0C4-8D4E-481C-B39A-209CDB9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8779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quruqligining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past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Picture 2" descr="O'lik dengiz to'g'risidagi e'tiborga loyiq faktlar | Odam.uz - Odamlar  uchun veb-say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499" y="1336258"/>
            <a:ext cx="6995130" cy="449765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62768" y="5823608"/>
            <a:ext cx="4293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O‘lik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dengiz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0" name="Picture 4" descr="Israel relief location 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3173" y="1175657"/>
            <a:ext cx="3311855" cy="493485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441796" y="5986961"/>
            <a:ext cx="42930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- 405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metr</a:t>
            </a:r>
            <a:endParaRPr lang="en-US" sz="36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8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87F7E1-ECAC-4518-A8E5-5FD6265B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47" y="990395"/>
            <a:ext cx="5569075" cy="4572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E3D049-68E3-4F4D-BE15-F5DBD7A2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80" y="972243"/>
            <a:ext cx="5569067" cy="46538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547836"/>
            <a:ext cx="6647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Himolay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tog‘idagi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Jomolungma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(Everest)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cho‘qqisi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AA7C0C4-8D4E-481C-B39A-209CDB92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980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quruqligining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4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endParaRPr lang="en-US" sz="4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33407" y="5653705"/>
            <a:ext cx="2866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8848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metr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83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FB5CE4-E417-4B5B-8808-8EFF04C0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3733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tubining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user\Desktop\1212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562100"/>
            <a:ext cx="6864350" cy="5130800"/>
          </a:xfrm>
          <a:prstGeom prst="rect">
            <a:avLst/>
          </a:prstGeom>
          <a:noFill/>
        </p:spPr>
      </p:pic>
      <p:sp>
        <p:nvSpPr>
          <p:cNvPr id="6" name="object 3"/>
          <p:cNvSpPr txBox="1"/>
          <p:nvPr/>
        </p:nvSpPr>
        <p:spPr>
          <a:xfrm>
            <a:off x="7438571" y="1266349"/>
            <a:ext cx="4601028" cy="3103558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10755" indent="290381" algn="ctr">
              <a:spcBef>
                <a:spcPts val="201"/>
              </a:spcBef>
            </a:pPr>
            <a:r>
              <a:rPr lang="en-US" sz="4000" b="1" spc="-11" dirty="0" err="1" smtClean="0">
                <a:latin typeface="Arial "/>
                <a:cs typeface="Arial"/>
              </a:rPr>
              <a:t>Materiklarning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deyarli</a:t>
            </a:r>
            <a:r>
              <a:rPr lang="en-US" sz="4000" b="1" spc="-11" dirty="0" smtClean="0">
                <a:latin typeface="Arial "/>
                <a:cs typeface="Arial"/>
              </a:rPr>
              <a:t> 35 %</a:t>
            </a:r>
            <a:r>
              <a:rPr lang="en-US" sz="4000" b="1" spc="-11" dirty="0" err="1" smtClean="0">
                <a:latin typeface="Arial "/>
                <a:cs typeface="Arial"/>
              </a:rPr>
              <a:t>i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dengiz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va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okean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suvlari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tagida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joylashgan</a:t>
            </a:r>
            <a:r>
              <a:rPr lang="en-US" sz="4000" b="1" spc="-11" dirty="0" smtClean="0">
                <a:latin typeface="Arial "/>
                <a:cs typeface="Arial"/>
              </a:rPr>
              <a:t>.  </a:t>
            </a:r>
            <a:endParaRPr sz="4000" b="1">
              <a:latin typeface="Arial "/>
              <a:cs typeface="Arial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162800" y="4593749"/>
            <a:ext cx="4864100" cy="1872452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10755" indent="290381" algn="ctr">
              <a:spcBef>
                <a:spcPts val="201"/>
              </a:spcBef>
            </a:pPr>
            <a:r>
              <a:rPr lang="en-US" sz="4000" b="1" spc="-11" dirty="0" err="1" smtClean="0">
                <a:latin typeface="Arial "/>
                <a:cs typeface="Arial"/>
              </a:rPr>
              <a:t>O‘rta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okean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tizmasining</a:t>
            </a:r>
            <a:r>
              <a:rPr lang="en-US" sz="4000" b="1" spc="-11" dirty="0" smtClean="0">
                <a:latin typeface="Arial "/>
                <a:cs typeface="Arial"/>
              </a:rPr>
              <a:t> </a:t>
            </a:r>
            <a:r>
              <a:rPr lang="en-US" sz="4000" b="1" spc="-11" dirty="0" err="1" smtClean="0">
                <a:latin typeface="Arial "/>
                <a:cs typeface="Arial"/>
              </a:rPr>
              <a:t>uzunligi</a:t>
            </a:r>
            <a:r>
              <a:rPr lang="en-US" sz="4000" b="1" spc="-11" dirty="0" smtClean="0">
                <a:latin typeface="Arial "/>
                <a:cs typeface="Arial"/>
              </a:rPr>
              <a:t> 60 </a:t>
            </a:r>
            <a:r>
              <a:rPr lang="en-US" sz="4000" b="1" spc="-11" dirty="0" err="1" smtClean="0">
                <a:latin typeface="Arial "/>
                <a:cs typeface="Arial"/>
              </a:rPr>
              <a:t>ming</a:t>
            </a:r>
            <a:r>
              <a:rPr lang="en-US" sz="4000" b="1" spc="-11" dirty="0" smtClean="0">
                <a:latin typeface="Arial "/>
                <a:cs typeface="Arial"/>
              </a:rPr>
              <a:t> km.</a:t>
            </a:r>
            <a:endParaRPr sz="4000" b="1">
              <a:latin typeface="Arial 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41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620"/>
          <a:stretch>
            <a:fillRect/>
          </a:stretch>
        </p:blipFill>
        <p:spPr bwMode="auto">
          <a:xfrm>
            <a:off x="0" y="972456"/>
            <a:ext cx="7199086" cy="588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sharining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yoshi</a:t>
            </a:r>
            <a:r>
              <a:rPr lang="ru-RU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4,6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mlrd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yil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5000" b="1" dirty="0"/>
          </a:p>
        </p:txBody>
      </p:sp>
      <p:sp>
        <p:nvSpPr>
          <p:cNvPr id="6" name="object 3"/>
          <p:cNvSpPr txBox="1"/>
          <p:nvPr/>
        </p:nvSpPr>
        <p:spPr>
          <a:xfrm>
            <a:off x="7375896" y="1250680"/>
            <a:ext cx="4601028" cy="5011773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10755" indent="290381" algn="ctr">
              <a:spcBef>
                <a:spcPts val="201"/>
              </a:spcBef>
            </a:pPr>
            <a:r>
              <a:rPr sz="3600" b="1" spc="-11" dirty="0">
                <a:latin typeface="Arial "/>
                <a:cs typeface="Arial"/>
              </a:rPr>
              <a:t>Olimlarning </a:t>
            </a:r>
            <a:r>
              <a:rPr sz="3600" b="1" spc="-21" dirty="0">
                <a:latin typeface="Arial "/>
                <a:cs typeface="Arial"/>
              </a:rPr>
              <a:t>ta’kidlashicha, </a:t>
            </a:r>
            <a:r>
              <a:rPr sz="3600" b="1" spc="-21" dirty="0">
                <a:solidFill>
                  <a:srgbClr val="001F5F"/>
                </a:solidFill>
                <a:latin typeface="Arial "/>
                <a:cs typeface="Arial"/>
              </a:rPr>
              <a:t>Quyosh  sistemasi </a:t>
            </a:r>
            <a:r>
              <a:rPr sz="3600" b="1" spc="-11" dirty="0">
                <a:solidFill>
                  <a:srgbClr val="001F5F"/>
                </a:solidFill>
                <a:latin typeface="Arial "/>
                <a:cs typeface="Arial"/>
              </a:rPr>
              <a:t>va </a:t>
            </a:r>
            <a:r>
              <a:rPr sz="3600" b="1" spc="-64" dirty="0">
                <a:solidFill>
                  <a:srgbClr val="001F5F"/>
                </a:solidFill>
                <a:latin typeface="Arial "/>
                <a:cs typeface="Arial"/>
              </a:rPr>
              <a:t>Yer </a:t>
            </a:r>
            <a:r>
              <a:rPr sz="3600" b="1" spc="-11" dirty="0">
                <a:solidFill>
                  <a:srgbClr val="001F5F"/>
                </a:solidFill>
                <a:latin typeface="Arial "/>
                <a:cs typeface="Arial"/>
              </a:rPr>
              <a:t>Koinotda  </a:t>
            </a:r>
            <a:r>
              <a:rPr sz="3600" b="1" spc="-11">
                <a:solidFill>
                  <a:srgbClr val="001F5F"/>
                </a:solidFill>
                <a:latin typeface="Arial "/>
                <a:cs typeface="Arial"/>
              </a:rPr>
              <a:t>harakatlanayotgan</a:t>
            </a:r>
            <a:r>
              <a:rPr sz="3600" b="1" spc="254">
                <a:solidFill>
                  <a:srgbClr val="001F5F"/>
                </a:solidFill>
                <a:latin typeface="Arial "/>
                <a:cs typeface="Arial"/>
              </a:rPr>
              <a:t> </a:t>
            </a:r>
            <a:r>
              <a:rPr sz="3600" b="1" spc="-21" smtClean="0">
                <a:solidFill>
                  <a:srgbClr val="001F5F"/>
                </a:solidFill>
                <a:latin typeface="Arial "/>
                <a:cs typeface="Arial"/>
              </a:rPr>
              <a:t>changsimon</a:t>
            </a:r>
            <a:r>
              <a:rPr lang="en-US" sz="3600" b="1" spc="-21" dirty="0" smtClean="0">
                <a:solidFill>
                  <a:srgbClr val="001F5F"/>
                </a:solidFill>
                <a:latin typeface="Arial "/>
                <a:cs typeface="Arial"/>
              </a:rPr>
              <a:t> </a:t>
            </a:r>
            <a:r>
              <a:rPr lang="en-US" sz="3600" b="1" spc="-21" dirty="0" err="1" smtClean="0">
                <a:solidFill>
                  <a:srgbClr val="001F5F"/>
                </a:solidFill>
                <a:latin typeface="Arial "/>
                <a:cs typeface="Arial"/>
              </a:rPr>
              <a:t>zarrachalar</a:t>
            </a:r>
            <a:r>
              <a:rPr lang="en-US" sz="3600" b="1" spc="-21" dirty="0" smtClean="0">
                <a:solidFill>
                  <a:srgbClr val="001F5F"/>
                </a:solidFill>
                <a:latin typeface="Arial "/>
                <a:cs typeface="Arial"/>
              </a:rPr>
              <a:t> </a:t>
            </a:r>
            <a:r>
              <a:rPr lang="en-US" sz="3600" b="1" spc="-21" dirty="0" err="1" smtClean="0">
                <a:solidFill>
                  <a:srgbClr val="001F5F"/>
                </a:solidFill>
                <a:latin typeface="Arial "/>
                <a:cs typeface="Arial"/>
              </a:rPr>
              <a:t>birikishidan</a:t>
            </a:r>
            <a:r>
              <a:rPr lang="en-US" sz="3600" b="1" spc="-21" dirty="0" smtClean="0">
                <a:solidFill>
                  <a:srgbClr val="001F5F"/>
                </a:solidFill>
                <a:latin typeface="Arial "/>
                <a:cs typeface="Arial"/>
              </a:rPr>
              <a:t> </a:t>
            </a:r>
            <a:r>
              <a:rPr lang="en-US" sz="3600" b="1" spc="-21" dirty="0" err="1" smtClean="0">
                <a:solidFill>
                  <a:srgbClr val="001F5F"/>
                </a:solidFill>
                <a:latin typeface="Arial "/>
                <a:cs typeface="Arial"/>
              </a:rPr>
              <a:t>hosil</a:t>
            </a:r>
            <a:r>
              <a:rPr lang="en-US" sz="3600" b="1" spc="-21" dirty="0" smtClean="0">
                <a:solidFill>
                  <a:srgbClr val="001F5F"/>
                </a:solidFill>
                <a:latin typeface="Arial "/>
                <a:cs typeface="Arial"/>
              </a:rPr>
              <a:t> </a:t>
            </a:r>
            <a:r>
              <a:rPr lang="en-US" sz="3600" b="1" spc="-21" dirty="0" err="1" smtClean="0">
                <a:solidFill>
                  <a:srgbClr val="001F5F"/>
                </a:solidFill>
                <a:latin typeface="Arial "/>
                <a:cs typeface="Arial"/>
              </a:rPr>
              <a:t>bo‘lgan</a:t>
            </a:r>
            <a:r>
              <a:rPr lang="en-US" sz="3600" b="1" spc="-21" dirty="0" smtClean="0">
                <a:solidFill>
                  <a:srgbClr val="001F5F"/>
                </a:solidFill>
                <a:latin typeface="Arial "/>
                <a:cs typeface="Arial"/>
              </a:rPr>
              <a:t>.</a:t>
            </a:r>
            <a:endParaRPr sz="3600" b="1">
              <a:latin typeface="Arial 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user\Desktop\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998" y="1240972"/>
            <a:ext cx="11661773" cy="5617028"/>
          </a:xfrm>
          <a:prstGeom prst="rect">
            <a:avLst/>
          </a:prstGeom>
          <a:noFill/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qobiq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paydo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bo‘lishi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haqidagi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gipoteza</a:t>
            </a:r>
            <a:endParaRPr sz="5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37" y="1074057"/>
            <a:ext cx="416983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13" y="5149057"/>
            <a:ext cx="380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Fransiyalik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olim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Rene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Dekart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6347" y="1535522"/>
            <a:ext cx="194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1644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yil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79575" y="1274428"/>
            <a:ext cx="0" cy="48655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5682" y="1873818"/>
            <a:ext cx="3692279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162147" y="1223628"/>
            <a:ext cx="0" cy="48655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6953" y="5780782"/>
            <a:ext cx="3902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Germaniyalik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faylasuf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Immanuil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Kant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6119" y="1150894"/>
            <a:ext cx="194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1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755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yil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7656" y="1061529"/>
            <a:ext cx="3730171" cy="395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49300" y="5092180"/>
            <a:ext cx="35189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Fransiyalik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olim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Pyer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Simon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Laplas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50690" y="6071236"/>
            <a:ext cx="194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1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796-yil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24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29176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Litosfera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42" dirty="0" err="1" smtClean="0">
                <a:solidFill>
                  <a:schemeClr val="bg1"/>
                </a:solidFill>
                <a:latin typeface="Arial"/>
                <a:cs typeface="Arial"/>
              </a:rPr>
              <a:t>va</a:t>
            </a:r>
            <a:r>
              <a:rPr lang="en-US" sz="4000" b="1" spc="614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32" dirty="0" err="1" smtClean="0">
                <a:solidFill>
                  <a:schemeClr val="bg1"/>
                </a:solidFill>
                <a:latin typeface="Arial"/>
                <a:cs typeface="Arial"/>
              </a:rPr>
              <a:t>yer</a:t>
            </a:r>
            <a:r>
              <a:rPr lang="en-US" sz="4000" b="1" spc="-32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106" dirty="0" err="1" smtClean="0">
                <a:solidFill>
                  <a:schemeClr val="bg1"/>
                </a:solidFill>
                <a:latin typeface="Arial"/>
                <a:cs typeface="Arial"/>
              </a:rPr>
              <a:t>po‘sti</a:t>
            </a:r>
            <a:r>
              <a:rPr lang="en-US" sz="4000" b="1" spc="-106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4000" b="1" spc="-42" dirty="0" err="1" smtClean="0">
                <a:solidFill>
                  <a:schemeClr val="bg1"/>
                </a:solidFill>
                <a:latin typeface="Arial"/>
                <a:cs typeface="Arial"/>
              </a:rPr>
              <a:t>yer</a:t>
            </a:r>
            <a:r>
              <a:rPr lang="en-US" sz="4000" b="1" spc="-42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ichki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11" dirty="0" err="1" smtClean="0">
                <a:solidFill>
                  <a:schemeClr val="bg1"/>
                </a:solidFill>
                <a:latin typeface="Arial"/>
                <a:cs typeface="Arial"/>
              </a:rPr>
              <a:t>moddalarining</a:t>
            </a:r>
            <a:r>
              <a:rPr lang="en-US" sz="4000" b="1" spc="-1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saralanishi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natijasida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11" dirty="0" err="1" smtClean="0">
                <a:solidFill>
                  <a:schemeClr val="bg1"/>
                </a:solidFill>
                <a:latin typeface="Arial"/>
                <a:cs typeface="Arial"/>
              </a:rPr>
              <a:t>hosil</a:t>
            </a:r>
            <a:r>
              <a:rPr lang="en-US" sz="4000" b="1" spc="-1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spc="-85" dirty="0" err="1" smtClean="0">
                <a:solidFill>
                  <a:schemeClr val="bg1"/>
                </a:solidFill>
                <a:latin typeface="Arial"/>
                <a:cs typeface="Arial"/>
              </a:rPr>
              <a:t>bo‘lgan</a:t>
            </a:r>
            <a:r>
              <a:rPr lang="en-US" sz="4000" b="1" spc="-85" dirty="0" smtClean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sz="4000">
              <a:solidFill>
                <a:schemeClr val="bg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36" y="1613038"/>
            <a:ext cx="5660800" cy="4736131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R="10755" algn="ctr"/>
            <a:r>
              <a:rPr sz="3400" b="1" spc="-11" smtClean="0">
                <a:latin typeface="Arial"/>
                <a:cs typeface="Arial"/>
              </a:rPr>
              <a:t>Qizigan  </a:t>
            </a:r>
            <a:r>
              <a:rPr sz="3400" b="1" spc="-21" dirty="0">
                <a:latin typeface="Arial"/>
                <a:cs typeface="Arial"/>
              </a:rPr>
              <a:t>holatdagi yerning </a:t>
            </a:r>
            <a:r>
              <a:rPr sz="3400" b="1" spc="-32" dirty="0">
                <a:latin typeface="Arial"/>
                <a:cs typeface="Arial"/>
              </a:rPr>
              <a:t>yengil </a:t>
            </a:r>
            <a:r>
              <a:rPr sz="3400" b="1" spc="-21">
                <a:latin typeface="Arial"/>
                <a:cs typeface="Arial"/>
              </a:rPr>
              <a:t>moddalari  </a:t>
            </a:r>
            <a:endParaRPr lang="en-US" sz="3400" b="1" spc="-21" dirty="0" smtClean="0">
              <a:latin typeface="Arial"/>
              <a:cs typeface="Arial"/>
            </a:endParaRPr>
          </a:p>
          <a:p>
            <a:pPr marR="10755" algn="ctr"/>
            <a:r>
              <a:rPr sz="3400" b="1" spc="-32" smtClean="0">
                <a:latin typeface="Arial"/>
                <a:cs typeface="Arial"/>
              </a:rPr>
              <a:t>tepaga </a:t>
            </a:r>
            <a:r>
              <a:rPr sz="3400" b="1" spc="-64" smtClean="0">
                <a:latin typeface="Arial"/>
                <a:cs typeface="Arial"/>
              </a:rPr>
              <a:t>ko</a:t>
            </a:r>
            <a:r>
              <a:rPr lang="en-US" sz="3400" b="1" spc="-64" dirty="0" smtClean="0">
                <a:latin typeface="Arial"/>
                <a:cs typeface="Arial"/>
              </a:rPr>
              <a:t>‘</a:t>
            </a:r>
            <a:r>
              <a:rPr sz="3400" b="1" spc="-64" smtClean="0">
                <a:latin typeface="Arial"/>
                <a:cs typeface="Arial"/>
              </a:rPr>
              <a:t>tarilgan</a:t>
            </a:r>
            <a:r>
              <a:rPr sz="3400" b="1" spc="-64">
                <a:latin typeface="Arial"/>
                <a:cs typeface="Arial"/>
              </a:rPr>
              <a:t>, </a:t>
            </a:r>
            <a:endParaRPr lang="en-US" sz="3400" b="1" spc="-64" dirty="0" smtClean="0">
              <a:latin typeface="Arial"/>
              <a:cs typeface="Arial"/>
            </a:endParaRPr>
          </a:p>
          <a:p>
            <a:pPr marR="10755" algn="ctr"/>
            <a:r>
              <a:rPr sz="3400" b="1" spc="-127" smtClean="0">
                <a:latin typeface="Arial"/>
                <a:cs typeface="Arial"/>
              </a:rPr>
              <a:t>og</a:t>
            </a:r>
            <a:r>
              <a:rPr lang="en-US" sz="3400" b="1" spc="-127" dirty="0" smtClean="0">
                <a:latin typeface="Arial"/>
                <a:cs typeface="Arial"/>
              </a:rPr>
              <a:t>‘</a:t>
            </a:r>
            <a:r>
              <a:rPr sz="3400" b="1" spc="-127" smtClean="0">
                <a:latin typeface="Arial"/>
                <a:cs typeface="Arial"/>
              </a:rPr>
              <a:t>ir </a:t>
            </a:r>
            <a:r>
              <a:rPr sz="3400" b="1" spc="-21" dirty="0">
                <a:latin typeface="Arial"/>
                <a:cs typeface="Arial"/>
              </a:rPr>
              <a:t>moddalari  esa </a:t>
            </a:r>
            <a:r>
              <a:rPr sz="3400" b="1" spc="-21">
                <a:latin typeface="Arial"/>
                <a:cs typeface="Arial"/>
              </a:rPr>
              <a:t>pastga </a:t>
            </a:r>
            <a:r>
              <a:rPr sz="3400" b="1" spc="-85" smtClean="0">
                <a:latin typeface="Arial"/>
                <a:cs typeface="Arial"/>
              </a:rPr>
              <a:t>cho</a:t>
            </a:r>
            <a:r>
              <a:rPr lang="en-US" sz="3400" b="1" spc="-85" dirty="0" smtClean="0">
                <a:latin typeface="Arial"/>
                <a:cs typeface="Arial"/>
              </a:rPr>
              <a:t>‘</a:t>
            </a:r>
            <a:r>
              <a:rPr sz="3400" b="1" spc="-85" smtClean="0">
                <a:latin typeface="Arial"/>
                <a:cs typeface="Arial"/>
              </a:rPr>
              <a:t>kkan</a:t>
            </a:r>
            <a:r>
              <a:rPr sz="3400" b="1" spc="-85" dirty="0">
                <a:latin typeface="Arial"/>
                <a:cs typeface="Arial"/>
              </a:rPr>
              <a:t>. </a:t>
            </a:r>
            <a:r>
              <a:rPr sz="3400" b="1" spc="-21" dirty="0">
                <a:latin typeface="Arial"/>
                <a:cs typeface="Arial"/>
              </a:rPr>
              <a:t>Oqibatda  nisbatan yengil </a:t>
            </a:r>
            <a:r>
              <a:rPr sz="3400" b="1" spc="-42" dirty="0">
                <a:latin typeface="Arial"/>
                <a:cs typeface="Arial"/>
              </a:rPr>
              <a:t>va </a:t>
            </a:r>
            <a:r>
              <a:rPr sz="3400" b="1" spc="-11" dirty="0">
                <a:latin typeface="Arial"/>
                <a:cs typeface="Arial"/>
              </a:rPr>
              <a:t>qattiq </a:t>
            </a:r>
            <a:r>
              <a:rPr sz="3400" b="1" spc="-21">
                <a:latin typeface="Arial"/>
                <a:cs typeface="Arial"/>
              </a:rPr>
              <a:t>litosfera  </a:t>
            </a:r>
            <a:r>
              <a:rPr sz="3400" b="1" spc="-32" smtClean="0">
                <a:latin typeface="Arial"/>
                <a:cs typeface="Arial"/>
              </a:rPr>
              <a:t>hamda </a:t>
            </a:r>
            <a:r>
              <a:rPr sz="3400" b="1" spc="-42">
                <a:latin typeface="Arial"/>
                <a:cs typeface="Arial"/>
              </a:rPr>
              <a:t>yer  </a:t>
            </a:r>
            <a:r>
              <a:rPr sz="3400" b="1" spc="-95" smtClean="0">
                <a:latin typeface="Arial"/>
                <a:cs typeface="Arial"/>
              </a:rPr>
              <a:t>po</a:t>
            </a:r>
            <a:r>
              <a:rPr lang="en-US" sz="3400" b="1" spc="-95" dirty="0" smtClean="0">
                <a:latin typeface="Arial"/>
                <a:cs typeface="Arial"/>
              </a:rPr>
              <a:t>‘</a:t>
            </a:r>
            <a:r>
              <a:rPr sz="3400" b="1" spc="-95" smtClean="0">
                <a:latin typeface="Arial"/>
                <a:cs typeface="Arial"/>
              </a:rPr>
              <a:t>sti</a:t>
            </a:r>
            <a:r>
              <a:rPr sz="3400" b="1" spc="-95" dirty="0">
                <a:latin typeface="Arial"/>
                <a:cs typeface="Arial"/>
              </a:rPr>
              <a:t>, </a:t>
            </a:r>
            <a:r>
              <a:rPr sz="3400" b="1" spc="-21" dirty="0">
                <a:latin typeface="Arial"/>
                <a:cs typeface="Arial"/>
              </a:rPr>
              <a:t>mantiya </a:t>
            </a:r>
            <a:r>
              <a:rPr sz="3400" b="1" spc="-42" dirty="0">
                <a:latin typeface="Arial"/>
                <a:cs typeface="Arial"/>
              </a:rPr>
              <a:t>va</a:t>
            </a:r>
            <a:r>
              <a:rPr sz="3400" b="1" spc="614" dirty="0">
                <a:latin typeface="Arial"/>
                <a:cs typeface="Arial"/>
              </a:rPr>
              <a:t> </a:t>
            </a:r>
            <a:r>
              <a:rPr sz="3400" b="1" spc="-32" dirty="0">
                <a:latin typeface="Arial"/>
                <a:cs typeface="Arial"/>
              </a:rPr>
              <a:t>yadro </a:t>
            </a:r>
            <a:r>
              <a:rPr sz="3400" b="1" spc="-21" dirty="0">
                <a:latin typeface="Arial"/>
                <a:cs typeface="Arial"/>
              </a:rPr>
              <a:t>tarkib  </a:t>
            </a:r>
            <a:r>
              <a:rPr sz="3400" b="1" spc="-32" dirty="0">
                <a:latin typeface="Arial"/>
                <a:cs typeface="Arial"/>
              </a:rPr>
              <a:t>topgan.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7" name="Picture 4" descr="C:\Users\leNOVO\Documents\Downloads\1v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074" y="1422399"/>
            <a:ext cx="5902885" cy="519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23371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142504" y="1452562"/>
            <a:ext cx="5046425" cy="476690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R="10755" algn="ctr"/>
            <a:r>
              <a:rPr lang="en-US" sz="2800" b="1" dirty="0" smtClean="0">
                <a:latin typeface="Arial "/>
              </a:rPr>
              <a:t>Alfred </a:t>
            </a:r>
            <a:r>
              <a:rPr lang="en-US" sz="2800" b="1" dirty="0" err="1" smtClean="0">
                <a:latin typeface="Arial "/>
              </a:rPr>
              <a:t>Vegener</a:t>
            </a:r>
            <a:endParaRPr lang="en-US" sz="2800" b="1" dirty="0" smtClean="0">
              <a:latin typeface="Arial "/>
            </a:endParaRPr>
          </a:p>
          <a:p>
            <a:pPr marR="10755" algn="ctr"/>
            <a:r>
              <a:rPr lang="en-US" sz="2800" b="1" spc="-42" dirty="0" err="1" smtClean="0">
                <a:latin typeface="Arial"/>
                <a:cs typeface="Arial"/>
              </a:rPr>
              <a:t>mobilizm</a:t>
            </a:r>
            <a:r>
              <a:rPr lang="en-US" sz="2800" b="1" spc="-42" dirty="0" smtClean="0">
                <a:latin typeface="Arial"/>
                <a:cs typeface="Arial"/>
              </a:rPr>
              <a:t> (</a:t>
            </a:r>
            <a:r>
              <a:rPr lang="en-US" sz="2800" b="1" spc="-42" dirty="0" err="1" smtClean="0">
                <a:latin typeface="Arial"/>
                <a:cs typeface="Arial"/>
              </a:rPr>
              <a:t>yunoncha</a:t>
            </a:r>
            <a:r>
              <a:rPr lang="en-US" sz="2800" b="1" spc="-42" dirty="0" smtClean="0">
                <a:latin typeface="Arial"/>
                <a:cs typeface="Arial"/>
              </a:rPr>
              <a:t>,  </a:t>
            </a:r>
            <a:r>
              <a:rPr lang="en-US" sz="2800" b="1" spc="-42" dirty="0" err="1" smtClean="0">
                <a:latin typeface="Arial"/>
                <a:cs typeface="Arial"/>
              </a:rPr>
              <a:t>siljiydigan</a:t>
            </a:r>
            <a:r>
              <a:rPr lang="en-US" sz="2800" b="1" spc="-42" dirty="0" smtClean="0">
                <a:latin typeface="Arial"/>
                <a:cs typeface="Arial"/>
              </a:rPr>
              <a:t>, </a:t>
            </a:r>
            <a:r>
              <a:rPr lang="en-US" sz="2800" b="1" spc="-42" dirty="0" err="1" smtClean="0">
                <a:latin typeface="Arial"/>
                <a:cs typeface="Arial"/>
              </a:rPr>
              <a:t>harakatlanadigan</a:t>
            </a:r>
            <a:r>
              <a:rPr lang="en-US" sz="2800" b="1" spc="-42" dirty="0" smtClean="0">
                <a:latin typeface="Arial"/>
                <a:cs typeface="Arial"/>
              </a:rPr>
              <a:t>)  </a:t>
            </a:r>
            <a:r>
              <a:rPr lang="en-US" sz="2800" b="1" spc="-42" dirty="0" err="1" smtClean="0">
                <a:latin typeface="Arial"/>
                <a:cs typeface="Arial"/>
              </a:rPr>
              <a:t>gi</a:t>
            </a:r>
            <a:r>
              <a:rPr lang="ru-RU" sz="2800" b="1" spc="-42" dirty="0" err="1" smtClean="0">
                <a:latin typeface="Arial"/>
                <a:cs typeface="Arial"/>
              </a:rPr>
              <a:t>р</a:t>
            </a:r>
            <a:r>
              <a:rPr lang="en-US" sz="2800" b="1" spc="-42" dirty="0" err="1" smtClean="0">
                <a:latin typeface="Arial"/>
                <a:cs typeface="Arial"/>
              </a:rPr>
              <a:t>otezasini</a:t>
            </a:r>
            <a:r>
              <a:rPr lang="en-US" sz="2800" b="1" spc="-42" dirty="0" smtClean="0">
                <a:latin typeface="Arial"/>
                <a:cs typeface="Arial"/>
              </a:rPr>
              <a:t> 1912-yilda </a:t>
            </a:r>
          </a:p>
          <a:p>
            <a:pPr marR="10755" algn="ctr"/>
            <a:r>
              <a:rPr lang="en-US" sz="2800" b="1" spc="-42" dirty="0" err="1" smtClean="0">
                <a:latin typeface="Arial"/>
                <a:cs typeface="Arial"/>
              </a:rPr>
              <a:t>ishlab</a:t>
            </a:r>
            <a:r>
              <a:rPr lang="en-US" sz="2800" b="1" spc="-42" dirty="0" smtClean="0">
                <a:latin typeface="Arial"/>
                <a:cs typeface="Arial"/>
              </a:rPr>
              <a:t>  </a:t>
            </a:r>
            <a:r>
              <a:rPr lang="en-US" sz="2800" b="1" spc="-42" dirty="0" err="1" smtClean="0">
                <a:latin typeface="Arial"/>
                <a:cs typeface="Arial"/>
              </a:rPr>
              <a:t>chiqqan</a:t>
            </a:r>
            <a:r>
              <a:rPr lang="en-US" sz="2800" b="1" spc="-42" dirty="0" smtClean="0">
                <a:latin typeface="Arial"/>
                <a:cs typeface="Arial"/>
              </a:rPr>
              <a:t>.</a:t>
            </a:r>
            <a:endParaRPr lang="ru-RU" sz="2800" b="1" spc="-42" dirty="0" smtClean="0">
              <a:latin typeface="Arial"/>
              <a:cs typeface="Arial"/>
            </a:endParaRPr>
          </a:p>
          <a:p>
            <a:pPr marR="10755" algn="ctr"/>
            <a:r>
              <a:rPr lang="en-US" sz="2800" b="1" spc="-42" dirty="0" smtClean="0">
                <a:latin typeface="Arial"/>
                <a:cs typeface="Arial"/>
              </a:rPr>
              <a:t>U </a:t>
            </a:r>
            <a:r>
              <a:rPr sz="2800" b="1" spc="-11" smtClean="0">
                <a:latin typeface="Arial"/>
                <a:cs typeface="Arial"/>
              </a:rPr>
              <a:t>o‘z </a:t>
            </a:r>
            <a:r>
              <a:rPr sz="2800" b="1" spc="-21" dirty="0">
                <a:latin typeface="Arial"/>
                <a:cs typeface="Arial"/>
              </a:rPr>
              <a:t>giрotezasini  </a:t>
            </a:r>
            <a:r>
              <a:rPr sz="2800" b="1" spc="-21">
                <a:latin typeface="Arial"/>
                <a:cs typeface="Arial"/>
              </a:rPr>
              <a:t>yaratishda </a:t>
            </a:r>
            <a:endParaRPr lang="en-US" sz="2800" b="1" spc="-21" dirty="0" smtClean="0">
              <a:latin typeface="Arial"/>
              <a:cs typeface="Arial"/>
            </a:endParaRPr>
          </a:p>
          <a:p>
            <a:pPr marR="10755" algn="ctr"/>
            <a:r>
              <a:rPr sz="2800" b="1" spc="-21" smtClean="0">
                <a:latin typeface="Arial"/>
                <a:cs typeface="Arial"/>
              </a:rPr>
              <a:t>Atlantika </a:t>
            </a:r>
            <a:r>
              <a:rPr sz="2800" b="1" spc="-11" dirty="0">
                <a:latin typeface="Arial"/>
                <a:cs typeface="Arial"/>
              </a:rPr>
              <a:t>okeaniga  </a:t>
            </a:r>
            <a:r>
              <a:rPr sz="2800" b="1" spc="-21" dirty="0">
                <a:latin typeface="Arial"/>
                <a:cs typeface="Arial"/>
              </a:rPr>
              <a:t>tutashgan </a:t>
            </a:r>
            <a:r>
              <a:rPr sz="2800" b="1" spc="-11" dirty="0">
                <a:latin typeface="Arial"/>
                <a:cs typeface="Arial"/>
              </a:rPr>
              <a:t>Janubiy </a:t>
            </a:r>
            <a:r>
              <a:rPr sz="2800" b="1" spc="-21" dirty="0">
                <a:latin typeface="Arial"/>
                <a:cs typeface="Arial"/>
              </a:rPr>
              <a:t>Amerika </a:t>
            </a:r>
            <a:r>
              <a:rPr sz="2800" b="1" spc="-53" dirty="0">
                <a:latin typeface="Arial"/>
                <a:cs typeface="Arial"/>
              </a:rPr>
              <a:t>va  </a:t>
            </a:r>
            <a:r>
              <a:rPr sz="2800" b="1" spc="-21" dirty="0">
                <a:latin typeface="Arial"/>
                <a:cs typeface="Arial"/>
              </a:rPr>
              <a:t>Afrika </a:t>
            </a:r>
            <a:r>
              <a:rPr sz="2800" b="1" spc="-21">
                <a:latin typeface="Arial"/>
                <a:cs typeface="Arial"/>
              </a:rPr>
              <a:t>qirg‘oqlarining </a:t>
            </a:r>
            <a:endParaRPr lang="en-US" sz="2800" b="1" spc="-21" dirty="0" smtClean="0">
              <a:latin typeface="Arial"/>
              <a:cs typeface="Arial"/>
            </a:endParaRPr>
          </a:p>
          <a:p>
            <a:pPr marR="10755" algn="ctr"/>
            <a:r>
              <a:rPr sz="2800" b="1" spc="-21" smtClean="0">
                <a:latin typeface="Arial"/>
                <a:cs typeface="Arial"/>
              </a:rPr>
              <a:t>bir-biriga  </a:t>
            </a:r>
            <a:r>
              <a:rPr sz="2800" b="1" spc="-21" dirty="0">
                <a:latin typeface="Arial"/>
                <a:cs typeface="Arial"/>
              </a:rPr>
              <a:t>mos </a:t>
            </a:r>
            <a:r>
              <a:rPr sz="2800" b="1" spc="-32" dirty="0">
                <a:latin typeface="Arial"/>
                <a:cs typeface="Arial"/>
              </a:rPr>
              <a:t>kelishiga</a:t>
            </a:r>
            <a:r>
              <a:rPr sz="2800" b="1" spc="21" dirty="0">
                <a:latin typeface="Arial"/>
                <a:cs typeface="Arial"/>
              </a:rPr>
              <a:t> </a:t>
            </a:r>
            <a:r>
              <a:rPr sz="2800" b="1" spc="-32" dirty="0">
                <a:latin typeface="Arial"/>
                <a:cs typeface="Arial"/>
              </a:rPr>
              <a:t>asoslandi.</a:t>
            </a:r>
            <a:endParaRPr sz="2800" b="1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95152" y="1323290"/>
            <a:ext cx="6996848" cy="5179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0" y="249381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26887" marR="10755" indent="712510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Mobilizm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 -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yunoncha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, 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siljiydigan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harakatlanadigan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ru-RU" sz="3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23543" y="5580743"/>
            <a:ext cx="3759200" cy="1204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  <a:latin typeface="Arial "/>
              </a:rPr>
              <a:t>Alfred </a:t>
            </a:r>
            <a:r>
              <a:rPr lang="en-US" sz="3400" b="1" dirty="0" err="1" smtClean="0">
                <a:solidFill>
                  <a:schemeClr val="tx1"/>
                </a:solidFill>
                <a:latin typeface="Arial "/>
              </a:rPr>
              <a:t>Vegener</a:t>
            </a:r>
            <a:endParaRPr lang="en-US" sz="3400" b="1" dirty="0" smtClean="0">
              <a:solidFill>
                <a:schemeClr val="tx1"/>
              </a:solidFill>
              <a:latin typeface="Arial "/>
            </a:endParaRPr>
          </a:p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 "/>
              </a:rPr>
              <a:t>Nemis</a:t>
            </a:r>
            <a:r>
              <a:rPr lang="en-US" sz="2500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 "/>
              </a:rPr>
              <a:t>geologi</a:t>
            </a:r>
            <a:endParaRPr lang="ru-RU" sz="2500" dirty="0">
              <a:solidFill>
                <a:schemeClr val="tx1"/>
              </a:solidFill>
              <a:latin typeface="Arial 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52" y="1330759"/>
            <a:ext cx="7186052" cy="2951027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R="10755" indent="432000" algn="just">
              <a:lnSpc>
                <a:spcPct val="100000"/>
              </a:lnSpc>
              <a:spcBef>
                <a:spcPts val="0"/>
              </a:spcBef>
            </a:pPr>
            <a:r>
              <a:rPr sz="3800" b="1" spc="-21" smtClean="0">
                <a:latin typeface="Arial"/>
                <a:cs typeface="Arial"/>
              </a:rPr>
              <a:t>„Qit’alar go‘yo suv sathida  suzib yurgan daraxt </a:t>
            </a:r>
            <a:r>
              <a:rPr sz="3800" b="1" spc="-11" smtClean="0">
                <a:latin typeface="Arial"/>
                <a:cs typeface="Arial"/>
              </a:rPr>
              <a:t>barglari  </a:t>
            </a:r>
            <a:r>
              <a:rPr sz="3800" b="1" spc="-21" smtClean="0">
                <a:latin typeface="Arial"/>
                <a:cs typeface="Arial"/>
              </a:rPr>
              <a:t>singari bir-biri tomon  yaqinlashib yoki uzoqlashib,  </a:t>
            </a:r>
            <a:r>
              <a:rPr sz="3800" b="1" spc="-32" smtClean="0">
                <a:latin typeface="Arial"/>
                <a:cs typeface="Arial"/>
              </a:rPr>
              <a:t>sekin harakatda</a:t>
            </a:r>
            <a:r>
              <a:rPr sz="3800" b="1" spc="127" smtClean="0">
                <a:latin typeface="Arial"/>
                <a:cs typeface="Arial"/>
              </a:rPr>
              <a:t> </a:t>
            </a:r>
            <a:r>
              <a:rPr sz="3800" b="1" spc="-32" smtClean="0">
                <a:latin typeface="Arial"/>
                <a:cs typeface="Arial"/>
              </a:rPr>
              <a:t>bo‘ladi“.</a:t>
            </a:r>
            <a:endParaRPr sz="3800" b="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2966" y="5677602"/>
            <a:ext cx="3240000" cy="88635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/>
            <a:r>
              <a:rPr sz="2800" b="1" spc="-53" smtClean="0">
                <a:latin typeface="Arial"/>
                <a:cs typeface="Arial"/>
              </a:rPr>
              <a:t>Abu</a:t>
            </a:r>
            <a:r>
              <a:rPr sz="2800" b="1" spc="-74" smtClean="0">
                <a:latin typeface="Arial"/>
                <a:cs typeface="Arial"/>
              </a:rPr>
              <a:t> </a:t>
            </a:r>
            <a:r>
              <a:rPr sz="2800" b="1" spc="-42" dirty="0">
                <a:latin typeface="Arial"/>
                <a:cs typeface="Arial"/>
              </a:rPr>
              <a:t>Rayhon</a:t>
            </a:r>
            <a:endParaRPr sz="2800">
              <a:latin typeface="Arial"/>
              <a:cs typeface="Arial"/>
            </a:endParaRPr>
          </a:p>
          <a:p>
            <a:pPr algn="ctr"/>
            <a:r>
              <a:rPr sz="2800" b="1" spc="-32" dirty="0">
                <a:latin typeface="Arial"/>
                <a:cs typeface="Arial"/>
              </a:rPr>
              <a:t>Beruniy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98220" y="1161144"/>
            <a:ext cx="3872854" cy="4441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0" y="180622"/>
            <a:ext cx="12191999" cy="672123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Materiklar</a:t>
            </a:r>
            <a:r>
              <a:rPr kumimoji="0" lang="en-US" sz="42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va</a:t>
            </a:r>
            <a:r>
              <a:rPr kumimoji="0" lang="en-US" sz="42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okean</a:t>
            </a:r>
            <a:r>
              <a:rPr kumimoji="0" lang="en-US" sz="42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6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botiqlarining</a:t>
            </a:r>
            <a:r>
              <a:rPr kumimoji="0" lang="en-US" sz="42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paydo</a:t>
            </a:r>
            <a:r>
              <a:rPr kumimoji="0" lang="en-US" sz="42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200" b="1" i="0" u="none" strike="noStrike" kern="1200" cap="none" spc="-148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bo‘lishi</a:t>
            </a:r>
            <a:endParaRPr kumimoji="0" lang="en-US" sz="4200" b="1" i="0" u="none" strike="noStrike" kern="1200" cap="none" spc="-14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551" y="4958385"/>
            <a:ext cx="74616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Beruniyning</a:t>
            </a:r>
            <a:r>
              <a:rPr lang="ru-RU" sz="3800" b="1" spc="-32" dirty="0" smtClean="0">
                <a:latin typeface="Arial"/>
                <a:ea typeface="+mj-ea"/>
                <a:cs typeface="Arial"/>
              </a:rPr>
              <a:t>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bu</a:t>
            </a:r>
            <a:r>
              <a:rPr lang="ru-RU" sz="3800" b="1" spc="-32" dirty="0" smtClean="0">
                <a:latin typeface="Arial"/>
                <a:ea typeface="+mj-ea"/>
                <a:cs typeface="Arial"/>
              </a:rPr>
              <a:t>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fikri</a:t>
            </a:r>
            <a:r>
              <a:rPr lang="ru-RU" sz="3800" b="1" spc="-32" dirty="0" smtClean="0">
                <a:latin typeface="Arial"/>
                <a:ea typeface="+mj-ea"/>
                <a:cs typeface="Arial"/>
              </a:rPr>
              <a:t>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mobilizm</a:t>
            </a:r>
            <a:r>
              <a:rPr lang="en-US" sz="3800" b="1" spc="-32" dirty="0" smtClean="0">
                <a:latin typeface="Arial"/>
                <a:ea typeface="+mj-ea"/>
                <a:cs typeface="Arial"/>
              </a:rPr>
              <a:t>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gi</a:t>
            </a:r>
            <a:r>
              <a:rPr lang="ru-RU" sz="3800" b="1" spc="-32" dirty="0" err="1" smtClean="0">
                <a:latin typeface="Arial"/>
                <a:ea typeface="+mj-ea"/>
                <a:cs typeface="Arial"/>
              </a:rPr>
              <a:t>р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otezasi</a:t>
            </a:r>
            <a:r>
              <a:rPr lang="en-US" sz="3800" b="1" spc="-32" dirty="0" smtClean="0">
                <a:latin typeface="Arial"/>
                <a:ea typeface="+mj-ea"/>
                <a:cs typeface="Arial"/>
              </a:rPr>
              <a:t> 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mohiyatining</a:t>
            </a:r>
            <a:r>
              <a:rPr lang="en-US" sz="3800" b="1" spc="-32" dirty="0" smtClean="0">
                <a:latin typeface="Arial"/>
                <a:ea typeface="+mj-ea"/>
                <a:cs typeface="Arial"/>
              </a:rPr>
              <a:t> </a:t>
            </a:r>
            <a:r>
              <a:rPr lang="en-US" sz="3800" b="1" spc="-32" dirty="0" err="1" smtClean="0">
                <a:latin typeface="Arial"/>
                <a:ea typeface="+mj-ea"/>
                <a:cs typeface="Arial"/>
              </a:rPr>
              <a:t>o‘zidir</a:t>
            </a:r>
            <a:r>
              <a:rPr lang="en-US" sz="3800" b="1" spc="-32" dirty="0" smtClean="0">
                <a:latin typeface="Arial"/>
                <a:ea typeface="+mj-ea"/>
                <a:cs typeface="Arial"/>
              </a:rPr>
              <a:t>.</a:t>
            </a:r>
            <a:endParaRPr lang="ru-RU" sz="3800" b="1" spc="-32" dirty="0" smtClean="0"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9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56" y="1160235"/>
            <a:ext cx="6004312" cy="4703535"/>
          </a:xfrm>
          <a:prstGeom prst="rect">
            <a:avLst/>
          </a:prstGeom>
          <a:noFill/>
        </p:spPr>
      </p:pic>
      <p:pic>
        <p:nvPicPr>
          <p:cNvPr id="1026" name="Picture 2" descr="C:\Users\user\Desktop\Без имени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3029" y="1099863"/>
            <a:ext cx="6138966" cy="4809017"/>
          </a:xfrm>
          <a:prstGeom prst="rect">
            <a:avLst/>
          </a:prstGeom>
          <a:noFill/>
        </p:spPr>
      </p:pic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0" name="object 11"/>
          <p:cNvSpPr txBox="1"/>
          <p:nvPr/>
        </p:nvSpPr>
        <p:spPr>
          <a:xfrm>
            <a:off x="1200741" y="6023970"/>
            <a:ext cx="3792173" cy="49017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11" dirty="0" smtClean="0">
                <a:solidFill>
                  <a:srgbClr val="001F5F"/>
                </a:solidFill>
                <a:latin typeface="Arial"/>
                <a:cs typeface="Arial"/>
              </a:rPr>
              <a:t>200</a:t>
            </a:r>
            <a:r>
              <a:rPr sz="3000" b="1" spc="-11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spc="-11" dirty="0">
                <a:solidFill>
                  <a:srgbClr val="001F5F"/>
                </a:solidFill>
                <a:latin typeface="Arial"/>
                <a:cs typeface="Arial"/>
              </a:rPr>
              <a:t>mln </a:t>
            </a:r>
            <a:r>
              <a:rPr sz="3000" b="1" spc="-53" dirty="0">
                <a:solidFill>
                  <a:srgbClr val="001F5F"/>
                </a:solidFill>
                <a:latin typeface="Arial"/>
                <a:cs typeface="Arial"/>
              </a:rPr>
              <a:t>yil</a:t>
            </a:r>
            <a:r>
              <a:rPr sz="3000" b="1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spc="-32" dirty="0">
                <a:solidFill>
                  <a:srgbClr val="001F5F"/>
                </a:solidFill>
                <a:latin typeface="Arial"/>
                <a:cs typeface="Arial"/>
              </a:rPr>
              <a:t>avval</a:t>
            </a:r>
            <a:endParaRPr sz="3000">
              <a:latin typeface="Arial"/>
              <a:cs typeface="Arial"/>
            </a:endParaRPr>
          </a:p>
        </p:txBody>
      </p:sp>
      <p:sp>
        <p:nvSpPr>
          <p:cNvPr id="22" name="object 2"/>
          <p:cNvSpPr txBox="1">
            <a:spLocks/>
          </p:cNvSpPr>
          <p:nvPr/>
        </p:nvSpPr>
        <p:spPr>
          <a:xfrm>
            <a:off x="575733" y="180622"/>
            <a:ext cx="11142133" cy="641346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marR="0" lvl="0" indent="0" algn="l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Materiklar</a:t>
            </a:r>
            <a:r>
              <a:rPr kumimoji="0" lang="en-US" sz="4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va</a:t>
            </a:r>
            <a:r>
              <a:rPr kumimoji="0" lang="en-US" sz="4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okean</a:t>
            </a:r>
            <a:r>
              <a:rPr kumimoji="0" lang="en-US" sz="4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6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botiqlarining</a:t>
            </a:r>
            <a:r>
              <a:rPr kumimoji="0" lang="en-US" sz="40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paydo</a:t>
            </a:r>
            <a:r>
              <a:rPr kumimoji="0" lang="en-US" sz="40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148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bo‘lishi</a:t>
            </a:r>
            <a:endParaRPr kumimoji="0" lang="en-US" sz="4000" b="1" i="0" u="none" strike="noStrike" kern="1200" cap="none" spc="-14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6881818" y="6072206"/>
            <a:ext cx="3792173" cy="49017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000" b="1" spc="-11" dirty="0" smtClean="0">
                <a:solidFill>
                  <a:srgbClr val="001F5F"/>
                </a:solidFill>
                <a:latin typeface="Arial"/>
                <a:cs typeface="Arial"/>
              </a:rPr>
              <a:t>180</a:t>
            </a:r>
            <a:r>
              <a:rPr sz="3000" b="1" spc="-11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spc="-11" dirty="0">
                <a:solidFill>
                  <a:srgbClr val="001F5F"/>
                </a:solidFill>
                <a:latin typeface="Arial"/>
                <a:cs typeface="Arial"/>
              </a:rPr>
              <a:t>mln </a:t>
            </a:r>
            <a:r>
              <a:rPr sz="3000" b="1" spc="-53" dirty="0">
                <a:solidFill>
                  <a:srgbClr val="001F5F"/>
                </a:solidFill>
                <a:latin typeface="Arial"/>
                <a:cs typeface="Arial"/>
              </a:rPr>
              <a:t>yil</a:t>
            </a:r>
            <a:r>
              <a:rPr sz="3000" b="1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spc="-32" dirty="0">
                <a:solidFill>
                  <a:srgbClr val="001F5F"/>
                </a:solidFill>
                <a:latin typeface="Arial"/>
                <a:cs typeface="Arial"/>
              </a:rPr>
              <a:t>avval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9" y="1396012"/>
            <a:ext cx="5736092" cy="444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085" y="1277257"/>
            <a:ext cx="5967369" cy="451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8" name="object 13"/>
          <p:cNvSpPr txBox="1"/>
          <p:nvPr/>
        </p:nvSpPr>
        <p:spPr>
          <a:xfrm>
            <a:off x="8224680" y="6022357"/>
            <a:ext cx="2309213" cy="50730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3000" b="1" spc="-21" dirty="0">
                <a:solidFill>
                  <a:srgbClr val="001F5F"/>
                </a:solidFill>
                <a:latin typeface="Arial"/>
                <a:cs typeface="Arial"/>
              </a:rPr>
              <a:t>Hozirgi</a:t>
            </a:r>
            <a:r>
              <a:rPr sz="3000" b="1" spc="-16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000" b="1" spc="-21" dirty="0">
                <a:solidFill>
                  <a:srgbClr val="001F5F"/>
                </a:solidFill>
                <a:latin typeface="Arial"/>
                <a:cs typeface="Arial"/>
              </a:rPr>
              <a:t>holat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575733" y="180622"/>
            <a:ext cx="11142133" cy="641346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marR="0" lvl="0" indent="0" algn="l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Materiklar</a:t>
            </a:r>
            <a:r>
              <a:rPr kumimoji="0" lang="en-US" sz="4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va</a:t>
            </a:r>
            <a:r>
              <a:rPr kumimoji="0" lang="en-US" sz="4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okean</a:t>
            </a:r>
            <a:r>
              <a:rPr kumimoji="0" lang="en-US" sz="4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6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botiqlarining</a:t>
            </a:r>
            <a:r>
              <a:rPr kumimoji="0" lang="en-US" sz="40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paydo</a:t>
            </a:r>
            <a:r>
              <a:rPr kumimoji="0" lang="en-US" sz="4000" b="1" i="0" u="none" strike="noStrike" kern="1200" cap="none" spc="-6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-148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bo‘lishi</a:t>
            </a:r>
            <a:endParaRPr kumimoji="0" lang="en-US" sz="4000" b="1" i="0" u="none" strike="noStrike" kern="1200" cap="none" spc="-14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0" name="object 13"/>
          <p:cNvSpPr txBox="1"/>
          <p:nvPr/>
        </p:nvSpPr>
        <p:spPr>
          <a:xfrm>
            <a:off x="1802109" y="5964300"/>
            <a:ext cx="3161777" cy="49017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3000" b="1" spc="-21" dirty="0" smtClean="0">
                <a:solidFill>
                  <a:srgbClr val="001F5F"/>
                </a:solidFill>
                <a:latin typeface="Arial"/>
                <a:cs typeface="Arial"/>
              </a:rPr>
              <a:t>65 </a:t>
            </a:r>
            <a:r>
              <a:rPr lang="en-US" sz="3000" b="1" spc="-21" dirty="0" err="1" smtClean="0">
                <a:solidFill>
                  <a:srgbClr val="001F5F"/>
                </a:solidFill>
                <a:latin typeface="Arial"/>
                <a:cs typeface="Arial"/>
              </a:rPr>
              <a:t>mln</a:t>
            </a:r>
            <a:r>
              <a:rPr lang="en-US" sz="3000" b="1" spc="-21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rgbClr val="001F5F"/>
                </a:solidFill>
                <a:latin typeface="Arial"/>
                <a:cs typeface="Arial"/>
              </a:rPr>
              <a:t>yil</a:t>
            </a:r>
            <a:r>
              <a:rPr lang="en-US" sz="3000" b="1" spc="-21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rgbClr val="001F5F"/>
                </a:solidFill>
                <a:latin typeface="Arial"/>
                <a:cs typeface="Arial"/>
              </a:rPr>
              <a:t>avval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 flipH="1">
            <a:off x="0" y="1098133"/>
            <a:ext cx="3251200" cy="3749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4215" y="277808"/>
            <a:ext cx="7146988" cy="699221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12"/>
              </a:spcBef>
            </a:pPr>
            <a:r>
              <a:rPr sz="4200" spc="-42" dirty="0">
                <a:solidFill>
                  <a:srgbClr val="FF0000"/>
                </a:solidFill>
              </a:rPr>
              <a:t>Litosfera </a:t>
            </a:r>
            <a:r>
              <a:rPr sz="4200" spc="-53" dirty="0">
                <a:solidFill>
                  <a:srgbClr val="FF0000"/>
                </a:solidFill>
              </a:rPr>
              <a:t>plitalari</a:t>
            </a:r>
            <a:r>
              <a:rPr sz="4200" spc="-432" dirty="0">
                <a:solidFill>
                  <a:srgbClr val="FF0000"/>
                </a:solidFill>
              </a:rPr>
              <a:t> </a:t>
            </a:r>
            <a:r>
              <a:rPr sz="4200" spc="-53" dirty="0">
                <a:solidFill>
                  <a:srgbClr val="FF0000"/>
                </a:solidFill>
              </a:rPr>
              <a:t>tektonikasi</a:t>
            </a:r>
            <a:endParaRPr sz="4200"/>
          </a:p>
        </p:txBody>
      </p:sp>
      <p:sp>
        <p:nvSpPr>
          <p:cNvPr id="6" name="object 6"/>
          <p:cNvSpPr txBox="1"/>
          <p:nvPr/>
        </p:nvSpPr>
        <p:spPr>
          <a:xfrm>
            <a:off x="209240" y="4937498"/>
            <a:ext cx="2867677" cy="64270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4000" b="1" spc="-32" dirty="0">
                <a:solidFill>
                  <a:srgbClr val="001F5F"/>
                </a:solidFill>
                <a:latin typeface="Arial"/>
                <a:cs typeface="Arial"/>
              </a:rPr>
              <a:t>Linn</a:t>
            </a:r>
            <a:r>
              <a:rPr sz="4000" b="1" spc="-1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-42" dirty="0">
                <a:solidFill>
                  <a:srgbClr val="001F5F"/>
                </a:solidFill>
                <a:latin typeface="Arial"/>
                <a:cs typeface="Arial"/>
              </a:rPr>
              <a:t>Sayks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6961" y="1833856"/>
            <a:ext cx="6044540" cy="4510428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marR="10755" indent="389864" algn="ctr">
              <a:spcBef>
                <a:spcPts val="212"/>
              </a:spcBef>
            </a:pPr>
            <a:r>
              <a:rPr sz="3200" b="1" spc="-21" smtClean="0">
                <a:latin typeface="Arial "/>
                <a:cs typeface="Arial"/>
              </a:rPr>
              <a:t>Okean  </a:t>
            </a:r>
            <a:r>
              <a:rPr sz="3200" b="1" spc="-21" dirty="0">
                <a:latin typeface="Arial "/>
                <a:cs typeface="Arial"/>
              </a:rPr>
              <a:t>tubi tadqiqotlari, kosmik tasvirlar tahlili,  aniq geodezik o‘lchovlar va boshqa  manbalardan olingan yangi ma’lumotlar  natijasida litosfera plitalarining turli  tomonga</a:t>
            </a:r>
            <a:r>
              <a:rPr sz="3200" b="1" spc="-21">
                <a:latin typeface="Arial "/>
                <a:cs typeface="Arial"/>
              </a:rPr>
              <a:t>, </a:t>
            </a:r>
            <a:endParaRPr lang="en-US" sz="3200" b="1" spc="-21" dirty="0" smtClean="0">
              <a:latin typeface="Arial "/>
              <a:cs typeface="Arial"/>
            </a:endParaRPr>
          </a:p>
          <a:p>
            <a:pPr marL="26887" marR="10755" indent="389864" algn="ctr">
              <a:spcBef>
                <a:spcPts val="212"/>
              </a:spcBef>
            </a:pPr>
            <a:r>
              <a:rPr sz="3200" b="1" spc="-21" smtClean="0">
                <a:latin typeface="Arial "/>
                <a:cs typeface="Arial"/>
              </a:rPr>
              <a:t>har </a:t>
            </a:r>
            <a:r>
              <a:rPr sz="3200" b="1" spc="-32" dirty="0">
                <a:latin typeface="Arial "/>
                <a:cs typeface="Arial"/>
              </a:rPr>
              <a:t>xil </a:t>
            </a:r>
            <a:r>
              <a:rPr sz="3200" b="1" spc="-21">
                <a:latin typeface="Arial "/>
                <a:cs typeface="Arial"/>
              </a:rPr>
              <a:t>tezlikda  </a:t>
            </a:r>
            <a:r>
              <a:rPr lang="en-US" sz="3200" b="1" spc="-21" dirty="0" smtClean="0">
                <a:latin typeface="Arial "/>
                <a:cs typeface="Arial"/>
              </a:rPr>
              <a:t>h</a:t>
            </a:r>
            <a:r>
              <a:rPr sz="3200" b="1" spc="-32" smtClean="0">
                <a:latin typeface="Arial "/>
                <a:cs typeface="Arial"/>
              </a:rPr>
              <a:t>arakatlanayotganligi </a:t>
            </a:r>
            <a:endParaRPr lang="en-US" sz="3200" b="1" spc="-32" dirty="0" smtClean="0">
              <a:latin typeface="Arial "/>
              <a:cs typeface="Arial"/>
            </a:endParaRPr>
          </a:p>
          <a:p>
            <a:pPr marL="26887" marR="10755" indent="389864" algn="ctr">
              <a:spcBef>
                <a:spcPts val="212"/>
              </a:spcBef>
            </a:pPr>
            <a:r>
              <a:rPr sz="3200" b="1" spc="-21" smtClean="0">
                <a:latin typeface="Arial "/>
                <a:cs typeface="Arial"/>
              </a:rPr>
              <a:t>ma’lum</a:t>
            </a:r>
            <a:r>
              <a:rPr sz="3200" b="1" spc="95" smtClean="0">
                <a:latin typeface="Arial "/>
                <a:cs typeface="Arial"/>
              </a:rPr>
              <a:t> </a:t>
            </a:r>
            <a:r>
              <a:rPr sz="3200" b="1" spc="-21" dirty="0">
                <a:latin typeface="Arial "/>
                <a:cs typeface="Arial"/>
              </a:rPr>
              <a:t>bo‘ldi.</a:t>
            </a:r>
            <a:endParaRPr sz="3200" b="1">
              <a:latin typeface="Arial 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9930" y="4995555"/>
            <a:ext cx="2659094" cy="64270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4000" b="1" spc="-21" dirty="0">
                <a:solidFill>
                  <a:srgbClr val="001F5F"/>
                </a:solidFill>
                <a:latin typeface="Arial"/>
                <a:cs typeface="Arial"/>
              </a:rPr>
              <a:t>Jon</a:t>
            </a:r>
            <a:r>
              <a:rPr sz="4000" b="1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-32" dirty="0">
                <a:solidFill>
                  <a:srgbClr val="001F5F"/>
                </a:solidFill>
                <a:latin typeface="Arial"/>
                <a:cs typeface="Arial"/>
              </a:rPr>
              <a:t>Oliver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31086" y="1068095"/>
            <a:ext cx="2960914" cy="392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5" name="object 2"/>
          <p:cNvSpPr txBox="1">
            <a:spLocks/>
          </p:cNvSpPr>
          <p:nvPr/>
        </p:nvSpPr>
        <p:spPr>
          <a:xfrm>
            <a:off x="0" y="20968"/>
            <a:ext cx="12191999" cy="795234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Litosfera</a:t>
            </a:r>
            <a:r>
              <a:rPr kumimoji="0" lang="en-US" sz="5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plitalari</a:t>
            </a:r>
            <a:r>
              <a:rPr kumimoji="0" lang="en-US" sz="5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tektonikasi</a:t>
            </a:r>
            <a:endParaRPr kumimoji="0" lang="en-US" sz="5000" b="1" i="0" u="none" strike="noStrike" kern="1200" cap="none" spc="-14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75412" y="1096220"/>
            <a:ext cx="2415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-21" dirty="0" smtClean="0">
                <a:latin typeface="Arial"/>
                <a:cs typeface="Arial"/>
              </a:rPr>
              <a:t>1968-yilda</a:t>
            </a:r>
            <a:endParaRPr lang="ru-RU" sz="32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0" y="180622"/>
            <a:ext cx="12191999" cy="795234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Litosfera</a:t>
            </a:r>
            <a:r>
              <a:rPr kumimoji="0" lang="en-US" sz="5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plitalarining</a:t>
            </a:r>
            <a:r>
              <a:rPr kumimoji="0" lang="en-US" sz="5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harakat</a:t>
            </a:r>
            <a:r>
              <a:rPr kumimoji="0" lang="en-US" sz="5000" b="1" i="0" u="none" strike="noStrike" kern="1200" cap="none" spc="-5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53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mexanizmi</a:t>
            </a:r>
            <a:endParaRPr kumimoji="0" lang="en-US" sz="5000" b="1" i="0" u="none" strike="noStrike" kern="1200" cap="none" spc="-14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b="13340"/>
          <a:stretch>
            <a:fillRect/>
          </a:stretch>
        </p:blipFill>
        <p:spPr bwMode="auto">
          <a:xfrm>
            <a:off x="177119" y="1157742"/>
            <a:ext cx="11828255" cy="535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688" y="1532017"/>
            <a:ext cx="538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Arial "/>
              </a:rPr>
              <a:t>Mantiya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moddalarining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yuqori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tomonga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harakatlanishi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natijasida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litosfera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plitalari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bir-biridan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uzoqlashadi</a:t>
            </a:r>
            <a:r>
              <a:rPr lang="en-US" sz="3200" dirty="0" smtClean="0">
                <a:latin typeface="Arial "/>
              </a:rPr>
              <a:t>. </a:t>
            </a:r>
          </a:p>
          <a:p>
            <a:pPr algn="ctr"/>
            <a:r>
              <a:rPr lang="en-US" sz="3200" dirty="0" err="1" smtClean="0">
                <a:latin typeface="Arial "/>
              </a:rPr>
              <a:t>Natijada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o‘rta</a:t>
            </a:r>
            <a:r>
              <a:rPr lang="en-US" sz="3200" dirty="0" smtClean="0">
                <a:latin typeface="Arial "/>
              </a:rPr>
              <a:t/>
            </a:r>
            <a:br>
              <a:rPr lang="en-US" sz="3200" dirty="0" smtClean="0">
                <a:latin typeface="Arial "/>
              </a:rPr>
            </a:br>
            <a:r>
              <a:rPr lang="en-US" sz="3200" dirty="0" err="1" smtClean="0">
                <a:latin typeface="Arial "/>
              </a:rPr>
              <a:t>okean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tizmalari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paydo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bo‘lib</a:t>
            </a:r>
            <a:r>
              <a:rPr lang="en-US" sz="3200" dirty="0" smtClean="0">
                <a:latin typeface="Arial "/>
              </a:rPr>
              <a:t>, </a:t>
            </a:r>
            <a:r>
              <a:rPr lang="en-US" sz="3200" dirty="0" err="1" smtClean="0">
                <a:latin typeface="Arial "/>
              </a:rPr>
              <a:t>bazaltli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okean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po‘sti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kengayadi</a:t>
            </a:r>
            <a:r>
              <a:rPr lang="en-US" sz="3200" dirty="0" smtClean="0">
                <a:latin typeface="Arial "/>
              </a:rPr>
              <a:t>. </a:t>
            </a:r>
            <a:endParaRPr lang="ru-RU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0572" y="1220621"/>
            <a:ext cx="6332429" cy="521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000" dirty="0" err="1" smtClean="0">
                <a:solidFill>
                  <a:schemeClr val="bg1"/>
                </a:solidFill>
                <a:latin typeface="Arial "/>
              </a:rPr>
              <a:t>Litosfera</a:t>
            </a:r>
            <a:r>
              <a:rPr lang="en-US" sz="5000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  <a:latin typeface="Arial "/>
              </a:rPr>
              <a:t>plitalari</a:t>
            </a:r>
            <a:r>
              <a:rPr lang="en-US" sz="5000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  <a:latin typeface="Arial "/>
              </a:rPr>
              <a:t>bir-biridan</a:t>
            </a:r>
            <a:r>
              <a:rPr lang="en-US" sz="5000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  <a:latin typeface="Arial "/>
              </a:rPr>
              <a:t>uzoqlashadi</a:t>
            </a:r>
            <a:endParaRPr sz="5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145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0" y="11143"/>
            <a:ext cx="12192000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0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494038" y="1260423"/>
            <a:ext cx="9320592" cy="5152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87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16-21-sahifalaridagi “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Litosfera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relyefi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6887">
              <a:lnSpc>
                <a:spcPct val="110000"/>
              </a:lnSpc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Materiklar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okeanlarning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paydo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bo‘lishi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rivojlanishi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berish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3. 4-rasmni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chizish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izohlash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4379"/>
            <a:ext cx="12192000" cy="795234"/>
          </a:xfrm>
          <a:prstGeom prst="rect">
            <a:avLst/>
          </a:prstGeom>
        </p:spPr>
        <p:txBody>
          <a:bodyPr vert="horz" wrap="square" lIns="0" tIns="25543" rIns="0" bIns="0" rtlCol="0" anchor="ctr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0"/>
              </a:spcBef>
            </a:pPr>
            <a:r>
              <a:rPr sz="5000" b="1" spc="-74" dirty="0">
                <a:solidFill>
                  <a:schemeClr val="bg1"/>
                </a:solidFill>
                <a:latin typeface="Arial "/>
              </a:rPr>
              <a:t>RE</a:t>
            </a:r>
            <a:r>
              <a:rPr sz="5000" b="1" spc="-53" dirty="0">
                <a:solidFill>
                  <a:schemeClr val="bg1"/>
                </a:solidFill>
                <a:latin typeface="Arial "/>
              </a:rPr>
              <a:t>J</a:t>
            </a:r>
            <a:r>
              <a:rPr sz="5000" b="1" spc="-74" dirty="0">
                <a:solidFill>
                  <a:schemeClr val="bg1"/>
                </a:solidFill>
                <a:latin typeface="Arial "/>
              </a:rPr>
              <a:t>A</a:t>
            </a:r>
            <a:r>
              <a:rPr sz="5000" b="1" spc="-11" dirty="0">
                <a:solidFill>
                  <a:schemeClr val="bg1"/>
                </a:solidFill>
                <a:latin typeface="Arial "/>
              </a:rPr>
              <a:t>:</a:t>
            </a:r>
            <a:endParaRPr sz="5000" b="1">
              <a:solidFill>
                <a:schemeClr val="bg1"/>
              </a:solidFill>
              <a:latin typeface="Arial 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27876" y="1491311"/>
            <a:ext cx="3352396" cy="342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36757" y="1394950"/>
            <a:ext cx="3332209" cy="3402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3259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1" y="1613027"/>
                </a:lnTo>
                <a:lnTo>
                  <a:pt x="1575561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6978" y="5028931"/>
            <a:ext cx="3218855" cy="76581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400" b="1" spc="-32" dirty="0" smtClean="0">
                <a:latin typeface="Arial"/>
                <a:cs typeface="Arial"/>
              </a:rPr>
              <a:t>L</a:t>
            </a:r>
            <a:r>
              <a:rPr sz="2400" b="1" spc="-32" smtClean="0">
                <a:latin typeface="Arial"/>
                <a:cs typeface="Arial"/>
              </a:rPr>
              <a:t>itosfera</a:t>
            </a:r>
            <a:r>
              <a:rPr lang="en-US" sz="2400" b="1" spc="-32" dirty="0" smtClean="0">
                <a:latin typeface="Arial"/>
                <a:cs typeface="Arial"/>
              </a:rPr>
              <a:t> </a:t>
            </a:r>
            <a:r>
              <a:rPr lang="en-US" sz="2400" b="1" spc="-32" dirty="0" err="1" smtClean="0">
                <a:latin typeface="Arial"/>
                <a:cs typeface="Arial"/>
              </a:rPr>
              <a:t>va</a:t>
            </a:r>
            <a:r>
              <a:rPr lang="en-US" sz="2400" b="1" spc="-32" dirty="0" smtClean="0">
                <a:latin typeface="Arial"/>
                <a:cs typeface="Arial"/>
              </a:rPr>
              <a:t> </a:t>
            </a:r>
            <a:r>
              <a:rPr lang="en-US" sz="2400" b="1" spc="-32" dirty="0" err="1" smtClean="0">
                <a:latin typeface="Arial"/>
                <a:cs typeface="Arial"/>
              </a:rPr>
              <a:t>uning</a:t>
            </a:r>
            <a:r>
              <a:rPr lang="en-US" sz="2400" b="1" spc="-32" dirty="0" smtClean="0">
                <a:latin typeface="Arial"/>
                <a:cs typeface="Arial"/>
              </a:rPr>
              <a:t> </a:t>
            </a:r>
            <a:r>
              <a:rPr lang="en-US" sz="2400" b="1" spc="-32" dirty="0" err="1" smtClean="0">
                <a:latin typeface="Arial"/>
                <a:cs typeface="Arial"/>
              </a:rPr>
              <a:t>tuzilishi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5281" y="4938619"/>
            <a:ext cx="3019740" cy="113514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marR="10755" indent="-1344" algn="ctr">
              <a:spcBef>
                <a:spcPts val="212"/>
              </a:spcBef>
            </a:pPr>
            <a:r>
              <a:rPr sz="2400" b="1" spc="-32" dirty="0">
                <a:latin typeface="Arial"/>
                <a:cs typeface="Arial"/>
              </a:rPr>
              <a:t>Materiklar </a:t>
            </a:r>
            <a:r>
              <a:rPr sz="2400" b="1" spc="-42" dirty="0">
                <a:latin typeface="Arial"/>
                <a:cs typeface="Arial"/>
              </a:rPr>
              <a:t>va </a:t>
            </a:r>
            <a:r>
              <a:rPr sz="2400" b="1" spc="-21" dirty="0">
                <a:latin typeface="Arial"/>
                <a:cs typeface="Arial"/>
              </a:rPr>
              <a:t>okean  botiqlarining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32">
                <a:latin typeface="Arial"/>
                <a:cs typeface="Arial"/>
              </a:rPr>
              <a:t>paydo  </a:t>
            </a:r>
            <a:r>
              <a:rPr sz="2400" b="1" spc="-95" smtClean="0">
                <a:latin typeface="Arial"/>
                <a:cs typeface="Arial"/>
              </a:rPr>
              <a:t>bo</a:t>
            </a:r>
            <a:r>
              <a:rPr lang="en-US" sz="2400" b="1" spc="-95" dirty="0" smtClean="0">
                <a:latin typeface="Arial"/>
                <a:cs typeface="Arial"/>
              </a:rPr>
              <a:t>‘</a:t>
            </a:r>
            <a:r>
              <a:rPr sz="2400" b="1" spc="-95" smtClean="0">
                <a:latin typeface="Arial"/>
                <a:cs typeface="Arial"/>
              </a:rPr>
              <a:t>lishi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0589" y="5085374"/>
            <a:ext cx="2617377" cy="76581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sz="2400" b="1" spc="-32" dirty="0">
                <a:latin typeface="Arial"/>
                <a:cs typeface="Arial"/>
              </a:rPr>
              <a:t>Litosfera plitalari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32" dirty="0">
                <a:latin typeface="Arial"/>
                <a:cs typeface="Arial"/>
              </a:rPr>
              <a:t>tektonikasi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4305" y="1491311"/>
            <a:ext cx="3352396" cy="342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424" y="1394950"/>
            <a:ext cx="3332211" cy="3402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2057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48215" y="1491311"/>
            <a:ext cx="3352396" cy="3423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57903" y="1394950"/>
            <a:ext cx="3332211" cy="3402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4672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029041"/>
            <a:ext cx="8772525" cy="58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16114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254" y="1716421"/>
            <a:ext cx="34200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harflar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belgilangan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hududlar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seysmik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mintaqalarga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tegishli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ekanligini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aniqlash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/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0" y="11143"/>
            <a:ext cx="12192000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0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61" t="6704" r="14732" b="12798"/>
          <a:stretch/>
        </p:blipFill>
        <p:spPr>
          <a:xfrm>
            <a:off x="3085136" y="1349829"/>
            <a:ext cx="5158977" cy="5274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306286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E’tiboringiz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rahmat</a:t>
            </a:r>
            <a:endParaRPr kumimoji="0" lang="ru-RU" sz="6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424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Litosfera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tosh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qobig‘i</a:t>
            </a:r>
            <a:endParaRPr sz="5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488" y="1061704"/>
            <a:ext cx="42446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 "/>
              </a:rPr>
              <a:t>Litosfera</a:t>
            </a:r>
            <a:r>
              <a:rPr lang="en-US" sz="4000" b="1" dirty="0" smtClean="0">
                <a:latin typeface="Arial "/>
              </a:rPr>
              <a:t> </a:t>
            </a:r>
          </a:p>
          <a:p>
            <a:pPr algn="ctr"/>
            <a:r>
              <a:rPr lang="en-US" sz="4000" b="1" dirty="0" err="1" smtClean="0">
                <a:latin typeface="Arial "/>
              </a:rPr>
              <a:t>Yer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po‘sti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va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yuqori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mantiyaning</a:t>
            </a:r>
            <a:r>
              <a:rPr lang="en-US" sz="4000" b="1" dirty="0" smtClean="0">
                <a:latin typeface="Arial "/>
              </a:rPr>
              <a:t> </a:t>
            </a:r>
          </a:p>
          <a:p>
            <a:pPr algn="ctr"/>
            <a:r>
              <a:rPr lang="en-US" sz="4000" b="1" dirty="0" err="1" smtClean="0">
                <a:latin typeface="Arial "/>
              </a:rPr>
              <a:t>bir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qismini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egallaydi</a:t>
            </a:r>
            <a:r>
              <a:rPr lang="en-US" sz="4000" b="1" dirty="0" smtClean="0">
                <a:latin typeface="Arial "/>
              </a:rPr>
              <a:t>.</a:t>
            </a:r>
            <a:endParaRPr lang="ru-RU" sz="4000" b="1" dirty="0">
              <a:latin typeface="Arial "/>
            </a:endParaRPr>
          </a:p>
        </p:txBody>
      </p:sp>
      <p:pic>
        <p:nvPicPr>
          <p:cNvPr id="5" name="Picture 2" descr="Litosfera - O que é Litosfera? - Significado e Definição - Resumo Geografia"/>
          <p:cNvPicPr>
            <a:picLocks noChangeAspect="1" noChangeArrowheads="1"/>
          </p:cNvPicPr>
          <p:nvPr/>
        </p:nvPicPr>
        <p:blipFill>
          <a:blip r:embed="rId2"/>
          <a:srcRect l="8721" t="11280" r="13601"/>
          <a:stretch>
            <a:fillRect/>
          </a:stretch>
        </p:blipFill>
        <p:spPr bwMode="auto">
          <a:xfrm>
            <a:off x="4696177" y="1151467"/>
            <a:ext cx="7313615" cy="444782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2534" y="5300696"/>
            <a:ext cx="114356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 "/>
              </a:rPr>
              <a:t>Litosfera</a:t>
            </a:r>
            <a:r>
              <a:rPr lang="en-US" sz="4000" b="1" i="1" dirty="0" smtClean="0">
                <a:latin typeface="Arial "/>
              </a:rPr>
              <a:t> - </a:t>
            </a:r>
            <a:r>
              <a:rPr lang="en-US" sz="4000" b="1" dirty="0" err="1" smtClean="0">
                <a:latin typeface="Arial "/>
              </a:rPr>
              <a:t>yunoncha</a:t>
            </a:r>
            <a:r>
              <a:rPr lang="en-US" sz="4000" b="1" dirty="0" smtClean="0">
                <a:latin typeface="Arial "/>
              </a:rPr>
              <a:t> „</a:t>
            </a:r>
            <a:r>
              <a:rPr lang="en-US" sz="4000" b="1" dirty="0" err="1" smtClean="0">
                <a:latin typeface="Arial "/>
              </a:rPr>
              <a:t>litos</a:t>
            </a:r>
            <a:r>
              <a:rPr lang="en-US" sz="4000" b="1" dirty="0" smtClean="0">
                <a:latin typeface="Arial "/>
              </a:rPr>
              <a:t>“ — </a:t>
            </a:r>
            <a:r>
              <a:rPr lang="en-US" sz="4000" b="1" i="1" dirty="0" smtClean="0">
                <a:latin typeface="Arial "/>
              </a:rPr>
              <a:t>tosh, </a:t>
            </a:r>
            <a:r>
              <a:rPr lang="en-US" sz="4000" b="1" i="1" dirty="0" err="1" smtClean="0">
                <a:latin typeface="Arial "/>
              </a:rPr>
              <a:t>qattiq</a:t>
            </a:r>
            <a:r>
              <a:rPr lang="en-US" sz="4000" b="1" dirty="0" smtClean="0">
                <a:latin typeface="Arial "/>
              </a:rPr>
              <a:t>, „</a:t>
            </a:r>
            <a:r>
              <a:rPr lang="en-US" sz="4000" b="1" dirty="0" err="1" smtClean="0">
                <a:latin typeface="Arial "/>
              </a:rPr>
              <a:t>sfera</a:t>
            </a:r>
            <a:r>
              <a:rPr lang="en-US" sz="4000" b="1" dirty="0" smtClean="0">
                <a:latin typeface="Arial "/>
              </a:rPr>
              <a:t>“ — </a:t>
            </a:r>
            <a:r>
              <a:rPr lang="en-US" sz="4000" b="1" i="1" dirty="0" err="1" smtClean="0">
                <a:latin typeface="Arial "/>
              </a:rPr>
              <a:t>qobiq</a:t>
            </a:r>
            <a:r>
              <a:rPr lang="ru-RU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degan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ma’noni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bildiradi</a:t>
            </a:r>
            <a:r>
              <a:rPr lang="en-US" sz="4000" b="1" dirty="0" smtClean="0">
                <a:latin typeface="Arial "/>
              </a:rPr>
              <a:t>.</a:t>
            </a:r>
            <a:endParaRPr lang="ru-RU" sz="24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19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Прямоугольник 16"/>
          <p:cNvSpPr/>
          <p:nvPr/>
        </p:nvSpPr>
        <p:spPr>
          <a:xfrm>
            <a:off x="191910" y="5780782"/>
            <a:ext cx="11785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 "/>
              </a:rPr>
              <a:t>Ushbu</a:t>
            </a:r>
            <a:r>
              <a:rPr lang="en-US" sz="3000" b="1" dirty="0" smtClean="0">
                <a:latin typeface="Arial "/>
              </a:rPr>
              <a:t> </a:t>
            </a:r>
            <a:r>
              <a:rPr lang="en-US" sz="3000" b="1" dirty="0" err="1" smtClean="0">
                <a:latin typeface="Arial "/>
              </a:rPr>
              <a:t>chegarani</a:t>
            </a:r>
            <a:r>
              <a:rPr lang="en-US" sz="3000" b="1" dirty="0" smtClean="0">
                <a:latin typeface="Arial "/>
              </a:rPr>
              <a:t> 1914 - </a:t>
            </a:r>
            <a:r>
              <a:rPr lang="en-US" sz="3000" b="1" dirty="0" err="1" smtClean="0">
                <a:latin typeface="Arial "/>
              </a:rPr>
              <a:t>yilda</a:t>
            </a:r>
            <a:r>
              <a:rPr lang="ru-RU" sz="3000" b="1" dirty="0" smtClean="0">
                <a:latin typeface="Arial "/>
              </a:rPr>
              <a:t> </a:t>
            </a:r>
            <a:r>
              <a:rPr lang="en-US" sz="3000" b="1" dirty="0" err="1" smtClean="0">
                <a:latin typeface="Arial "/>
              </a:rPr>
              <a:t>yevropalik</a:t>
            </a:r>
            <a:r>
              <a:rPr lang="en-US" sz="3000" b="1" dirty="0" smtClean="0">
                <a:latin typeface="Arial "/>
              </a:rPr>
              <a:t> </a:t>
            </a:r>
            <a:r>
              <a:rPr lang="en-US" sz="3000" b="1" dirty="0" err="1" smtClean="0">
                <a:latin typeface="Arial "/>
              </a:rPr>
              <a:t>olim</a:t>
            </a:r>
            <a:r>
              <a:rPr lang="en-US" sz="3000" b="1" dirty="0" smtClean="0">
                <a:latin typeface="Arial "/>
              </a:rPr>
              <a:t> </a:t>
            </a:r>
            <a:r>
              <a:rPr lang="en-US" sz="3000" b="1" dirty="0" err="1" smtClean="0">
                <a:latin typeface="Arial "/>
              </a:rPr>
              <a:t>Moxorovichich</a:t>
            </a:r>
            <a:r>
              <a:rPr lang="en-US" sz="3000" b="1" dirty="0" smtClean="0">
                <a:latin typeface="Arial "/>
              </a:rPr>
              <a:t> </a:t>
            </a:r>
            <a:r>
              <a:rPr lang="en-US" sz="3000" b="1" dirty="0" err="1" smtClean="0">
                <a:latin typeface="Arial "/>
              </a:rPr>
              <a:t>aniqlagan</a:t>
            </a:r>
            <a:r>
              <a:rPr lang="en-US" sz="3000" b="1" dirty="0" smtClean="0">
                <a:latin typeface="Arial "/>
              </a:rPr>
              <a:t>. </a:t>
            </a:r>
            <a:endParaRPr lang="ru-RU" sz="3000" b="1" dirty="0">
              <a:latin typeface="Arial "/>
            </a:endParaRPr>
          </a:p>
        </p:txBody>
      </p:sp>
      <p:pic>
        <p:nvPicPr>
          <p:cNvPr id="29698" name="Picture 2" descr="Строение земной коры — урок. География, 5 класс."/>
          <p:cNvPicPr>
            <a:picLocks noChangeAspect="1" noChangeArrowheads="1"/>
          </p:cNvPicPr>
          <p:nvPr/>
        </p:nvPicPr>
        <p:blipFill>
          <a:blip r:embed="rId2"/>
          <a:srcRect r="26163"/>
          <a:stretch>
            <a:fillRect/>
          </a:stretch>
        </p:blipFill>
        <p:spPr bwMode="auto">
          <a:xfrm>
            <a:off x="3718974" y="1290637"/>
            <a:ext cx="6339426" cy="4387675"/>
          </a:xfrm>
          <a:prstGeom prst="rect">
            <a:avLst/>
          </a:prstGeom>
          <a:noFill/>
        </p:spPr>
      </p:pic>
      <p:pic>
        <p:nvPicPr>
          <p:cNvPr id="29702" name="Picture 6" descr="ภาพถ่ายของAndria Mohorovici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62" y="1309511"/>
            <a:ext cx="2813403" cy="3727247"/>
          </a:xfrm>
          <a:prstGeom prst="rect">
            <a:avLst/>
          </a:prstGeom>
          <a:noFill/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0" y="191912"/>
            <a:ext cx="12192000" cy="641346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0"/>
              </a:spcBef>
            </a:pP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Yer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po‘sti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yuqori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mantiya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oralig‘idagi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chegara</a:t>
            </a:r>
            <a:endParaRPr sz="4000" b="1">
              <a:solidFill>
                <a:schemeClr val="bg1"/>
              </a:solidFill>
              <a:latin typeface="Arial 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273876" y="4949908"/>
            <a:ext cx="2990135" cy="79659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500" b="1" spc="-74" dirty="0" err="1" smtClean="0">
                <a:latin typeface="Arial"/>
                <a:cs typeface="Arial"/>
              </a:rPr>
              <a:t>Andriya</a:t>
            </a:r>
            <a:r>
              <a:rPr lang="en-US" sz="2500" b="1" spc="-74" dirty="0" smtClean="0">
                <a:latin typeface="Arial"/>
                <a:cs typeface="Arial"/>
              </a:rPr>
              <a:t> </a:t>
            </a:r>
            <a:r>
              <a:rPr lang="en-US" sz="2500" b="1" spc="-74" dirty="0" err="1" smtClean="0">
                <a:latin typeface="Arial"/>
                <a:cs typeface="Arial"/>
              </a:rPr>
              <a:t>Moxorovichich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6"/>
          <p:cNvSpPr txBox="1"/>
          <p:nvPr/>
        </p:nvSpPr>
        <p:spPr>
          <a:xfrm>
            <a:off x="9843911" y="2347819"/>
            <a:ext cx="2152056" cy="411870"/>
          </a:xfrm>
          <a:prstGeom prst="rect">
            <a:avLst/>
          </a:prstGeom>
          <a:noFill/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500" b="1" spc="-74" dirty="0" err="1" smtClean="0">
                <a:latin typeface="Arial"/>
                <a:cs typeface="Arial"/>
              </a:rPr>
              <a:t>Yer</a:t>
            </a:r>
            <a:r>
              <a:rPr lang="en-US" sz="2500" b="1" spc="-74" dirty="0" smtClean="0">
                <a:latin typeface="Arial"/>
                <a:cs typeface="Arial"/>
              </a:rPr>
              <a:t> </a:t>
            </a:r>
            <a:r>
              <a:rPr lang="en-US" sz="2500" b="1" spc="-74" dirty="0" err="1" smtClean="0">
                <a:latin typeface="Arial"/>
                <a:cs typeface="Arial"/>
              </a:rPr>
              <a:t>po‘sti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9872134" y="3380752"/>
            <a:ext cx="2152056" cy="796591"/>
          </a:xfrm>
          <a:prstGeom prst="rect">
            <a:avLst/>
          </a:prstGeom>
          <a:noFill/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500" b="1" spc="-74" dirty="0" err="1" smtClean="0">
                <a:latin typeface="Arial"/>
                <a:cs typeface="Arial"/>
              </a:rPr>
              <a:t>Moxorovichich</a:t>
            </a:r>
            <a:r>
              <a:rPr lang="en-US" sz="2500" b="1" spc="-74" dirty="0" smtClean="0">
                <a:latin typeface="Arial"/>
                <a:cs typeface="Arial"/>
              </a:rPr>
              <a:t> </a:t>
            </a:r>
            <a:r>
              <a:rPr lang="en-US" sz="2500" b="1" spc="-74" dirty="0" err="1" smtClean="0">
                <a:latin typeface="Arial"/>
                <a:cs typeface="Arial"/>
              </a:rPr>
              <a:t>chegarasi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10035822" y="4396753"/>
            <a:ext cx="1762590" cy="411870"/>
          </a:xfrm>
          <a:prstGeom prst="rect">
            <a:avLst/>
          </a:prstGeom>
          <a:noFill/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500" b="1" spc="-74" dirty="0" err="1" smtClean="0">
                <a:latin typeface="Arial"/>
                <a:cs typeface="Arial"/>
              </a:rPr>
              <a:t>Mantiya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7502" y="1186744"/>
            <a:ext cx="78771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203201" y="1300575"/>
            <a:ext cx="37737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 "/>
              </a:rPr>
              <a:t>Yer</a:t>
            </a:r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po‘stining</a:t>
            </a:r>
            <a:r>
              <a:rPr lang="en-US" sz="2800" b="1" dirty="0" smtClean="0">
                <a:latin typeface="Arial "/>
              </a:rPr>
              <a:t> </a:t>
            </a:r>
          </a:p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Arial "/>
              </a:rPr>
              <a:t>kontinental</a:t>
            </a:r>
            <a:r>
              <a:rPr lang="en-US" sz="2800" b="1" i="1" dirty="0" smtClean="0">
                <a:solidFill>
                  <a:srgbClr val="C00000"/>
                </a:solidFill>
                <a:latin typeface="Arial "/>
              </a:rPr>
              <a:t> tipi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materiklarda</a:t>
            </a:r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tarqalgan</a:t>
            </a:r>
            <a:r>
              <a:rPr lang="en-US" sz="2800" b="1" dirty="0" smtClean="0">
                <a:latin typeface="Arial 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61955" y="3905956"/>
            <a:ext cx="1196622" cy="36124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"/>
              </a:rPr>
              <a:t>35-40 km</a:t>
            </a:r>
            <a:endParaRPr lang="ru-RU" b="1" dirty="0"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022" y="3335867"/>
            <a:ext cx="1196622" cy="36124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"/>
              </a:rPr>
              <a:t>55-70 km</a:t>
            </a:r>
            <a:endParaRPr lang="ru-RU" b="1" dirty="0">
              <a:latin typeface="Arial 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33379"/>
            <a:ext cx="3802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 "/>
              </a:rPr>
              <a:t>Qalinligi</a:t>
            </a:r>
            <a:r>
              <a:rPr lang="en-US" sz="2800" b="1" dirty="0" smtClean="0">
                <a:solidFill>
                  <a:srgbClr val="C00000"/>
                </a:solidFill>
                <a:latin typeface="Arial "/>
              </a:rPr>
              <a:t>:</a:t>
            </a:r>
          </a:p>
          <a:p>
            <a:pPr algn="ctr"/>
            <a:r>
              <a:rPr lang="en-US" sz="2800" b="1" dirty="0" err="1" smtClean="0">
                <a:latin typeface="Arial "/>
              </a:rPr>
              <a:t>Pomir</a:t>
            </a:r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va</a:t>
            </a:r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Hindukushda</a:t>
            </a:r>
            <a:r>
              <a:rPr lang="en-US" sz="2800" b="1" dirty="0" smtClean="0">
                <a:latin typeface="Arial "/>
              </a:rPr>
              <a:t> </a:t>
            </a:r>
          </a:p>
          <a:p>
            <a:pPr algn="ctr"/>
            <a:r>
              <a:rPr lang="en-US" sz="2800" b="1" dirty="0" smtClean="0">
                <a:latin typeface="Arial "/>
              </a:rPr>
              <a:t>60 - 70 km;</a:t>
            </a:r>
          </a:p>
          <a:p>
            <a:pPr algn="ctr"/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Himolay</a:t>
            </a:r>
            <a:r>
              <a:rPr lang="en-US" sz="2800" b="1" dirty="0" smtClean="0">
                <a:latin typeface="Arial "/>
              </a:rPr>
              <a:t> </a:t>
            </a:r>
            <a:r>
              <a:rPr lang="en-US" sz="2800" b="1" dirty="0" err="1" smtClean="0">
                <a:latin typeface="Arial "/>
              </a:rPr>
              <a:t>tog‘larida</a:t>
            </a:r>
            <a:r>
              <a:rPr lang="en-US" sz="2800" b="1" dirty="0" smtClean="0">
                <a:latin typeface="Arial "/>
              </a:rPr>
              <a:t> 80 km.</a:t>
            </a: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0" y="214489"/>
            <a:ext cx="12192000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Yer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po‘sti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tuzilishi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va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qalinligiga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ko‘ra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ikki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tipga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bo‘linadi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4154311" y="1326444"/>
            <a:ext cx="4064000" cy="579790"/>
          </a:xfrm>
          <a:prstGeom prst="rect">
            <a:avLst/>
          </a:prstGeom>
          <a:noFill/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Materik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po‘sti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8534399" y="2743199"/>
            <a:ext cx="3409245" cy="579790"/>
          </a:xfrm>
          <a:prstGeom prst="rect">
            <a:avLst/>
          </a:prstGeom>
          <a:noFill/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Okean</a:t>
            </a:r>
            <a:r>
              <a:rPr kumimoji="0" lang="en-US" sz="3600" b="1" i="0" u="none" strike="noStrike" kern="1200" cap="none" spc="-74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po‘sti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5322711" y="4504266"/>
            <a:ext cx="4064000" cy="579790"/>
          </a:xfrm>
          <a:prstGeom prst="rect">
            <a:avLst/>
          </a:prstGeom>
          <a:noFill/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Litosfera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6" name="object 2"/>
          <p:cNvSpPr txBox="1">
            <a:spLocks/>
          </p:cNvSpPr>
          <p:nvPr/>
        </p:nvSpPr>
        <p:spPr>
          <a:xfrm>
            <a:off x="5875867" y="5260622"/>
            <a:ext cx="4064000" cy="579790"/>
          </a:xfrm>
          <a:prstGeom prst="rect">
            <a:avLst/>
          </a:prstGeom>
          <a:noFill/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Astenosfera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6203245" y="5983110"/>
            <a:ext cx="4064000" cy="579790"/>
          </a:xfrm>
          <a:prstGeom prst="rect">
            <a:avLst/>
          </a:prstGeom>
          <a:noFill/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4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Yuqori</a:t>
            </a:r>
            <a:r>
              <a:rPr kumimoji="0" lang="en-US" sz="3600" b="1" i="0" u="none" strike="noStrike" kern="1200" cap="none" spc="-74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74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mantiya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user\Desktop\9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289" y="1253067"/>
            <a:ext cx="7199296" cy="4967111"/>
          </a:xfrm>
          <a:prstGeom prst="rect">
            <a:avLst/>
          </a:prstGeom>
          <a:noFill/>
        </p:spPr>
      </p:pic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7213601" y="1773097"/>
            <a:ext cx="4978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 "/>
              </a:rPr>
              <a:t>Kontinental</a:t>
            </a:r>
            <a:r>
              <a:rPr lang="en-US" sz="4000" dirty="0" smtClean="0">
                <a:latin typeface="Arial "/>
              </a:rPr>
              <a:t> </a:t>
            </a:r>
            <a:r>
              <a:rPr lang="en-US" sz="4000" dirty="0" err="1" smtClean="0">
                <a:latin typeface="Arial "/>
              </a:rPr>
              <a:t>yoki</a:t>
            </a:r>
            <a:r>
              <a:rPr lang="en-US" sz="4000" dirty="0" smtClean="0"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"/>
              </a:rPr>
              <a:t>materik</a:t>
            </a:r>
            <a:r>
              <a:rPr lang="en-US" sz="40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 "/>
              </a:rPr>
              <a:t>po‘sti</a:t>
            </a:r>
            <a:r>
              <a:rPr lang="en-US" sz="40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4000" u="sng" dirty="0" err="1" smtClean="0">
                <a:latin typeface="Arial "/>
              </a:rPr>
              <a:t>cho‘kindili</a:t>
            </a:r>
            <a:r>
              <a:rPr lang="en-US" sz="4000" u="sng" dirty="0" smtClean="0">
                <a:latin typeface="Arial "/>
              </a:rPr>
              <a:t>, </a:t>
            </a:r>
          </a:p>
          <a:p>
            <a:pPr algn="ctr"/>
            <a:r>
              <a:rPr lang="en-US" sz="4000" u="sng" dirty="0" err="1" smtClean="0">
                <a:latin typeface="Arial "/>
              </a:rPr>
              <a:t>granitli</a:t>
            </a:r>
            <a:r>
              <a:rPr lang="en-US" sz="4000" u="sng" dirty="0" smtClean="0">
                <a:latin typeface="Arial "/>
              </a:rPr>
              <a:t> </a:t>
            </a:r>
            <a:r>
              <a:rPr lang="en-US" sz="4000" u="sng" dirty="0" err="1" smtClean="0">
                <a:latin typeface="Arial "/>
              </a:rPr>
              <a:t>va</a:t>
            </a:r>
            <a:r>
              <a:rPr lang="en-US" sz="4000" u="sng" dirty="0" smtClean="0">
                <a:latin typeface="Arial "/>
              </a:rPr>
              <a:t> </a:t>
            </a:r>
            <a:r>
              <a:rPr lang="en-US" sz="4000" u="sng" dirty="0" err="1" smtClean="0">
                <a:latin typeface="Arial "/>
              </a:rPr>
              <a:t>bazaltli</a:t>
            </a:r>
            <a:r>
              <a:rPr lang="en-US" sz="4000" u="sng" dirty="0" smtClean="0">
                <a:latin typeface="Arial "/>
              </a:rPr>
              <a:t> </a:t>
            </a:r>
            <a:r>
              <a:rPr lang="en-US" sz="4000" dirty="0" err="1" smtClean="0">
                <a:latin typeface="Arial "/>
              </a:rPr>
              <a:t>qatlamlardan</a:t>
            </a:r>
            <a:r>
              <a:rPr lang="en-US" sz="4000" dirty="0" smtClean="0">
                <a:latin typeface="Arial "/>
              </a:rPr>
              <a:t> </a:t>
            </a:r>
            <a:r>
              <a:rPr lang="en-US" sz="4000" dirty="0" err="1" smtClean="0">
                <a:latin typeface="Arial "/>
              </a:rPr>
              <a:t>tuzilgan</a:t>
            </a:r>
            <a:r>
              <a:rPr lang="en-US" sz="4000" dirty="0" smtClean="0">
                <a:latin typeface="Arial "/>
              </a:rPr>
              <a:t>. </a:t>
            </a:r>
            <a:r>
              <a:rPr lang="en-US" sz="2400" dirty="0" smtClean="0">
                <a:latin typeface="Arial "/>
              </a:rPr>
              <a:t/>
            </a:r>
            <a:br>
              <a:rPr lang="en-US" sz="2400" dirty="0" smtClean="0">
                <a:latin typeface="Arial "/>
              </a:rPr>
            </a:br>
            <a:endParaRPr lang="ru-RU" sz="2400" dirty="0">
              <a:latin typeface="Arial 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0"/>
            <a:ext cx="12192000" cy="795234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Materik</a:t>
            </a:r>
            <a:r>
              <a:rPr kumimoji="0" lang="en-US" sz="5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po‘sti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12680">
            <a:off x="4345446" y="5814768"/>
            <a:ext cx="258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 "/>
              </a:rPr>
              <a:t>Materik</a:t>
            </a:r>
            <a:r>
              <a:rPr lang="en-US" sz="2200" b="1" dirty="0" smtClean="0">
                <a:latin typeface="Arial "/>
              </a:rPr>
              <a:t> </a:t>
            </a:r>
            <a:r>
              <a:rPr lang="en-US" sz="2200" b="1" dirty="0" err="1" smtClean="0">
                <a:latin typeface="Arial "/>
              </a:rPr>
              <a:t>po‘sti</a:t>
            </a:r>
            <a:endParaRPr lang="ru-RU" sz="2200" dirty="0">
              <a:latin typeface="Arial 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19609" y="6142841"/>
            <a:ext cx="258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 "/>
              </a:rPr>
              <a:t>Okean</a:t>
            </a:r>
            <a:r>
              <a:rPr lang="en-US" sz="2200" b="1" dirty="0" smtClean="0">
                <a:latin typeface="Arial "/>
              </a:rPr>
              <a:t> </a:t>
            </a:r>
            <a:r>
              <a:rPr lang="en-US" sz="2200" b="1" dirty="0" err="1" smtClean="0">
                <a:latin typeface="Arial "/>
              </a:rPr>
              <a:t>po‘sti</a:t>
            </a:r>
            <a:endParaRPr lang="ru-RU" sz="2200" dirty="0">
              <a:latin typeface="Arial 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158043" y="1343925"/>
            <a:ext cx="4594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Platformalarda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tog‘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burmalanishlari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kuchli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zilzila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vulqon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harakatlari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kuzatilmaydi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225778"/>
            <a:ext cx="12192000" cy="641346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lvl="0" algn="ctr">
              <a:defRPr/>
            </a:pPr>
            <a:r>
              <a:rPr kumimoji="0" lang="en-US" sz="40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Platformalar</a:t>
            </a:r>
            <a:r>
              <a:rPr kumimoji="0" lang="en-US" sz="40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lang="en-US" sz="4000" b="1" spc="-74" dirty="0" err="1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Yer</a:t>
            </a:r>
            <a:r>
              <a:rPr lang="en-US" sz="4000" b="1" spc="-74" dirty="0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 </a:t>
            </a:r>
            <a:r>
              <a:rPr lang="en-US" sz="4000" b="1" spc="-74" dirty="0" err="1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po‘stining</a:t>
            </a:r>
            <a:r>
              <a:rPr lang="en-US" sz="4000" b="1" spc="-74" dirty="0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 </a:t>
            </a:r>
            <a:r>
              <a:rPr lang="en-US" sz="4000" b="1" spc="-74" dirty="0" err="1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o‘ta</a:t>
            </a:r>
            <a:r>
              <a:rPr lang="en-US" sz="4000" b="1" spc="-74" dirty="0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 </a:t>
            </a:r>
            <a:r>
              <a:rPr lang="en-US" sz="4000" b="1" spc="-74" dirty="0" err="1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mustahkam</a:t>
            </a:r>
            <a:r>
              <a:rPr lang="en-US" sz="4000" b="1" spc="-74" dirty="0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 </a:t>
            </a:r>
            <a:r>
              <a:rPr lang="en-US" sz="4000" b="1" spc="-74" dirty="0" err="1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qismlari</a:t>
            </a:r>
            <a:r>
              <a:rPr lang="en-US" sz="4000" b="1" spc="-74" dirty="0" smtClean="0">
                <a:solidFill>
                  <a:schemeClr val="bg1"/>
                </a:solidFill>
                <a:latin typeface="Arial "/>
                <a:ea typeface="+mj-ea"/>
                <a:cs typeface="+mj-cs"/>
              </a:rPr>
              <a:t> </a:t>
            </a:r>
            <a:endParaRPr lang="en-US" sz="4000" b="1" spc="-74" dirty="0">
              <a:solidFill>
                <a:schemeClr val="bg1"/>
              </a:solidFill>
              <a:latin typeface="Arial 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972045"/>
            <a:ext cx="44139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Ularga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Sharqiy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Yevropa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Hindiston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Sibir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platformalar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tegishli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70132" y="6032690"/>
            <a:ext cx="7813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Platformalar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tekisliklarga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80" y="1262743"/>
            <a:ext cx="6898048" cy="455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259644" y="1137693"/>
            <a:ext cx="51590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Arial "/>
              </a:rPr>
              <a:t>Geosinklinal</a:t>
            </a:r>
            <a:r>
              <a:rPr lang="en-US" sz="3600" b="1" i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Arial "/>
              </a:rPr>
              <a:t>mintaqalar</a:t>
            </a:r>
            <a:r>
              <a:rPr lang="en-US" sz="3600" b="1" i="1" dirty="0" smtClean="0">
                <a:solidFill>
                  <a:srgbClr val="C00000"/>
                </a:solidFill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Yer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po‘stining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o‘ta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serharakat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joylari</a:t>
            </a:r>
            <a:r>
              <a:rPr lang="en-US" sz="3600" dirty="0" smtClean="0">
                <a:latin typeface="Arial "/>
              </a:rPr>
              <a:t>: </a:t>
            </a:r>
            <a:r>
              <a:rPr lang="en-US" sz="3600" dirty="0" err="1" smtClean="0">
                <a:latin typeface="Arial "/>
              </a:rPr>
              <a:t>ularga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kuchli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zilzilalar</a:t>
            </a:r>
            <a:r>
              <a:rPr lang="en-US" sz="3600" dirty="0" smtClean="0">
                <a:latin typeface="Arial "/>
              </a:rPr>
              <a:t>, </a:t>
            </a:r>
            <a:r>
              <a:rPr lang="en-US" sz="3600" dirty="0" err="1" smtClean="0">
                <a:latin typeface="Arial "/>
              </a:rPr>
              <a:t>harakatdagi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vulqonlar</a:t>
            </a:r>
            <a:r>
              <a:rPr lang="en-US" sz="3600" dirty="0" smtClean="0">
                <a:latin typeface="Arial "/>
              </a:rPr>
              <a:t>, </a:t>
            </a:r>
          </a:p>
          <a:p>
            <a:pPr algn="ctr"/>
            <a:r>
              <a:rPr lang="en-US" sz="3600" dirty="0" smtClean="0">
                <a:latin typeface="Arial "/>
              </a:rPr>
              <a:t>tog‘ </a:t>
            </a:r>
            <a:r>
              <a:rPr lang="en-US" sz="3600" dirty="0" err="1" smtClean="0">
                <a:latin typeface="Arial "/>
              </a:rPr>
              <a:t>burmalanishlari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xos</a:t>
            </a:r>
            <a:r>
              <a:rPr lang="en-US" sz="3600" dirty="0" smtClean="0">
                <a:latin typeface="Arial "/>
              </a:rPr>
              <a:t>. </a:t>
            </a:r>
            <a:endParaRPr lang="ru-RU" sz="3600" b="1" dirty="0">
              <a:latin typeface="Arial 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248356" y="0"/>
            <a:ext cx="11638844" cy="85678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Geosinklinal</a:t>
            </a:r>
            <a:r>
              <a:rPr kumimoji="0" lang="en-US" sz="5400" b="1" i="0" u="none" strike="noStrike" kern="1200" cap="none" spc="-7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-74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mintaqalar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666" y="5288340"/>
            <a:ext cx="11604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Tinch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okean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„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olovli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halqasi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“,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O‘rta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dengiz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Himolay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Sharqiy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Afrika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Markaziy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 "/>
              </a:rPr>
              <a:t>Amerika</a:t>
            </a:r>
            <a:r>
              <a:rPr lang="en-US" sz="3200" b="1" dirty="0" smtClean="0">
                <a:solidFill>
                  <a:srgbClr val="C00000"/>
                </a:solidFill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geosinklinal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mintaqalari</a:t>
            </a:r>
            <a:r>
              <a:rPr lang="en-US" sz="3200" dirty="0" smtClean="0">
                <a:latin typeface="Arial "/>
              </a:rPr>
              <a:t> </a:t>
            </a:r>
          </a:p>
          <a:p>
            <a:pPr algn="ctr"/>
            <a:r>
              <a:rPr lang="en-US" sz="3200" dirty="0" err="1" smtClean="0">
                <a:latin typeface="Arial "/>
              </a:rPr>
              <a:t>Yer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po‘stining</a:t>
            </a:r>
            <a:r>
              <a:rPr lang="en-US" sz="3200" dirty="0" smtClean="0">
                <a:latin typeface="Arial "/>
              </a:rPr>
              <a:t> eng </a:t>
            </a:r>
            <a:r>
              <a:rPr lang="en-US" sz="3200" dirty="0" err="1" smtClean="0">
                <a:latin typeface="Arial "/>
              </a:rPr>
              <a:t>faol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qismlaridir</a:t>
            </a:r>
            <a:r>
              <a:rPr lang="en-US" sz="3200" dirty="0" smtClean="0">
                <a:latin typeface="Arial "/>
              </a:rPr>
              <a:t>.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4655" y="1092531"/>
            <a:ext cx="6735049" cy="419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4983</TotalTime>
  <Words>790</Words>
  <Application>Microsoft Office PowerPoint</Application>
  <PresentationFormat>Произвольный</PresentationFormat>
  <Paragraphs>152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Geograﬁya</vt:lpstr>
      <vt:lpstr>Слайд 2</vt:lpstr>
      <vt:lpstr>REJA:</vt:lpstr>
      <vt:lpstr>Слайд 4</vt:lpstr>
      <vt:lpstr>Yer po‘sti va yuqori mantiya oralig‘idagi chegara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Litosfera plitalarining harakati</vt:lpstr>
      <vt:lpstr>Слайд 14</vt:lpstr>
      <vt:lpstr>Relyef  - yunoncha, ko‘tarilaman </vt:lpstr>
      <vt:lpstr>Yer shari quruqligining eng past nuqtasi</vt:lpstr>
      <vt:lpstr>Yer shari quruqligining eng baland nuqtasi</vt:lpstr>
      <vt:lpstr>Okeanlar tubining relyefi</vt:lpstr>
      <vt:lpstr>Слайд 19</vt:lpstr>
      <vt:lpstr>Слайд 20</vt:lpstr>
      <vt:lpstr>Слайд 21</vt:lpstr>
      <vt:lpstr>Слайд 22</vt:lpstr>
      <vt:lpstr>„Qit’alar go‘yo suv sathida  suzib yurgan daraxt barglari  singari bir-biri tomon  yaqinlashib yoki uzoqlashib,  sekin harakatda bo‘ladi“.</vt:lpstr>
      <vt:lpstr>Слайд 24</vt:lpstr>
      <vt:lpstr>Слайд 25</vt:lpstr>
      <vt:lpstr>Litosfera plitalari tektonikasi</vt:lpstr>
      <vt:lpstr>Слайд 27</vt:lpstr>
      <vt:lpstr>Слайд 28</vt:lpstr>
      <vt:lpstr>Mustaqil bajarish uchun topshiriq:</vt:lpstr>
      <vt:lpstr>Mustaqil bajarish uchun topshiriq: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742</cp:revision>
  <dcterms:created xsi:type="dcterms:W3CDTF">2020-04-09T12:18:10Z</dcterms:created>
  <dcterms:modified xsi:type="dcterms:W3CDTF">2020-09-09T06:31:10Z</dcterms:modified>
</cp:coreProperties>
</file>