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3" r:id="rId2"/>
    <p:sldId id="384" r:id="rId3"/>
    <p:sldId id="395" r:id="rId4"/>
    <p:sldId id="388" r:id="rId5"/>
    <p:sldId id="396" r:id="rId6"/>
    <p:sldId id="385" r:id="rId7"/>
    <p:sldId id="389" r:id="rId8"/>
    <p:sldId id="322" r:id="rId9"/>
    <p:sldId id="323" r:id="rId10"/>
    <p:sldId id="381" r:id="rId11"/>
    <p:sldId id="400" r:id="rId12"/>
    <p:sldId id="379" r:id="rId13"/>
    <p:sldId id="382" r:id="rId14"/>
    <p:sldId id="371" r:id="rId15"/>
    <p:sldId id="370" r:id="rId16"/>
    <p:sldId id="376" r:id="rId17"/>
    <p:sldId id="383" r:id="rId18"/>
    <p:sldId id="377" r:id="rId19"/>
    <p:sldId id="368" r:id="rId20"/>
    <p:sldId id="369" r:id="rId21"/>
    <p:sldId id="374" r:id="rId22"/>
    <p:sldId id="365" r:id="rId23"/>
    <p:sldId id="390" r:id="rId24"/>
    <p:sldId id="380" r:id="rId25"/>
    <p:sldId id="367" r:id="rId26"/>
    <p:sldId id="366" r:id="rId27"/>
    <p:sldId id="392" r:id="rId28"/>
    <p:sldId id="362" r:id="rId29"/>
    <p:sldId id="393" r:id="rId30"/>
    <p:sldId id="334" r:id="rId31"/>
    <p:sldId id="401" r:id="rId32"/>
    <p:sldId id="399" r:id="rId33"/>
    <p:sldId id="398" r:id="rId34"/>
    <p:sldId id="330" r:id="rId35"/>
    <p:sldId id="397" r:id="rId36"/>
    <p:sldId id="320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384"/>
            <p14:sldId id="395"/>
            <p14:sldId id="388"/>
            <p14:sldId id="396"/>
            <p14:sldId id="385"/>
            <p14:sldId id="389"/>
            <p14:sldId id="322"/>
            <p14:sldId id="323"/>
            <p14:sldId id="381"/>
            <p14:sldId id="400"/>
            <p14:sldId id="379"/>
            <p14:sldId id="382"/>
            <p14:sldId id="371"/>
            <p14:sldId id="370"/>
            <p14:sldId id="376"/>
            <p14:sldId id="383"/>
            <p14:sldId id="377"/>
            <p14:sldId id="368"/>
            <p14:sldId id="369"/>
            <p14:sldId id="374"/>
            <p14:sldId id="365"/>
            <p14:sldId id="390"/>
            <p14:sldId id="380"/>
            <p14:sldId id="367"/>
            <p14:sldId id="366"/>
            <p14:sldId id="392"/>
            <p14:sldId id="362"/>
            <p14:sldId id="393"/>
            <p14:sldId id="334"/>
            <p14:sldId id="401"/>
            <p14:sldId id="399"/>
            <p14:sldId id="398"/>
            <p14:sldId id="330"/>
            <p14:sldId id="397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1C4"/>
    <a:srgbClr val="0099FF"/>
    <a:srgbClr val="53E7A1"/>
    <a:srgbClr val="66FFCC"/>
    <a:srgbClr val="149C2E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91DF0F-E6F3-4612-B01F-4A88FE5C7F74}" type="doc">
      <dgm:prSet loTypeId="urn:microsoft.com/office/officeart/2005/8/layout/vList6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80DC0F1-D29E-4299-BB3D-E87CF7E73111}">
      <dgm:prSet phldrT="[Текст]" custT="1"/>
      <dgm:spPr/>
      <dgm:t>
        <a:bodyPr/>
        <a:lstStyle/>
        <a:p>
          <a:r>
            <a:rPr lang="en-US" sz="4000" b="1" dirty="0" smtClean="0">
              <a:latin typeface="Arial" pitchFamily="34" charset="0"/>
              <a:cs typeface="Arial" pitchFamily="34" charset="0"/>
            </a:rPr>
            <a:t>3. </a:t>
          </a:r>
          <a:r>
            <a:rPr lang="en-US" sz="4000" b="1" dirty="0" err="1" smtClean="0">
              <a:latin typeface="Arial" pitchFamily="34" charset="0"/>
              <a:cs typeface="Arial" pitchFamily="34" charset="0"/>
            </a:rPr>
            <a:t>Ilmiy</a:t>
          </a:r>
          <a:endParaRPr lang="ru-RU" sz="4000" b="1" dirty="0" smtClean="0">
            <a:latin typeface="Arial" pitchFamily="34" charset="0"/>
            <a:cs typeface="Arial" pitchFamily="34" charset="0"/>
          </a:endParaRPr>
        </a:p>
      </dgm:t>
    </dgm:pt>
    <dgm:pt modelId="{CB76153E-D89F-4607-89FB-0D15B478F842}" type="parTrans" cxnId="{C456CE4B-0563-444F-AA10-BF1C51DC5155}">
      <dgm:prSet/>
      <dgm:spPr/>
      <dgm:t>
        <a:bodyPr/>
        <a:lstStyle/>
        <a:p>
          <a:endParaRPr lang="ru-RU"/>
        </a:p>
      </dgm:t>
    </dgm:pt>
    <dgm:pt modelId="{6810573B-8E4A-4DD2-8930-408D50771CC9}" type="sibTrans" cxnId="{C456CE4B-0563-444F-AA10-BF1C51DC5155}">
      <dgm:prSet/>
      <dgm:spPr/>
      <dgm:t>
        <a:bodyPr/>
        <a:lstStyle/>
        <a:p>
          <a:endParaRPr lang="ru-RU"/>
        </a:p>
      </dgm:t>
    </dgm:pt>
    <dgm:pt modelId="{8E81E97F-711E-43DC-B770-3E113D649443}">
      <dgm:prSet phldrT="[Текст]" custT="1"/>
      <dgm:spPr/>
      <dgm:t>
        <a:bodyPr/>
        <a:lstStyle/>
        <a:p>
          <a:r>
            <a:rPr lang="en-US" sz="3200" b="1" dirty="0" smtClean="0">
              <a:latin typeface="Arial" pitchFamily="34" charset="0"/>
              <a:cs typeface="Arial" pitchFamily="34" charset="0"/>
            </a:rPr>
            <a:t>4. </a:t>
          </a:r>
          <a:r>
            <a:rPr lang="en-US" sz="3200" b="1" dirty="0" err="1" smtClean="0">
              <a:latin typeface="Arial" pitchFamily="34" charset="0"/>
              <a:cs typeface="Arial" pitchFamily="34" charset="0"/>
            </a:rPr>
            <a:t>Targ‘ibot-tashviqot</a:t>
          </a:r>
          <a:endParaRPr lang="ru-RU" sz="3200" b="1" dirty="0" smtClean="0">
            <a:latin typeface="Arial" pitchFamily="34" charset="0"/>
            <a:cs typeface="Arial" pitchFamily="34" charset="0"/>
          </a:endParaRPr>
        </a:p>
      </dgm:t>
    </dgm:pt>
    <dgm:pt modelId="{CC3F6C9C-F52C-4C59-B1F5-73A704224A07}" type="parTrans" cxnId="{35930693-9472-440F-B5F6-4A98BA9DAEC5}">
      <dgm:prSet/>
      <dgm:spPr/>
      <dgm:t>
        <a:bodyPr/>
        <a:lstStyle/>
        <a:p>
          <a:endParaRPr lang="ru-RU"/>
        </a:p>
      </dgm:t>
    </dgm:pt>
    <dgm:pt modelId="{C24EC549-91A4-48E9-A29D-295A72D261D0}" type="sibTrans" cxnId="{35930693-9472-440F-B5F6-4A98BA9DAEC5}">
      <dgm:prSet/>
      <dgm:spPr/>
      <dgm:t>
        <a:bodyPr/>
        <a:lstStyle/>
        <a:p>
          <a:endParaRPr lang="ru-RU"/>
        </a:p>
      </dgm:t>
    </dgm:pt>
    <dgm:pt modelId="{3A2AED90-95D1-4CA9-9B4A-B1D0FB9614A1}">
      <dgm:prSet custT="1"/>
      <dgm:spPr/>
      <dgm:t>
        <a:bodyPr/>
        <a:lstStyle/>
        <a:p>
          <a:r>
            <a:rPr lang="en-US" sz="4000" b="1" dirty="0" smtClean="0">
              <a:latin typeface="Arial" pitchFamily="34" charset="0"/>
              <a:cs typeface="Arial" pitchFamily="34" charset="0"/>
            </a:rPr>
            <a:t>2. </a:t>
          </a:r>
          <a:r>
            <a:rPr lang="en-US" sz="4000" b="1" dirty="0" err="1" smtClean="0">
              <a:latin typeface="Arial" pitchFamily="34" charset="0"/>
              <a:cs typeface="Arial" pitchFamily="34" charset="0"/>
            </a:rPr>
            <a:t>Turistik</a:t>
          </a:r>
          <a:endParaRPr lang="ru-RU" sz="4000" b="1" dirty="0">
            <a:latin typeface="Arial" pitchFamily="34" charset="0"/>
            <a:cs typeface="Arial" pitchFamily="34" charset="0"/>
          </a:endParaRPr>
        </a:p>
      </dgm:t>
    </dgm:pt>
    <dgm:pt modelId="{52170D04-0C42-4CAA-990A-4AB778A20CDB}" type="parTrans" cxnId="{B873F879-40AA-4E06-AE05-5D707F9839D7}">
      <dgm:prSet/>
      <dgm:spPr/>
      <dgm:t>
        <a:bodyPr/>
        <a:lstStyle/>
        <a:p>
          <a:endParaRPr lang="ru-RU"/>
        </a:p>
      </dgm:t>
    </dgm:pt>
    <dgm:pt modelId="{FAC9EBED-79F9-44FB-B9EC-67DF76992A96}" type="sibTrans" cxnId="{B873F879-40AA-4E06-AE05-5D707F9839D7}">
      <dgm:prSet/>
      <dgm:spPr/>
      <dgm:t>
        <a:bodyPr/>
        <a:lstStyle/>
        <a:p>
          <a:endParaRPr lang="ru-RU"/>
        </a:p>
      </dgm:t>
    </dgm:pt>
    <dgm:pt modelId="{7CB77AC3-7A0F-430A-9F52-EBCAFDB383AE}">
      <dgm:prSet custT="1"/>
      <dgm:spPr/>
      <dgm:t>
        <a:bodyPr/>
        <a:lstStyle/>
        <a:p>
          <a:r>
            <a:rPr lang="en-US" sz="4000" b="1" dirty="0" smtClean="0">
              <a:latin typeface="Arial" pitchFamily="34" charset="0"/>
              <a:cs typeface="Arial" pitchFamily="34" charset="0"/>
            </a:rPr>
            <a:t>1. </a:t>
          </a:r>
          <a:r>
            <a:rPr lang="en-US" sz="4000" b="1" dirty="0" err="1" smtClean="0">
              <a:latin typeface="Arial" pitchFamily="34" charset="0"/>
              <a:cs typeface="Arial" pitchFamily="34" charset="0"/>
            </a:rPr>
            <a:t>O‘quv</a:t>
          </a:r>
          <a:endParaRPr lang="ru-RU" sz="4000" b="1" dirty="0">
            <a:latin typeface="Arial" pitchFamily="34" charset="0"/>
            <a:cs typeface="Arial" pitchFamily="34" charset="0"/>
          </a:endParaRPr>
        </a:p>
      </dgm:t>
    </dgm:pt>
    <dgm:pt modelId="{85172E2B-FA91-4DB1-B01D-10D3A930E9DA}" type="parTrans" cxnId="{37A8B779-E6EF-48A1-9401-C56C93578BD3}">
      <dgm:prSet/>
      <dgm:spPr/>
      <dgm:t>
        <a:bodyPr/>
        <a:lstStyle/>
        <a:p>
          <a:endParaRPr lang="ru-RU"/>
        </a:p>
      </dgm:t>
    </dgm:pt>
    <dgm:pt modelId="{32475C7A-3C09-4DE1-BC60-15650BCE5C42}" type="sibTrans" cxnId="{37A8B779-E6EF-48A1-9401-C56C93578BD3}">
      <dgm:prSet/>
      <dgm:spPr/>
      <dgm:t>
        <a:bodyPr/>
        <a:lstStyle/>
        <a:p>
          <a:endParaRPr lang="ru-RU"/>
        </a:p>
      </dgm:t>
    </dgm:pt>
    <dgm:pt modelId="{2BA9B4D7-B9D1-42A9-AF8F-BE7FD9742793}" type="pres">
      <dgm:prSet presAssocID="{2D91DF0F-E6F3-4612-B01F-4A88FE5C7F7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BADC82-2E2F-4BF6-85F1-E626BFDB20B8}" type="pres">
      <dgm:prSet presAssocID="{7CB77AC3-7A0F-430A-9F52-EBCAFDB383AE}" presName="linNode" presStyleCnt="0"/>
      <dgm:spPr/>
      <dgm:t>
        <a:bodyPr/>
        <a:lstStyle/>
        <a:p>
          <a:endParaRPr lang="ru-RU"/>
        </a:p>
      </dgm:t>
    </dgm:pt>
    <dgm:pt modelId="{F2B749D8-9409-4059-A196-182BE55EE2BE}" type="pres">
      <dgm:prSet presAssocID="{7CB77AC3-7A0F-430A-9F52-EBCAFDB383AE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E9EF4-9281-47C0-9BC2-ADE9992C043E}" type="pres">
      <dgm:prSet presAssocID="{7CB77AC3-7A0F-430A-9F52-EBCAFDB383AE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F3D32-62C9-4C79-9C7E-590E8153D4F5}" type="pres">
      <dgm:prSet presAssocID="{32475C7A-3C09-4DE1-BC60-15650BCE5C42}" presName="spacing" presStyleCnt="0"/>
      <dgm:spPr/>
      <dgm:t>
        <a:bodyPr/>
        <a:lstStyle/>
        <a:p>
          <a:endParaRPr lang="ru-RU"/>
        </a:p>
      </dgm:t>
    </dgm:pt>
    <dgm:pt modelId="{1A58DD0C-F094-4CDF-92C2-4FEF4203250C}" type="pres">
      <dgm:prSet presAssocID="{3A2AED90-95D1-4CA9-9B4A-B1D0FB9614A1}" presName="linNode" presStyleCnt="0"/>
      <dgm:spPr/>
      <dgm:t>
        <a:bodyPr/>
        <a:lstStyle/>
        <a:p>
          <a:endParaRPr lang="ru-RU"/>
        </a:p>
      </dgm:t>
    </dgm:pt>
    <dgm:pt modelId="{CB5EAB34-BDE0-428C-881D-9666E9F320B6}" type="pres">
      <dgm:prSet presAssocID="{3A2AED90-95D1-4CA9-9B4A-B1D0FB9614A1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23F07-6FC8-422D-A992-FE2695FBB360}" type="pres">
      <dgm:prSet presAssocID="{3A2AED90-95D1-4CA9-9B4A-B1D0FB9614A1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9FDCC-2DDE-42DB-96ED-5F12506C8C64}" type="pres">
      <dgm:prSet presAssocID="{FAC9EBED-79F9-44FB-B9EC-67DF76992A96}" presName="spacing" presStyleCnt="0"/>
      <dgm:spPr/>
      <dgm:t>
        <a:bodyPr/>
        <a:lstStyle/>
        <a:p>
          <a:endParaRPr lang="ru-RU"/>
        </a:p>
      </dgm:t>
    </dgm:pt>
    <dgm:pt modelId="{F7F01D55-A4F1-45D8-A8E3-08B0DEF3D5F3}" type="pres">
      <dgm:prSet presAssocID="{280DC0F1-D29E-4299-BB3D-E87CF7E73111}" presName="linNode" presStyleCnt="0"/>
      <dgm:spPr/>
      <dgm:t>
        <a:bodyPr/>
        <a:lstStyle/>
        <a:p>
          <a:endParaRPr lang="ru-RU"/>
        </a:p>
      </dgm:t>
    </dgm:pt>
    <dgm:pt modelId="{0322FAE2-C630-4DCA-BF9C-FBAEDE7B3A77}" type="pres">
      <dgm:prSet presAssocID="{280DC0F1-D29E-4299-BB3D-E87CF7E73111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6AF35-BDE3-4516-978A-7FFE4A12D8BE}" type="pres">
      <dgm:prSet presAssocID="{280DC0F1-D29E-4299-BB3D-E87CF7E73111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6F623-6100-4197-906C-899BAF06A2C2}" type="pres">
      <dgm:prSet presAssocID="{6810573B-8E4A-4DD2-8930-408D50771CC9}" presName="spacing" presStyleCnt="0"/>
      <dgm:spPr/>
      <dgm:t>
        <a:bodyPr/>
        <a:lstStyle/>
        <a:p>
          <a:endParaRPr lang="ru-RU"/>
        </a:p>
      </dgm:t>
    </dgm:pt>
    <dgm:pt modelId="{2C9FE0C9-D596-47C2-B38C-E91559CE9D14}" type="pres">
      <dgm:prSet presAssocID="{8E81E97F-711E-43DC-B770-3E113D649443}" presName="linNode" presStyleCnt="0"/>
      <dgm:spPr/>
      <dgm:t>
        <a:bodyPr/>
        <a:lstStyle/>
        <a:p>
          <a:endParaRPr lang="ru-RU"/>
        </a:p>
      </dgm:t>
    </dgm:pt>
    <dgm:pt modelId="{BB8DDD14-03BD-4AD1-9491-FFC966A2ACCC}" type="pres">
      <dgm:prSet presAssocID="{8E81E97F-711E-43DC-B770-3E113D649443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6FFFF-668E-40E5-8DDA-D9705B1F4C7E}" type="pres">
      <dgm:prSet presAssocID="{8E81E97F-711E-43DC-B770-3E113D649443}" presName="childShp" presStyleLbl="bgAccFollowNode1" presStyleIdx="3" presStyleCnt="4" custLinFactNeighborX="81734" custLinFactNeighborY="28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C438ED-685C-463C-859D-D3008809867D}" type="presOf" srcId="{7CB77AC3-7A0F-430A-9F52-EBCAFDB383AE}" destId="{F2B749D8-9409-4059-A196-182BE55EE2BE}" srcOrd="0" destOrd="0" presId="urn:microsoft.com/office/officeart/2005/8/layout/vList6"/>
    <dgm:cxn modelId="{4FD8EC48-5D70-4655-AF95-301CD1BC34AB}" type="presOf" srcId="{3A2AED90-95D1-4CA9-9B4A-B1D0FB9614A1}" destId="{CB5EAB34-BDE0-428C-881D-9666E9F320B6}" srcOrd="0" destOrd="0" presId="urn:microsoft.com/office/officeart/2005/8/layout/vList6"/>
    <dgm:cxn modelId="{34E517F6-6512-4611-90FD-D6E98C16C20A}" type="presOf" srcId="{280DC0F1-D29E-4299-BB3D-E87CF7E73111}" destId="{0322FAE2-C630-4DCA-BF9C-FBAEDE7B3A77}" srcOrd="0" destOrd="0" presId="urn:microsoft.com/office/officeart/2005/8/layout/vList6"/>
    <dgm:cxn modelId="{A28A20BC-EA5B-4445-9177-BAA4755279E6}" type="presOf" srcId="{2D91DF0F-E6F3-4612-B01F-4A88FE5C7F74}" destId="{2BA9B4D7-B9D1-42A9-AF8F-BE7FD9742793}" srcOrd="0" destOrd="0" presId="urn:microsoft.com/office/officeart/2005/8/layout/vList6"/>
    <dgm:cxn modelId="{C456CE4B-0563-444F-AA10-BF1C51DC5155}" srcId="{2D91DF0F-E6F3-4612-B01F-4A88FE5C7F74}" destId="{280DC0F1-D29E-4299-BB3D-E87CF7E73111}" srcOrd="2" destOrd="0" parTransId="{CB76153E-D89F-4607-89FB-0D15B478F842}" sibTransId="{6810573B-8E4A-4DD2-8930-408D50771CC9}"/>
    <dgm:cxn modelId="{37A8B779-E6EF-48A1-9401-C56C93578BD3}" srcId="{2D91DF0F-E6F3-4612-B01F-4A88FE5C7F74}" destId="{7CB77AC3-7A0F-430A-9F52-EBCAFDB383AE}" srcOrd="0" destOrd="0" parTransId="{85172E2B-FA91-4DB1-B01D-10D3A930E9DA}" sibTransId="{32475C7A-3C09-4DE1-BC60-15650BCE5C42}"/>
    <dgm:cxn modelId="{B873F879-40AA-4E06-AE05-5D707F9839D7}" srcId="{2D91DF0F-E6F3-4612-B01F-4A88FE5C7F74}" destId="{3A2AED90-95D1-4CA9-9B4A-B1D0FB9614A1}" srcOrd="1" destOrd="0" parTransId="{52170D04-0C42-4CAA-990A-4AB778A20CDB}" sibTransId="{FAC9EBED-79F9-44FB-B9EC-67DF76992A96}"/>
    <dgm:cxn modelId="{35930693-9472-440F-B5F6-4A98BA9DAEC5}" srcId="{2D91DF0F-E6F3-4612-B01F-4A88FE5C7F74}" destId="{8E81E97F-711E-43DC-B770-3E113D649443}" srcOrd="3" destOrd="0" parTransId="{CC3F6C9C-F52C-4C59-B1F5-73A704224A07}" sibTransId="{C24EC549-91A4-48E9-A29D-295A72D261D0}"/>
    <dgm:cxn modelId="{C7B0790A-0550-467E-BEF5-CD3994FEFA4F}" type="presOf" srcId="{8E81E97F-711E-43DC-B770-3E113D649443}" destId="{BB8DDD14-03BD-4AD1-9491-FFC966A2ACCC}" srcOrd="0" destOrd="0" presId="urn:microsoft.com/office/officeart/2005/8/layout/vList6"/>
    <dgm:cxn modelId="{2D06A538-4908-4380-8F30-C18DAD096509}" type="presParOf" srcId="{2BA9B4D7-B9D1-42A9-AF8F-BE7FD9742793}" destId="{99BADC82-2E2F-4BF6-85F1-E626BFDB20B8}" srcOrd="0" destOrd="0" presId="urn:microsoft.com/office/officeart/2005/8/layout/vList6"/>
    <dgm:cxn modelId="{C924AE71-5C18-4E63-9E8C-31B34C39FA9A}" type="presParOf" srcId="{99BADC82-2E2F-4BF6-85F1-E626BFDB20B8}" destId="{F2B749D8-9409-4059-A196-182BE55EE2BE}" srcOrd="0" destOrd="0" presId="urn:microsoft.com/office/officeart/2005/8/layout/vList6"/>
    <dgm:cxn modelId="{F5BF601C-0A48-447C-9EA8-BC813BBF4BD7}" type="presParOf" srcId="{99BADC82-2E2F-4BF6-85F1-E626BFDB20B8}" destId="{C2DE9EF4-9281-47C0-9BC2-ADE9992C043E}" srcOrd="1" destOrd="0" presId="urn:microsoft.com/office/officeart/2005/8/layout/vList6"/>
    <dgm:cxn modelId="{4F83BC30-81DE-4A29-8254-F84AD9945E91}" type="presParOf" srcId="{2BA9B4D7-B9D1-42A9-AF8F-BE7FD9742793}" destId="{41DF3D32-62C9-4C79-9C7E-590E8153D4F5}" srcOrd="1" destOrd="0" presId="urn:microsoft.com/office/officeart/2005/8/layout/vList6"/>
    <dgm:cxn modelId="{B797BC96-41D4-4A54-AE9D-CB8FC30A78A0}" type="presParOf" srcId="{2BA9B4D7-B9D1-42A9-AF8F-BE7FD9742793}" destId="{1A58DD0C-F094-4CDF-92C2-4FEF4203250C}" srcOrd="2" destOrd="0" presId="urn:microsoft.com/office/officeart/2005/8/layout/vList6"/>
    <dgm:cxn modelId="{57BC0A29-9D61-4539-9510-87125E26C49D}" type="presParOf" srcId="{1A58DD0C-F094-4CDF-92C2-4FEF4203250C}" destId="{CB5EAB34-BDE0-428C-881D-9666E9F320B6}" srcOrd="0" destOrd="0" presId="urn:microsoft.com/office/officeart/2005/8/layout/vList6"/>
    <dgm:cxn modelId="{9725118A-60FD-4334-B9A2-0A0C104CF4EB}" type="presParOf" srcId="{1A58DD0C-F094-4CDF-92C2-4FEF4203250C}" destId="{EE923F07-6FC8-422D-A992-FE2695FBB360}" srcOrd="1" destOrd="0" presId="urn:microsoft.com/office/officeart/2005/8/layout/vList6"/>
    <dgm:cxn modelId="{475D5545-BA18-4421-8B00-ADB5E381803A}" type="presParOf" srcId="{2BA9B4D7-B9D1-42A9-AF8F-BE7FD9742793}" destId="{DB79FDCC-2DDE-42DB-96ED-5F12506C8C64}" srcOrd="3" destOrd="0" presId="urn:microsoft.com/office/officeart/2005/8/layout/vList6"/>
    <dgm:cxn modelId="{C830779B-208A-473D-B3F4-BD27C7268EA9}" type="presParOf" srcId="{2BA9B4D7-B9D1-42A9-AF8F-BE7FD9742793}" destId="{F7F01D55-A4F1-45D8-A8E3-08B0DEF3D5F3}" srcOrd="4" destOrd="0" presId="urn:microsoft.com/office/officeart/2005/8/layout/vList6"/>
    <dgm:cxn modelId="{197082DF-CD4C-4ED2-BC1C-4BFE6B584317}" type="presParOf" srcId="{F7F01D55-A4F1-45D8-A8E3-08B0DEF3D5F3}" destId="{0322FAE2-C630-4DCA-BF9C-FBAEDE7B3A77}" srcOrd="0" destOrd="0" presId="urn:microsoft.com/office/officeart/2005/8/layout/vList6"/>
    <dgm:cxn modelId="{FFC76DF9-1217-4266-96A4-9ABDA3AFCE51}" type="presParOf" srcId="{F7F01D55-A4F1-45D8-A8E3-08B0DEF3D5F3}" destId="{A666AF35-BDE3-4516-978A-7FFE4A12D8BE}" srcOrd="1" destOrd="0" presId="urn:microsoft.com/office/officeart/2005/8/layout/vList6"/>
    <dgm:cxn modelId="{D664C02F-8A1C-4E2C-8490-2E3809126931}" type="presParOf" srcId="{2BA9B4D7-B9D1-42A9-AF8F-BE7FD9742793}" destId="{6286F623-6100-4197-906C-899BAF06A2C2}" srcOrd="5" destOrd="0" presId="urn:microsoft.com/office/officeart/2005/8/layout/vList6"/>
    <dgm:cxn modelId="{5583C8CA-AF9A-4183-A7BD-D132C1826CFD}" type="presParOf" srcId="{2BA9B4D7-B9D1-42A9-AF8F-BE7FD9742793}" destId="{2C9FE0C9-D596-47C2-B38C-E91559CE9D14}" srcOrd="6" destOrd="0" presId="urn:microsoft.com/office/officeart/2005/8/layout/vList6"/>
    <dgm:cxn modelId="{250315FD-01CD-4B81-9A80-7300CEADA830}" type="presParOf" srcId="{2C9FE0C9-D596-47C2-B38C-E91559CE9D14}" destId="{BB8DDD14-03BD-4AD1-9491-FFC966A2ACCC}" srcOrd="0" destOrd="0" presId="urn:microsoft.com/office/officeart/2005/8/layout/vList6"/>
    <dgm:cxn modelId="{CB950374-758A-4033-96B5-7433C7FB3905}" type="presParOf" srcId="{2C9FE0C9-D596-47C2-B38C-E91559CE9D14}" destId="{6046FFFF-668E-40E5-8DDA-D9705B1F4C7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E9EF4-9281-47C0-9BC2-ADE9992C043E}">
      <dsp:nvSpPr>
        <dsp:cNvPr id="0" name=""/>
        <dsp:cNvSpPr/>
      </dsp:nvSpPr>
      <dsp:spPr>
        <a:xfrm>
          <a:off x="2910840" y="1585"/>
          <a:ext cx="4366260" cy="125744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749D8-9409-4059-A196-182BE55EE2BE}">
      <dsp:nvSpPr>
        <dsp:cNvPr id="0" name=""/>
        <dsp:cNvSpPr/>
      </dsp:nvSpPr>
      <dsp:spPr>
        <a:xfrm>
          <a:off x="0" y="1585"/>
          <a:ext cx="2910840" cy="12574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Arial" pitchFamily="34" charset="0"/>
              <a:cs typeface="Arial" pitchFamily="34" charset="0"/>
            </a:rPr>
            <a:t>1. </a:t>
          </a:r>
          <a:r>
            <a:rPr lang="en-US" sz="4000" b="1" kern="1200" dirty="0" err="1" smtClean="0">
              <a:latin typeface="Arial" pitchFamily="34" charset="0"/>
              <a:cs typeface="Arial" pitchFamily="34" charset="0"/>
            </a:rPr>
            <a:t>O‘quv</a:t>
          </a:r>
          <a:endParaRPr lang="ru-RU" sz="4000" b="1" kern="1200" dirty="0">
            <a:latin typeface="Arial" pitchFamily="34" charset="0"/>
            <a:cs typeface="Arial" pitchFamily="34" charset="0"/>
          </a:endParaRPr>
        </a:p>
      </dsp:txBody>
      <dsp:txXfrm>
        <a:off x="61384" y="62969"/>
        <a:ext cx="2788072" cy="1134680"/>
      </dsp:txXfrm>
    </dsp:sp>
    <dsp:sp modelId="{EE923F07-6FC8-422D-A992-FE2695FBB360}">
      <dsp:nvSpPr>
        <dsp:cNvPr id="0" name=""/>
        <dsp:cNvSpPr/>
      </dsp:nvSpPr>
      <dsp:spPr>
        <a:xfrm>
          <a:off x="2910840" y="1384778"/>
          <a:ext cx="4366260" cy="125744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EAB34-BDE0-428C-881D-9666E9F320B6}">
      <dsp:nvSpPr>
        <dsp:cNvPr id="0" name=""/>
        <dsp:cNvSpPr/>
      </dsp:nvSpPr>
      <dsp:spPr>
        <a:xfrm>
          <a:off x="0" y="1384778"/>
          <a:ext cx="2910840" cy="1257448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Arial" pitchFamily="34" charset="0"/>
              <a:cs typeface="Arial" pitchFamily="34" charset="0"/>
            </a:rPr>
            <a:t>2. </a:t>
          </a:r>
          <a:r>
            <a:rPr lang="en-US" sz="4000" b="1" kern="1200" dirty="0" err="1" smtClean="0">
              <a:latin typeface="Arial" pitchFamily="34" charset="0"/>
              <a:cs typeface="Arial" pitchFamily="34" charset="0"/>
            </a:rPr>
            <a:t>Turistik</a:t>
          </a:r>
          <a:endParaRPr lang="ru-RU" sz="4000" b="1" kern="1200" dirty="0">
            <a:latin typeface="Arial" pitchFamily="34" charset="0"/>
            <a:cs typeface="Arial" pitchFamily="34" charset="0"/>
          </a:endParaRPr>
        </a:p>
      </dsp:txBody>
      <dsp:txXfrm>
        <a:off x="61384" y="1446162"/>
        <a:ext cx="2788072" cy="1134680"/>
      </dsp:txXfrm>
    </dsp:sp>
    <dsp:sp modelId="{A666AF35-BDE3-4516-978A-7FFE4A12D8BE}">
      <dsp:nvSpPr>
        <dsp:cNvPr id="0" name=""/>
        <dsp:cNvSpPr/>
      </dsp:nvSpPr>
      <dsp:spPr>
        <a:xfrm>
          <a:off x="2910840" y="2767972"/>
          <a:ext cx="4366260" cy="125744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2FAE2-C630-4DCA-BF9C-FBAEDE7B3A77}">
      <dsp:nvSpPr>
        <dsp:cNvPr id="0" name=""/>
        <dsp:cNvSpPr/>
      </dsp:nvSpPr>
      <dsp:spPr>
        <a:xfrm>
          <a:off x="0" y="2767972"/>
          <a:ext cx="2910840" cy="1257448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Arial" pitchFamily="34" charset="0"/>
              <a:cs typeface="Arial" pitchFamily="34" charset="0"/>
            </a:rPr>
            <a:t>3. </a:t>
          </a:r>
          <a:r>
            <a:rPr lang="en-US" sz="4000" b="1" kern="1200" dirty="0" err="1" smtClean="0">
              <a:latin typeface="Arial" pitchFamily="34" charset="0"/>
              <a:cs typeface="Arial" pitchFamily="34" charset="0"/>
            </a:rPr>
            <a:t>Ilmiy</a:t>
          </a:r>
          <a:endParaRPr lang="ru-RU" sz="4000" b="1" kern="1200" dirty="0" smtClean="0">
            <a:latin typeface="Arial" pitchFamily="34" charset="0"/>
            <a:cs typeface="Arial" pitchFamily="34" charset="0"/>
          </a:endParaRPr>
        </a:p>
      </dsp:txBody>
      <dsp:txXfrm>
        <a:off x="61384" y="2829356"/>
        <a:ext cx="2788072" cy="1134680"/>
      </dsp:txXfrm>
    </dsp:sp>
    <dsp:sp modelId="{6046FFFF-668E-40E5-8DDA-D9705B1F4C7E}">
      <dsp:nvSpPr>
        <dsp:cNvPr id="0" name=""/>
        <dsp:cNvSpPr/>
      </dsp:nvSpPr>
      <dsp:spPr>
        <a:xfrm>
          <a:off x="2910839" y="4152751"/>
          <a:ext cx="4366260" cy="125744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DDD14-03BD-4AD1-9491-FFC966A2ACCC}">
      <dsp:nvSpPr>
        <dsp:cNvPr id="0" name=""/>
        <dsp:cNvSpPr/>
      </dsp:nvSpPr>
      <dsp:spPr>
        <a:xfrm>
          <a:off x="0" y="4151166"/>
          <a:ext cx="2910840" cy="1257448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Arial" pitchFamily="34" charset="0"/>
              <a:cs typeface="Arial" pitchFamily="34" charset="0"/>
            </a:rPr>
            <a:t>4. </a:t>
          </a:r>
          <a:r>
            <a:rPr lang="en-US" sz="3200" b="1" kern="1200" dirty="0" err="1" smtClean="0">
              <a:latin typeface="Arial" pitchFamily="34" charset="0"/>
              <a:cs typeface="Arial" pitchFamily="34" charset="0"/>
            </a:rPr>
            <a:t>Targ‘ibot-tashviqot</a:t>
          </a:r>
          <a:endParaRPr lang="ru-RU" sz="3200" b="1" kern="1200" dirty="0" smtClean="0">
            <a:latin typeface="Arial" pitchFamily="34" charset="0"/>
            <a:cs typeface="Arial" pitchFamily="34" charset="0"/>
          </a:endParaRPr>
        </a:p>
      </dsp:txBody>
      <dsp:txXfrm>
        <a:off x="61384" y="4212550"/>
        <a:ext cx="2788072" cy="1134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6B91B-DDEF-4DA7-AD28-05F41B27C2FB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5584-CE70-4886-AD4E-AF20FFB828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22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50A99-23E7-41E9-B119-85EA8536B7D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9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796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3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2"/>
            <a:ext cx="5303523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550E8F-450C-4D8C-B404-AB93FBAE2308}" type="datetimeFigureOut">
              <a:rPr lang="en-US"/>
              <a:pPr>
                <a:defRPr/>
              </a:pPr>
              <a:t>8/20/2020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4E2539-03FD-46D7-87B7-E2AFC9190DF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____________Microsoft_PowerPoint_97_20031.ppt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340996" y="2089710"/>
            <a:ext cx="7244204" cy="419922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Mavzu:</a:t>
            </a:r>
          </a:p>
          <a:p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ularning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turlari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Atlaslar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globuslar</a:t>
            </a:r>
            <a:endParaRPr lang="en-US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3698" b="1" spc="11" dirty="0" smtClean="0">
              <a:latin typeface="Arial"/>
              <a:cs typeface="Arial"/>
            </a:endParaRPr>
          </a:p>
          <a:p>
            <a:r>
              <a:rPr sz="3698" i="1" spc="11" dirty="0" err="1" smtClean="0">
                <a:latin typeface="Arial"/>
                <a:cs typeface="Arial"/>
              </a:rPr>
              <a:t>O‘qituvchi</a:t>
            </a:r>
            <a:endParaRPr lang="en-US" sz="3698" i="1" spc="11" dirty="0" smtClean="0">
              <a:latin typeface="Arial"/>
              <a:cs typeface="Arial"/>
            </a:endParaRPr>
          </a:p>
          <a:p>
            <a:r>
              <a:rPr lang="en-US" sz="3698" i="1" spc="11" dirty="0" err="1" smtClean="0">
                <a:latin typeface="Arial"/>
                <a:cs typeface="Arial"/>
              </a:rPr>
              <a:t>Boltayeva</a:t>
            </a:r>
            <a:r>
              <a:rPr lang="en-US" sz="3698" i="1" spc="11" dirty="0" smtClean="0">
                <a:latin typeface="Arial"/>
                <a:cs typeface="Arial"/>
              </a:rPr>
              <a:t> Lola </a:t>
            </a:r>
            <a:r>
              <a:rPr lang="en-US" sz="3698" i="1" spc="11" dirty="0" err="1" smtClean="0">
                <a:latin typeface="Arial"/>
                <a:cs typeface="Arial"/>
              </a:rPr>
              <a:t>Abduvohidovna</a:t>
            </a:r>
            <a:endParaRPr sz="3698" i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26002" y="2382255"/>
            <a:ext cx="727405" cy="225324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446941" y="5154484"/>
            <a:ext cx="727405" cy="141141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661266" y="304301"/>
            <a:ext cx="18195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673966" y="317001"/>
            <a:ext cx="18576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889614" y="551707"/>
            <a:ext cx="562486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563070" y="726308"/>
            <a:ext cx="884710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515500" y="370003"/>
            <a:ext cx="485469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5" name="Picture 22" descr="EART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2" y="154940"/>
            <a:ext cx="1614657" cy="15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Geografiya ta'limida kartografik texnologiyalardan foydalanish ...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/>
          <a:srcRect l="13266" r="13266"/>
          <a:stretch>
            <a:fillRect/>
          </a:stretch>
        </p:blipFill>
        <p:spPr bwMode="auto">
          <a:xfrm>
            <a:off x="8441267" y="2677364"/>
            <a:ext cx="3342564" cy="3041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45300" y="5317525"/>
            <a:ext cx="5118100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969001" y="3834714"/>
            <a:ext cx="4775200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40660" y="2667000"/>
            <a:ext cx="4707924" cy="9700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60600" y="1409699"/>
            <a:ext cx="9690100" cy="93980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3616307" y="3797300"/>
            <a:ext cx="1681595" cy="1447800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1901798" y="2479689"/>
            <a:ext cx="1689001" cy="1520811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474624" y="1063107"/>
            <a:ext cx="1624965" cy="1519226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051423" y="5129988"/>
            <a:ext cx="1679577" cy="143591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6845300" y="5338762"/>
            <a:ext cx="5079999" cy="1060130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ko‘zda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tutilgan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maqsadiga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ko‘ra</a:t>
            </a:r>
            <a:r>
              <a:rPr lang="en-US" sz="3200" b="1" dirty="0" smtClean="0">
                <a:latin typeface="Arial" charset="0"/>
              </a:rPr>
              <a:t>.  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4027469" y="2876564"/>
            <a:ext cx="4837131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masshtabiga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ko‘ra</a:t>
            </a:r>
            <a:r>
              <a:rPr lang="en-US" sz="3200" b="1" dirty="0" smtClean="0">
                <a:latin typeface="Arial" charset="0"/>
              </a:rPr>
              <a:t>;</a:t>
            </a:r>
            <a:endParaRPr lang="ru-RU" sz="3200" dirty="0">
              <a:solidFill>
                <a:srgbClr val="404040"/>
              </a:solidFill>
            </a:endParaRPr>
          </a:p>
        </p:txBody>
      </p:sp>
      <p:sp>
        <p:nvSpPr>
          <p:cNvPr id="86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2425065" y="1594759"/>
            <a:ext cx="9449435" cy="536910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000" b="1" dirty="0" err="1" smtClean="0">
                <a:latin typeface="Arial" charset="0"/>
              </a:rPr>
              <a:t>xaritada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n-US" sz="3000" b="1" dirty="0" err="1" smtClean="0">
                <a:latin typeface="Arial" charset="0"/>
              </a:rPr>
              <a:t>tasvirlangan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n-US" sz="3000" b="1" dirty="0" err="1" smtClean="0">
                <a:latin typeface="Arial" charset="0"/>
              </a:rPr>
              <a:t>hududning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n-US" sz="3000" b="1" dirty="0" err="1" smtClean="0">
                <a:latin typeface="Arial" charset="0"/>
              </a:rPr>
              <a:t>katta</a:t>
            </a:r>
            <a:r>
              <a:rPr lang="ru-RU" sz="3000" b="1" dirty="0" smtClean="0">
                <a:latin typeface="Arial" charset="0"/>
              </a:rPr>
              <a:t>-</a:t>
            </a:r>
            <a:r>
              <a:rPr lang="en-US" sz="3000" b="1" dirty="0" err="1" smtClean="0">
                <a:latin typeface="Arial" charset="0"/>
              </a:rPr>
              <a:t>kichikligiga</a:t>
            </a:r>
            <a:r>
              <a:rPr lang="en-US" sz="3000" b="1" dirty="0">
                <a:latin typeface="Arial" charset="0"/>
              </a:rPr>
              <a:t>;</a:t>
            </a:r>
            <a:r>
              <a:rPr lang="en-US" sz="3000" b="1" dirty="0" smtClean="0">
                <a:latin typeface="Arial" charset="0"/>
              </a:rPr>
              <a:t> </a:t>
            </a:r>
            <a:endParaRPr lang="en-US" sz="3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6238013" y="4130510"/>
            <a:ext cx="4366487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mazmuniga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ko‘ra</a:t>
            </a:r>
            <a:r>
              <a:rPr lang="en-US" sz="3200" b="1" dirty="0" smtClean="0">
                <a:latin typeface="Arial" charset="0"/>
              </a:rPr>
              <a:t>;</a:t>
            </a:r>
            <a:endParaRPr lang="en-US" sz="3200" dirty="0">
              <a:solidFill>
                <a:srgbClr val="40404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00100" y="1426634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260600" y="2844800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962400" y="4076700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359400" y="5410200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2" y="4161883"/>
            <a:ext cx="2470107" cy="239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50900" y="0"/>
            <a:ext cx="10985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turlari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38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4" name="Freeform 8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2488412" flipH="1">
            <a:off x="9303735" y="3894786"/>
            <a:ext cx="2555077" cy="2740052"/>
          </a:xfrm>
          <a:custGeom>
            <a:avLst/>
            <a:gdLst>
              <a:gd name="T0" fmla="*/ 428 w 428"/>
              <a:gd name="T1" fmla="*/ 205 h 495"/>
              <a:gd name="T2" fmla="*/ 213 w 428"/>
              <a:gd name="T3" fmla="*/ 12 h 495"/>
              <a:gd name="T4" fmla="*/ 0 w 428"/>
              <a:gd name="T5" fmla="*/ 211 h 495"/>
              <a:gd name="T6" fmla="*/ 213 w 428"/>
              <a:gd name="T7" fmla="*/ 410 h 495"/>
              <a:gd name="T8" fmla="*/ 213 w 428"/>
              <a:gd name="T9" fmla="*/ 410 h 495"/>
              <a:gd name="T10" fmla="*/ 280 w 428"/>
              <a:gd name="T11" fmla="*/ 495 h 495"/>
              <a:gd name="T12" fmla="*/ 282 w 428"/>
              <a:gd name="T13" fmla="*/ 397 h 495"/>
              <a:gd name="T14" fmla="*/ 428 w 428"/>
              <a:gd name="T15" fmla="*/ 20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8" h="495">
                <a:moveTo>
                  <a:pt x="428" y="205"/>
                </a:moveTo>
                <a:cubicBezTo>
                  <a:pt x="428" y="95"/>
                  <a:pt x="368" y="28"/>
                  <a:pt x="213" y="12"/>
                </a:cubicBezTo>
                <a:cubicBezTo>
                  <a:pt x="96" y="0"/>
                  <a:pt x="0" y="101"/>
                  <a:pt x="0" y="211"/>
                </a:cubicBezTo>
                <a:cubicBezTo>
                  <a:pt x="0" y="321"/>
                  <a:pt x="96" y="420"/>
                  <a:pt x="213" y="410"/>
                </a:cubicBezTo>
                <a:cubicBezTo>
                  <a:pt x="213" y="410"/>
                  <a:pt x="213" y="410"/>
                  <a:pt x="213" y="410"/>
                </a:cubicBezTo>
                <a:cubicBezTo>
                  <a:pt x="233" y="444"/>
                  <a:pt x="256" y="475"/>
                  <a:pt x="280" y="495"/>
                </a:cubicBezTo>
                <a:cubicBezTo>
                  <a:pt x="277" y="464"/>
                  <a:pt x="277" y="433"/>
                  <a:pt x="282" y="397"/>
                </a:cubicBezTo>
                <a:cubicBezTo>
                  <a:pt x="378" y="368"/>
                  <a:pt x="428" y="296"/>
                  <a:pt x="428" y="205"/>
                </a:cubicBez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42" name="Freeform 7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4344290">
            <a:off x="9457612" y="1053925"/>
            <a:ext cx="2222739" cy="2925906"/>
          </a:xfrm>
          <a:custGeom>
            <a:avLst/>
            <a:gdLst>
              <a:gd name="T0" fmla="*/ 348 w 412"/>
              <a:gd name="T1" fmla="*/ 332 h 418"/>
              <a:gd name="T2" fmla="*/ 407 w 412"/>
              <a:gd name="T3" fmla="*/ 180 h 418"/>
              <a:gd name="T4" fmla="*/ 205 w 412"/>
              <a:gd name="T5" fmla="*/ 10 h 418"/>
              <a:gd name="T6" fmla="*/ 0 w 412"/>
              <a:gd name="T7" fmla="*/ 201 h 418"/>
              <a:gd name="T8" fmla="*/ 205 w 412"/>
              <a:gd name="T9" fmla="*/ 392 h 418"/>
              <a:gd name="T10" fmla="*/ 288 w 412"/>
              <a:gd name="T11" fmla="*/ 370 h 418"/>
              <a:gd name="T12" fmla="*/ 384 w 412"/>
              <a:gd name="T13" fmla="*/ 418 h 418"/>
              <a:gd name="T14" fmla="*/ 348 w 412"/>
              <a:gd name="T15" fmla="*/ 3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418">
                <a:moveTo>
                  <a:pt x="348" y="332"/>
                </a:moveTo>
                <a:cubicBezTo>
                  <a:pt x="392" y="291"/>
                  <a:pt x="412" y="236"/>
                  <a:pt x="407" y="180"/>
                </a:cubicBezTo>
                <a:cubicBezTo>
                  <a:pt x="398" y="90"/>
                  <a:pt x="337" y="21"/>
                  <a:pt x="205" y="10"/>
                </a:cubicBezTo>
                <a:cubicBezTo>
                  <a:pt x="82" y="0"/>
                  <a:pt x="0" y="96"/>
                  <a:pt x="0" y="201"/>
                </a:cubicBezTo>
                <a:cubicBezTo>
                  <a:pt x="0" y="307"/>
                  <a:pt x="93" y="405"/>
                  <a:pt x="205" y="392"/>
                </a:cubicBezTo>
                <a:cubicBezTo>
                  <a:pt x="236" y="389"/>
                  <a:pt x="264" y="381"/>
                  <a:pt x="288" y="370"/>
                </a:cubicBezTo>
                <a:cubicBezTo>
                  <a:pt x="318" y="390"/>
                  <a:pt x="356" y="412"/>
                  <a:pt x="384" y="418"/>
                </a:cubicBezTo>
                <a:cubicBezTo>
                  <a:pt x="365" y="399"/>
                  <a:pt x="354" y="363"/>
                  <a:pt x="348" y="33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3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39" name="Freeform 7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19833903">
            <a:off x="197587" y="3714453"/>
            <a:ext cx="2775104" cy="3102837"/>
          </a:xfrm>
          <a:custGeom>
            <a:avLst/>
            <a:gdLst>
              <a:gd name="T0" fmla="*/ 348 w 412"/>
              <a:gd name="T1" fmla="*/ 332 h 418"/>
              <a:gd name="T2" fmla="*/ 407 w 412"/>
              <a:gd name="T3" fmla="*/ 180 h 418"/>
              <a:gd name="T4" fmla="*/ 205 w 412"/>
              <a:gd name="T5" fmla="*/ 10 h 418"/>
              <a:gd name="T6" fmla="*/ 0 w 412"/>
              <a:gd name="T7" fmla="*/ 201 h 418"/>
              <a:gd name="T8" fmla="*/ 205 w 412"/>
              <a:gd name="T9" fmla="*/ 392 h 418"/>
              <a:gd name="T10" fmla="*/ 288 w 412"/>
              <a:gd name="T11" fmla="*/ 370 h 418"/>
              <a:gd name="T12" fmla="*/ 384 w 412"/>
              <a:gd name="T13" fmla="*/ 418 h 418"/>
              <a:gd name="T14" fmla="*/ 348 w 412"/>
              <a:gd name="T15" fmla="*/ 3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418">
                <a:moveTo>
                  <a:pt x="348" y="332"/>
                </a:moveTo>
                <a:cubicBezTo>
                  <a:pt x="392" y="291"/>
                  <a:pt x="412" y="236"/>
                  <a:pt x="407" y="180"/>
                </a:cubicBezTo>
                <a:cubicBezTo>
                  <a:pt x="398" y="90"/>
                  <a:pt x="337" y="21"/>
                  <a:pt x="205" y="10"/>
                </a:cubicBezTo>
                <a:cubicBezTo>
                  <a:pt x="82" y="0"/>
                  <a:pt x="0" y="96"/>
                  <a:pt x="0" y="201"/>
                </a:cubicBezTo>
                <a:cubicBezTo>
                  <a:pt x="0" y="307"/>
                  <a:pt x="93" y="405"/>
                  <a:pt x="205" y="392"/>
                </a:cubicBezTo>
                <a:cubicBezTo>
                  <a:pt x="236" y="389"/>
                  <a:pt x="264" y="381"/>
                  <a:pt x="288" y="370"/>
                </a:cubicBezTo>
                <a:cubicBezTo>
                  <a:pt x="318" y="390"/>
                  <a:pt x="356" y="412"/>
                  <a:pt x="384" y="418"/>
                </a:cubicBezTo>
                <a:cubicBezTo>
                  <a:pt x="365" y="399"/>
                  <a:pt x="354" y="363"/>
                  <a:pt x="348" y="332"/>
                </a:cubicBezTo>
                <a:close/>
              </a:path>
            </a:pathLst>
          </a:custGeom>
          <a:solidFill>
            <a:srgbClr val="00FFCC"/>
          </a:soli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5" name="Freeform 6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559246">
            <a:off x="178297" y="880666"/>
            <a:ext cx="2671552" cy="2462531"/>
          </a:xfrm>
          <a:custGeom>
            <a:avLst/>
            <a:gdLst>
              <a:gd name="T0" fmla="*/ 340 w 423"/>
              <a:gd name="T1" fmla="*/ 339 h 419"/>
              <a:gd name="T2" fmla="*/ 423 w 423"/>
              <a:gd name="T3" fmla="*/ 182 h 419"/>
              <a:gd name="T4" fmla="*/ 210 w 423"/>
              <a:gd name="T5" fmla="*/ 10 h 419"/>
              <a:gd name="T6" fmla="*/ 0 w 423"/>
              <a:gd name="T7" fmla="*/ 197 h 419"/>
              <a:gd name="T8" fmla="*/ 210 w 423"/>
              <a:gd name="T9" fmla="*/ 384 h 419"/>
              <a:gd name="T10" fmla="*/ 262 w 423"/>
              <a:gd name="T11" fmla="*/ 377 h 419"/>
              <a:gd name="T12" fmla="*/ 382 w 423"/>
              <a:gd name="T13" fmla="*/ 419 h 419"/>
              <a:gd name="T14" fmla="*/ 340 w 423"/>
              <a:gd name="T15" fmla="*/ 339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3" h="419">
                <a:moveTo>
                  <a:pt x="340" y="339"/>
                </a:moveTo>
                <a:cubicBezTo>
                  <a:pt x="390" y="300"/>
                  <a:pt x="423" y="242"/>
                  <a:pt x="423" y="182"/>
                </a:cubicBezTo>
                <a:cubicBezTo>
                  <a:pt x="423" y="79"/>
                  <a:pt x="332" y="0"/>
                  <a:pt x="210" y="10"/>
                </a:cubicBezTo>
                <a:cubicBezTo>
                  <a:pt x="95" y="20"/>
                  <a:pt x="0" y="94"/>
                  <a:pt x="0" y="197"/>
                </a:cubicBezTo>
                <a:cubicBezTo>
                  <a:pt x="0" y="300"/>
                  <a:pt x="94" y="384"/>
                  <a:pt x="210" y="384"/>
                </a:cubicBezTo>
                <a:cubicBezTo>
                  <a:pt x="228" y="384"/>
                  <a:pt x="245" y="381"/>
                  <a:pt x="262" y="377"/>
                </a:cubicBezTo>
                <a:cubicBezTo>
                  <a:pt x="291" y="391"/>
                  <a:pt x="337" y="409"/>
                  <a:pt x="382" y="419"/>
                </a:cubicBezTo>
                <a:cubicBezTo>
                  <a:pt x="363" y="400"/>
                  <a:pt x="350" y="370"/>
                  <a:pt x="340" y="3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7" name="Freeform 8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21064990" flipH="1">
            <a:off x="4663068" y="1114899"/>
            <a:ext cx="2555077" cy="2740052"/>
          </a:xfrm>
          <a:custGeom>
            <a:avLst/>
            <a:gdLst>
              <a:gd name="T0" fmla="*/ 428 w 428"/>
              <a:gd name="T1" fmla="*/ 205 h 495"/>
              <a:gd name="T2" fmla="*/ 213 w 428"/>
              <a:gd name="T3" fmla="*/ 12 h 495"/>
              <a:gd name="T4" fmla="*/ 0 w 428"/>
              <a:gd name="T5" fmla="*/ 211 h 495"/>
              <a:gd name="T6" fmla="*/ 213 w 428"/>
              <a:gd name="T7" fmla="*/ 410 h 495"/>
              <a:gd name="T8" fmla="*/ 213 w 428"/>
              <a:gd name="T9" fmla="*/ 410 h 495"/>
              <a:gd name="T10" fmla="*/ 280 w 428"/>
              <a:gd name="T11" fmla="*/ 495 h 495"/>
              <a:gd name="T12" fmla="*/ 282 w 428"/>
              <a:gd name="T13" fmla="*/ 397 h 495"/>
              <a:gd name="T14" fmla="*/ 428 w 428"/>
              <a:gd name="T15" fmla="*/ 20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8" h="495">
                <a:moveTo>
                  <a:pt x="428" y="205"/>
                </a:moveTo>
                <a:cubicBezTo>
                  <a:pt x="428" y="95"/>
                  <a:pt x="368" y="28"/>
                  <a:pt x="213" y="12"/>
                </a:cubicBezTo>
                <a:cubicBezTo>
                  <a:pt x="96" y="0"/>
                  <a:pt x="0" y="101"/>
                  <a:pt x="0" y="211"/>
                </a:cubicBezTo>
                <a:cubicBezTo>
                  <a:pt x="0" y="321"/>
                  <a:pt x="96" y="420"/>
                  <a:pt x="213" y="410"/>
                </a:cubicBezTo>
                <a:cubicBezTo>
                  <a:pt x="213" y="410"/>
                  <a:pt x="213" y="410"/>
                  <a:pt x="213" y="410"/>
                </a:cubicBezTo>
                <a:cubicBezTo>
                  <a:pt x="233" y="444"/>
                  <a:pt x="256" y="475"/>
                  <a:pt x="280" y="495"/>
                </a:cubicBezTo>
                <a:cubicBezTo>
                  <a:pt x="277" y="464"/>
                  <a:pt x="277" y="433"/>
                  <a:pt x="282" y="397"/>
                </a:cubicBezTo>
                <a:cubicBezTo>
                  <a:pt x="378" y="368"/>
                  <a:pt x="428" y="296"/>
                  <a:pt x="428" y="205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 rot="1356592" flipH="1">
            <a:off x="2531179" y="2762061"/>
            <a:ext cx="2699494" cy="2173817"/>
          </a:xfrm>
          <a:custGeom>
            <a:avLst/>
            <a:gdLst>
              <a:gd name="T0" fmla="*/ 2147483647 w 458"/>
              <a:gd name="T1" fmla="*/ 0 h 408"/>
              <a:gd name="T2" fmla="*/ 2147483647 w 458"/>
              <a:gd name="T3" fmla="*/ 2147483647 h 408"/>
              <a:gd name="T4" fmla="*/ 2147483647 w 458"/>
              <a:gd name="T5" fmla="*/ 2147483647 h 408"/>
              <a:gd name="T6" fmla="*/ 0 w 458"/>
              <a:gd name="T7" fmla="*/ 2147483647 h 408"/>
              <a:gd name="T8" fmla="*/ 2147483647 w 458"/>
              <a:gd name="T9" fmla="*/ 2147483647 h 408"/>
              <a:gd name="T10" fmla="*/ 2147483647 w 458"/>
              <a:gd name="T11" fmla="*/ 2147483647 h 408"/>
              <a:gd name="T12" fmla="*/ 2147483647 w 458"/>
              <a:gd name="T13" fmla="*/ 2147483647 h 408"/>
              <a:gd name="T14" fmla="*/ 2147483647 w 458"/>
              <a:gd name="T15" fmla="*/ 0 h 4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58"/>
              <a:gd name="T25" fmla="*/ 0 h 408"/>
              <a:gd name="T26" fmla="*/ 458 w 458"/>
              <a:gd name="T27" fmla="*/ 408 h 4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58" h="408">
                <a:moveTo>
                  <a:pt x="232" y="0"/>
                </a:moveTo>
                <a:cubicBezTo>
                  <a:pt x="111" y="0"/>
                  <a:pt x="15" y="65"/>
                  <a:pt x="15" y="178"/>
                </a:cubicBezTo>
                <a:cubicBezTo>
                  <a:pt x="15" y="226"/>
                  <a:pt x="33" y="275"/>
                  <a:pt x="62" y="315"/>
                </a:cubicBezTo>
                <a:cubicBezTo>
                  <a:pt x="45" y="340"/>
                  <a:pt x="22" y="363"/>
                  <a:pt x="0" y="377"/>
                </a:cubicBezTo>
                <a:cubicBezTo>
                  <a:pt x="31" y="382"/>
                  <a:pt x="77" y="375"/>
                  <a:pt x="113" y="367"/>
                </a:cubicBezTo>
                <a:cubicBezTo>
                  <a:pt x="147" y="392"/>
                  <a:pt x="188" y="408"/>
                  <a:pt x="232" y="408"/>
                </a:cubicBezTo>
                <a:cubicBezTo>
                  <a:pt x="353" y="408"/>
                  <a:pt x="458" y="337"/>
                  <a:pt x="458" y="225"/>
                </a:cubicBezTo>
                <a:cubicBezTo>
                  <a:pt x="458" y="112"/>
                  <a:pt x="353" y="0"/>
                  <a:pt x="232" y="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lIns="121906" tIns="60952" rIns="121906" bIns="60952"/>
          <a:lstStyle/>
          <a:p>
            <a:endParaRPr lang="ru-RU"/>
          </a:p>
        </p:txBody>
      </p:sp>
      <p:sp>
        <p:nvSpPr>
          <p:cNvPr id="9" name="Freeform 10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 rot="373509">
            <a:off x="6760198" y="2633107"/>
            <a:ext cx="2563577" cy="2708036"/>
          </a:xfrm>
          <a:custGeom>
            <a:avLst/>
            <a:gdLst>
              <a:gd name="T0" fmla="*/ 203 w 405"/>
              <a:gd name="T1" fmla="*/ 0 h 461"/>
              <a:gd name="T2" fmla="*/ 0 w 405"/>
              <a:gd name="T3" fmla="*/ 189 h 461"/>
              <a:gd name="T4" fmla="*/ 118 w 405"/>
              <a:gd name="T5" fmla="*/ 361 h 461"/>
              <a:gd name="T6" fmla="*/ 108 w 405"/>
              <a:gd name="T7" fmla="*/ 461 h 461"/>
              <a:gd name="T8" fmla="*/ 197 w 405"/>
              <a:gd name="T9" fmla="*/ 378 h 461"/>
              <a:gd name="T10" fmla="*/ 203 w 405"/>
              <a:gd name="T11" fmla="*/ 378 h 461"/>
              <a:gd name="T12" fmla="*/ 405 w 405"/>
              <a:gd name="T13" fmla="*/ 189 h 461"/>
              <a:gd name="T14" fmla="*/ 203 w 405"/>
              <a:gd name="T15" fmla="*/ 0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5" h="461">
                <a:moveTo>
                  <a:pt x="203" y="0"/>
                </a:moveTo>
                <a:cubicBezTo>
                  <a:pt x="91" y="0"/>
                  <a:pt x="0" y="85"/>
                  <a:pt x="0" y="189"/>
                </a:cubicBezTo>
                <a:cubicBezTo>
                  <a:pt x="0" y="265"/>
                  <a:pt x="49" y="331"/>
                  <a:pt x="118" y="361"/>
                </a:cubicBezTo>
                <a:cubicBezTo>
                  <a:pt x="121" y="394"/>
                  <a:pt x="117" y="431"/>
                  <a:pt x="108" y="461"/>
                </a:cubicBezTo>
                <a:cubicBezTo>
                  <a:pt x="137" y="445"/>
                  <a:pt x="172" y="407"/>
                  <a:pt x="197" y="378"/>
                </a:cubicBezTo>
                <a:cubicBezTo>
                  <a:pt x="199" y="378"/>
                  <a:pt x="201" y="378"/>
                  <a:pt x="203" y="378"/>
                </a:cubicBezTo>
                <a:cubicBezTo>
                  <a:pt x="314" y="378"/>
                  <a:pt x="405" y="293"/>
                  <a:pt x="405" y="189"/>
                </a:cubicBezTo>
                <a:cubicBezTo>
                  <a:pt x="405" y="85"/>
                  <a:pt x="314" y="0"/>
                  <a:pt x="20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75000"/>
                </a:schemeClr>
              </a:gs>
              <a:gs pos="100000">
                <a:schemeClr val="accent6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22567" name="Прямоугольник 36"/>
          <p:cNvSpPr>
            <a:spLocks noChangeArrowheads="1"/>
          </p:cNvSpPr>
          <p:nvPr/>
        </p:nvSpPr>
        <p:spPr bwMode="auto">
          <a:xfrm>
            <a:off x="4436534" y="5717863"/>
            <a:ext cx="3801534" cy="615549"/>
          </a:xfrm>
          <a:prstGeom prst="rect">
            <a:avLst/>
          </a:prstGeom>
          <a:solidFill>
            <a:srgbClr val="0000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0" y="125569"/>
            <a:ext cx="12073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Xaritalarning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hududning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katta-kichikligiga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ko‘ra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turlari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478867" y="5730501"/>
            <a:ext cx="391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Xaritalarning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turlari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65667" y="1407055"/>
            <a:ext cx="2065867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62467" y="4802188"/>
            <a:ext cx="2514600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Yarimsharlar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810933" y="3320521"/>
            <a:ext cx="2065867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Materiklar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885267" y="1686455"/>
            <a:ext cx="2065867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Okeanlar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035800" y="3041122"/>
            <a:ext cx="2065867" cy="143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o‘lkalar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9431868" y="1982788"/>
            <a:ext cx="2353734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Mamlakatlar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9736667" y="4573589"/>
            <a:ext cx="2065867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Viloyatlar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018789"/>
              </p:ext>
            </p:extLst>
          </p:nvPr>
        </p:nvGraphicFramePr>
        <p:xfrm>
          <a:off x="140758" y="1031875"/>
          <a:ext cx="3811360" cy="2857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2" name="Презентация" r:id="rId3" imgW="4570586" imgH="3427608" progId="PowerPoint.Show.8">
                  <p:embed/>
                </p:oleObj>
              </mc:Choice>
              <mc:Fallback>
                <p:oleObj name="Презентация" r:id="rId3" imgW="4570586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58" y="1031875"/>
                        <a:ext cx="3811360" cy="28578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4249"/>
          <a:stretch/>
        </p:blipFill>
        <p:spPr>
          <a:xfrm>
            <a:off x="8492067" y="1378645"/>
            <a:ext cx="3699933" cy="2541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26D8819-DE0D-442B-8692-C3E2D9BD2C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1" t="-123" r="2225" b="3354"/>
          <a:stretch/>
        </p:blipFill>
        <p:spPr>
          <a:xfrm>
            <a:off x="5261045" y="3991746"/>
            <a:ext cx="3671288" cy="2718687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6878" r="2699" b="2604"/>
          <a:stretch/>
        </p:blipFill>
        <p:spPr bwMode="auto">
          <a:xfrm>
            <a:off x="960966" y="3986598"/>
            <a:ext cx="3771900" cy="272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Xarita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turlari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33825" y="1181761"/>
            <a:ext cx="4458970" cy="253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72133" y="4077307"/>
            <a:ext cx="1441450" cy="213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64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Пятиугольник 20"/>
          <p:cNvSpPr/>
          <p:nvPr/>
        </p:nvSpPr>
        <p:spPr>
          <a:xfrm>
            <a:off x="419100" y="5207000"/>
            <a:ext cx="6946900" cy="762000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ятиугольник 19"/>
          <p:cNvSpPr/>
          <p:nvPr/>
        </p:nvSpPr>
        <p:spPr>
          <a:xfrm>
            <a:off x="355600" y="3479800"/>
            <a:ext cx="6680200" cy="762000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ятиугольник 18"/>
          <p:cNvSpPr/>
          <p:nvPr/>
        </p:nvSpPr>
        <p:spPr>
          <a:xfrm>
            <a:off x="317500" y="1828800"/>
            <a:ext cx="6680200" cy="762000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Masshtabiga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ko‘ra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turlari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341368" y="1823359"/>
            <a:ext cx="6262632" cy="690798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Yirik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masshtabli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xaritalar</a:t>
            </a:r>
            <a:endParaRPr lang="en-US" sz="4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506468" y="3512459"/>
            <a:ext cx="6567432" cy="690798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O‘rta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masshtabli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xaritalar</a:t>
            </a:r>
            <a:endParaRPr lang="en-US" sz="4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493768" y="5239659"/>
            <a:ext cx="6923032" cy="690798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Mayda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masshtabli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xaritalar</a:t>
            </a:r>
            <a:endParaRPr lang="en-US" sz="4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7289800" y="1625600"/>
            <a:ext cx="4445000" cy="1422400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1:10 000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dan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1:200 000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gacha</a:t>
            </a:r>
            <a:endParaRPr lang="ru-RU" sz="3600" b="1" dirty="0"/>
          </a:p>
        </p:txBody>
      </p:sp>
      <p:sp>
        <p:nvSpPr>
          <p:cNvPr id="15" name="Табличка 14"/>
          <p:cNvSpPr/>
          <p:nvPr/>
        </p:nvSpPr>
        <p:spPr>
          <a:xfrm>
            <a:off x="7416800" y="3289300"/>
            <a:ext cx="4565650" cy="1422400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1:200 000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dan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1:1 000  000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gacha</a:t>
            </a:r>
            <a:endParaRPr lang="ru-RU" sz="3600" b="1" dirty="0"/>
          </a:p>
        </p:txBody>
      </p:sp>
      <p:sp>
        <p:nvSpPr>
          <p:cNvPr id="16" name="Табличка 15"/>
          <p:cNvSpPr/>
          <p:nvPr/>
        </p:nvSpPr>
        <p:spPr>
          <a:xfrm>
            <a:off x="7569200" y="5130800"/>
            <a:ext cx="4406900" cy="1295400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1:1 000 000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va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undan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mayda</a:t>
            </a:r>
            <a:endParaRPr lang="ru-RU" sz="36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JOY  PLANI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6299200" y="1663700"/>
            <a:ext cx="5588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Joy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planini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tuzishda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ham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muayyan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masshtabdan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(1:5000)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foydalaniladi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Lekin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plan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kichik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hududlar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uchun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tuziladi</a:t>
            </a:r>
            <a:r>
              <a:rPr lang="en-US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33375" y="1123949"/>
            <a:ext cx="5943600" cy="549592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59300" y="4180344"/>
            <a:ext cx="7632700" cy="224676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Mavzuli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landshaftning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ayrim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elementlari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elementlariga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nisbatan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aniq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mukammal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Ularga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tuzilishi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zonalari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kiradi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458436"/>
            <a:ext cx="7620000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landshaftning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tashqi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ko‘rinishi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Ularda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relyef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suvlar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o‘simlik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aholi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punktlari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yo‘llar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chegaralar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aniqlikda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mukammallikda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ko‘rsatiladi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umumgeografik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xaritalardir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152400" y="1676400"/>
            <a:ext cx="4476750" cy="1917700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31800" y="0"/>
            <a:ext cx="11760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Mazmuniga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ko‘ra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turlari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266700" y="4457700"/>
            <a:ext cx="4324350" cy="1651000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203200" y="1988459"/>
            <a:ext cx="4229100" cy="138329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Umumgeografik</a:t>
            </a:r>
            <a:endParaRPr lang="en-US" sz="4000" b="1" dirty="0" smtClean="0">
              <a:latin typeface="Arial" charset="0"/>
            </a:endParaRP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xaritalar</a:t>
            </a:r>
            <a:endParaRPr lang="en-US" sz="4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493768" y="4553859"/>
            <a:ext cx="3151132" cy="138329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Mavzuli</a:t>
            </a:r>
            <a:r>
              <a:rPr lang="en-US" sz="4000" b="1" dirty="0" smtClean="0">
                <a:latin typeface="Arial" charset="0"/>
              </a:rPr>
              <a:t> 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xaritalar</a:t>
            </a:r>
            <a:endParaRPr lang="en-US" sz="4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989834"/>
            <a:ext cx="4341210" cy="586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7267" y="1286934"/>
            <a:ext cx="6138333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Ba’zan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mavzuli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bitta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yoki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ikkita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emas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balki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bir-biri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bog‘langan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qancha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komponentlar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ko‘rsatilgan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Bunday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xaritalarga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kompleks</a:t>
            </a:r>
            <a:r>
              <a:rPr lang="en-US" sz="3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xaritalar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deyiladi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431800" y="0"/>
            <a:ext cx="11760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Maqsadiga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ko‘ra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turlari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1" name="Схема 20"/>
          <p:cNvGraphicFramePr/>
          <p:nvPr/>
        </p:nvGraphicFramePr>
        <p:xfrm>
          <a:off x="292100" y="1206501"/>
          <a:ext cx="7277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1104900"/>
            <a:ext cx="3694225" cy="209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2" name="Picture 4" descr="БУДУТ ЛИ ВНЕСЕНЫ ИЗМЕНЕНИЯ В ГРАНИЦЫ ГОРОДА САМАРКАНДА? | Новости ..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53087" y="1447800"/>
            <a:ext cx="4052455" cy="2476501"/>
          </a:xfrm>
          <a:prstGeom prst="rect">
            <a:avLst/>
          </a:prstGeom>
          <a:noFill/>
        </p:spPr>
      </p:pic>
      <p:pic>
        <p:nvPicPr>
          <p:cNvPr id="83974" name="Picture 6" descr="GEO. Карта звездного неб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41901" y="3297766"/>
            <a:ext cx="2683934" cy="2683934"/>
          </a:xfrm>
          <a:prstGeom prst="rect">
            <a:avLst/>
          </a:prstGeom>
          <a:noFill/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08080" y="4080573"/>
            <a:ext cx="4015619" cy="258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093633" y="1087966"/>
            <a:ext cx="406400" cy="3640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84066" y="1452035"/>
            <a:ext cx="406400" cy="3640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74734" y="3619501"/>
            <a:ext cx="406400" cy="364067"/>
          </a:xfrm>
          <a:prstGeom prst="rect">
            <a:avLst/>
          </a:prstGeom>
          <a:solidFill>
            <a:srgbClr val="53E7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69766" y="4089400"/>
            <a:ext cx="406400" cy="364067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atlaslar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6654800" y="1587500"/>
            <a:ext cx="5257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Yagona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dastur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asosida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butun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asar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sifatida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bajarilgan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xaritalarning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sistemali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to‘plamiga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atlas </a:t>
            </a:r>
          </a:p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deb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aytiladi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ГОСУДАРСТВЕННОЕ НАУЧНО-ПРОИЗВОДСТВЕННОЕ ПРЕДПРИЯТИЕ &quot;КАРТОГРАФИЯ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17" y="1015998"/>
            <a:ext cx="3191283" cy="4349967"/>
          </a:xfrm>
          <a:prstGeom prst="rect">
            <a:avLst/>
          </a:prstGeom>
          <a:noFill/>
        </p:spPr>
      </p:pic>
      <p:pic>
        <p:nvPicPr>
          <p:cNvPr id="9" name="Picture 8" descr="BOOKCITY.UZ || Атлас 6 синф (ёзувсиз карта) узбекч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399" y="2174210"/>
            <a:ext cx="3314701" cy="43967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5059" name="Picture 3" descr="C:\Users\user\Desktop\Без названия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1010286"/>
            <a:ext cx="4773612" cy="5728334"/>
          </a:xfrm>
          <a:prstGeom prst="rect">
            <a:avLst/>
          </a:prstGeom>
          <a:noFill/>
        </p:spPr>
      </p:pic>
      <p:sp>
        <p:nvSpPr>
          <p:cNvPr id="45058" name="AutoShape 2" descr="Клавдий Птолем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1" name="AutoShape 5" descr="GEoGRAFi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70100" y="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Klavdiy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Ptolemey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295900" y="1143000"/>
            <a:ext cx="6629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yunon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olimi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Klavdiy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Ptolemey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ning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plamini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eramizning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II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asri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) 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birinchi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atlas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eb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hisoblash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4467" y="3889374"/>
            <a:ext cx="5011319" cy="286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27543" y="1670328"/>
            <a:ext cx="116395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Qirg‘oqlarini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to‘rtta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yuvib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turuvchi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…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Maydoni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kichik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…</a:t>
            </a:r>
          </a:p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Ikki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qit’adan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iborat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…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chuqur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Maydoni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kichik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…</a:t>
            </a:r>
          </a:p>
          <a:p>
            <a:endParaRPr lang="en-US" sz="4000" b="1" dirty="0" smtClean="0">
              <a:latin typeface="Arial" pitchFamily="34" charset="0"/>
              <a:cs typeface="Arial" pitchFamily="34" charset="0"/>
            </a:endParaRPr>
          </a:p>
          <a:p>
            <a:endParaRPr lang="ru-RU" sz="4000" dirty="0"/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4017618" y="0"/>
            <a:ext cx="5812181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Tezkor</a:t>
            </a:r>
            <a:r>
              <a:rPr kumimoji="0" lang="en-US" sz="54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54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savollar</a:t>
            </a:r>
            <a:r>
              <a:rPr kumimoji="0" lang="en-US" sz="54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…</a:t>
            </a:r>
            <a:endParaRPr kumimoji="0" lang="en-US" sz="5400" b="1" i="0" u="none" strike="noStrike" kern="1200" cap="none" spc="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07264" y="2319866"/>
            <a:ext cx="2607736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Yevrosiyo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05797" y="3513665"/>
            <a:ext cx="2607736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Yevrosiyo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98466" y="4207930"/>
            <a:ext cx="3187942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Tinch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okean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33800" y="5477932"/>
            <a:ext cx="5757333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Muz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okeani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314264" y="2819398"/>
            <a:ext cx="2810936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Avstraliya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450" y="4859867"/>
            <a:ext cx="1449626" cy="1998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6086" name="Picture 6" descr="Легендарный атлас Герарда Меркатора | История | DW | 06.03.2012"/>
          <p:cNvPicPr>
            <a:picLocks noChangeAspect="1" noChangeArrowheads="1"/>
          </p:cNvPicPr>
          <p:nvPr/>
        </p:nvPicPr>
        <p:blipFill>
          <a:blip r:embed="rId2"/>
          <a:srcRect b="4327"/>
          <a:stretch>
            <a:fillRect/>
          </a:stretch>
        </p:blipFill>
        <p:spPr bwMode="auto">
          <a:xfrm flipH="1">
            <a:off x="177800" y="1122496"/>
            <a:ext cx="4549775" cy="5379904"/>
          </a:xfrm>
          <a:prstGeom prst="rect">
            <a:avLst/>
          </a:prstGeom>
          <a:noFill/>
        </p:spPr>
      </p:pic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4584700" y="4793833"/>
            <a:ext cx="76073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Xaritalarning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to‘plami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uchun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«Atlas»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nomi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Merkator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tomonidan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(1595-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yil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taklif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etilgan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70100" y="0"/>
            <a:ext cx="8686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Gerard </a:t>
            </a:r>
            <a:r>
              <a:rPr lang="en-US" sz="6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Merkator</a:t>
            </a:r>
            <a:endParaRPr lang="ru-RU" sz="6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1378" name="Picture 2" descr="МЕРКАТОР, ГЕРАРД | Энциклопедия Кругосв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9850" y="1198563"/>
            <a:ext cx="6483350" cy="35442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431799" y="1384300"/>
            <a:ext cx="62484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Globus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Y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er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sharining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kichraytirilgan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modeli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bo‘lib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Yerning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tashqi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qiyofasini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hamda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uning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yirik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qismlari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materiklar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okeanlar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ularning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bo‘laklari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nisbatini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eng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to‘g‘ri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ko‘rgazmali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tasvirlaydi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http://3.bp.blogspot.com/-Lvz0II6L3dE/Um9n3YBxShI/AAAAAAAAFZ4/I11-zX14jYo/s200/31985_globus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8734" y="1276599"/>
            <a:ext cx="5029200" cy="510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Глобус Земли Классик Евро - Физический, 25 см Ке012500186 Globen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4" y="977899"/>
            <a:ext cx="5546726" cy="5546726"/>
          </a:xfrm>
          <a:prstGeom prst="rect">
            <a:avLst/>
          </a:prstGeom>
          <a:noFill/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489200" y="0"/>
            <a:ext cx="8623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37200" y="1290935"/>
            <a:ext cx="6426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Globusda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kartografik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tasvirning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xatoliklari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bo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lmaydi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, </a:t>
            </a:r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shuning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undagi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obyektlarni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bir-biriga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taqqoslash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 descr="http://www.30astr-sh29.edusite.ru/images/p376_2918295bc2f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18" y="3465805"/>
            <a:ext cx="5529250" cy="323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4254" y="1082135"/>
            <a:ext cx="3008742" cy="393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057400" y="0"/>
            <a:ext cx="9055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Maktab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o‘quv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globuslari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01749" y="1238500"/>
            <a:ext cx="5537202" cy="101566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83 000 000</a:t>
            </a:r>
            <a:endParaRPr lang="ru-RU" sz="6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49524" y="2600575"/>
            <a:ext cx="5689602" cy="101566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50 000 000</a:t>
            </a:r>
            <a:endParaRPr lang="ru-RU" sz="6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94048" y="4096000"/>
            <a:ext cx="5394327" cy="101566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40 000 000</a:t>
            </a:r>
            <a:endParaRPr lang="ru-RU" sz="6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639037" y="5685177"/>
            <a:ext cx="5661027" cy="101566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30 000 000</a:t>
            </a:r>
            <a:endParaRPr lang="ru-RU" sz="6000" dirty="0"/>
          </a:p>
        </p:txBody>
      </p:sp>
      <p:pic>
        <p:nvPicPr>
          <p:cNvPr id="75778" name="Picture 2" descr="Центральная библиотека приглашает на географический диктан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7400" y="2399043"/>
            <a:ext cx="4606925" cy="480027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387600" y="6095425"/>
            <a:ext cx="301413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globus</a:t>
            </a:r>
            <a:endParaRPr lang="ru-RU"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792953" y="5039887"/>
            <a:ext cx="32512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globus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8194" name="Picture 2" descr="Кафедра физической географии-НУУз - Национальный университет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4" y="994778"/>
            <a:ext cx="4636749" cy="586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7998" y="1276600"/>
            <a:ext cx="6180667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masshtabli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globuslar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masshtabi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83 000 000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38798" y="2511869"/>
            <a:ext cx="6180667" cy="156966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masshtabli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globuslar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masshtabi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40 000 000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: 70 000 000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51498" y="4286350"/>
            <a:ext cx="6180667" cy="10772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masshtabli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globuslar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masshtabi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30 000 000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94164" y="5492190"/>
            <a:ext cx="285076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 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7 000 000</a:t>
            </a:r>
            <a:endParaRPr lang="ru-RU" sz="3200" dirty="0"/>
          </a:p>
        </p:txBody>
      </p:sp>
      <p:cxnSp>
        <p:nvCxnSpPr>
          <p:cNvPr id="10" name="Прямая со стрелкой 9"/>
          <p:cNvCxnSpPr>
            <a:stCxn id="3" idx="1"/>
          </p:cNvCxnSpPr>
          <p:nvPr/>
        </p:nvCxnSpPr>
        <p:spPr>
          <a:xfrm flipH="1" flipV="1">
            <a:off x="3624603" y="4814080"/>
            <a:ext cx="1669561" cy="9704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422341" y="6165932"/>
            <a:ext cx="32995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 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50 000 000</a:t>
            </a:r>
            <a:endParaRPr lang="ru-RU" sz="32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2811422" y="6076965"/>
            <a:ext cx="1581530" cy="4847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55601" y="-156433"/>
            <a:ext cx="11950700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Globuslar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masshtabi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3010" name="Picture 2" descr="Абу Райхон Беруний — Золотое наследие Узбекистана"/>
          <p:cNvPicPr>
            <a:picLocks noChangeAspect="1" noChangeArrowheads="1"/>
          </p:cNvPicPr>
          <p:nvPr/>
        </p:nvPicPr>
        <p:blipFill>
          <a:blip r:embed="rId2"/>
          <a:srcRect t="8070"/>
          <a:stretch>
            <a:fillRect/>
          </a:stretch>
        </p:blipFill>
        <p:spPr bwMode="auto">
          <a:xfrm>
            <a:off x="161925" y="1076325"/>
            <a:ext cx="4003675" cy="5648325"/>
          </a:xfrm>
          <a:prstGeom prst="rect">
            <a:avLst/>
          </a:prstGeom>
          <a:noFill/>
        </p:spPr>
      </p:pic>
      <p:pic>
        <p:nvPicPr>
          <p:cNvPr id="43012" name="Picture 4" descr="Учебник для 4 класса школ общего среднего образования - PDF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3468" y="3005959"/>
            <a:ext cx="7300382" cy="362502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70100" y="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Beruniy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6333" y="1244084"/>
            <a:ext cx="78570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Abu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Rayhon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Beruniy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XI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asrda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birinchi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yarimsharning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globusini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yasagan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Бехайм Мартин: краткая биография, открыт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67" y="1008062"/>
            <a:ext cx="3695699" cy="4043997"/>
          </a:xfrm>
          <a:prstGeom prst="rect">
            <a:avLst/>
          </a:prstGeom>
          <a:noFill/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1990" name="Picture 6" descr="Самый старый глобус в мире - без Америки (фото) | Кадр дня | DW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896" y="1314449"/>
            <a:ext cx="7385403" cy="415428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53167" y="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Martin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Bexaym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4900" y="5446574"/>
            <a:ext cx="8353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Butun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sharini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tasvirlagan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birinchi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mukammalroq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globusni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yasagan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04050" y="1254124"/>
            <a:ext cx="1828800" cy="9937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1492-yil</a:t>
            </a:r>
            <a:r>
              <a:rPr lang="en-US" dirty="0" smtClean="0"/>
              <a:t>l</a:t>
            </a:r>
            <a:endParaRPr lang="ru-RU" dirty="0"/>
          </a:p>
        </p:txBody>
      </p:sp>
      <p:pic>
        <p:nvPicPr>
          <p:cNvPr id="94210" name="Picture 2" descr="Когда в октябре 1492 года Мартин Бехайм заканчивал работу над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578" y="4498445"/>
            <a:ext cx="3377530" cy="224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159000" y="0"/>
            <a:ext cx="7899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Hoji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Yusuf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Hay’atiy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07" name="AutoShape 3" descr="Ходжа Юсу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9" name="AutoShape 5" descr="Ходжа Юсу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Ходжа Юсу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 descr="C:\Users\user\Desktop\Без названия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5512" y="2181755"/>
            <a:ext cx="4137554" cy="3598862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4573059" y="1331381"/>
            <a:ext cx="1828800" cy="752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1886-yil</a:t>
            </a:r>
            <a:r>
              <a:rPr lang="en-US" dirty="0" smtClean="0"/>
              <a:t>l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4109" y="1123948"/>
            <a:ext cx="2587625" cy="6032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Samarqand</a:t>
            </a:r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34987" t="14896" r="8904" b="13771"/>
          <a:stretch>
            <a:fillRect/>
          </a:stretch>
        </p:blipFill>
        <p:spPr bwMode="auto">
          <a:xfrm>
            <a:off x="101600" y="1757678"/>
            <a:ext cx="3225800" cy="230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ДЕНЬ РОЖДЕНИЯ МИРЗО УЛУГБЕКА - Газета Голос узбекистана"/>
          <p:cNvPicPr>
            <a:picLocks noChangeAspect="1" noChangeArrowheads="1"/>
          </p:cNvPicPr>
          <p:nvPr/>
        </p:nvPicPr>
        <p:blipFill>
          <a:blip r:embed="rId4"/>
          <a:srcRect l="1822" r="18460"/>
          <a:stretch>
            <a:fillRect/>
          </a:stretch>
        </p:blipFill>
        <p:spPr bwMode="auto">
          <a:xfrm>
            <a:off x="121638" y="4144183"/>
            <a:ext cx="3256563" cy="247251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620001" y="1356205"/>
            <a:ext cx="4571999" cy="267765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katta-kichik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globus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yasagan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b="1" dirty="0" smtClean="0">
              <a:solidFill>
                <a:srgbClr val="20212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XIX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asrning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80-yillarida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yasagan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eng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katta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globusi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Samarqanddagi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Oʻzbekiston xalqlari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madaniyati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san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ati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tarixi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muzeyida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saqlan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moqda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547534" y="5899998"/>
            <a:ext cx="8382000" cy="830997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Globusga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belbogʻ tarzida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12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burj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doirasi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oʻrnatilgan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qariyb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mingta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joy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nomi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yozilgan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7763934" y="4250266"/>
            <a:ext cx="4428066" cy="1303867"/>
          </a:xfrm>
          <a:prstGeom prst="wedgeRectCallout">
            <a:avLst>
              <a:gd name="adj1" fmla="val -66250"/>
              <a:gd name="adj2" fmla="val -2808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Globusning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oʻyi 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117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sm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harining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aylanasi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160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sm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asshtabi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sm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250 </a:t>
            </a:r>
            <a:r>
              <a:rPr lang="ru-RU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abiiy geografiya kafedrasi-O`zMU - O`zbekiston milliy universite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1380" y="1036319"/>
            <a:ext cx="4607138" cy="5821681"/>
          </a:xfrm>
          <a:prstGeom prst="rect">
            <a:avLst/>
          </a:prstGeom>
          <a:noFill/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“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Relyefli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”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050852"/>
            <a:ext cx="3403600" cy="1938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Mirzo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Ulug‘bek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nomidagi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O‘zMU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resusrlar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fakultetida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saqlanmoqda</a:t>
            </a:r>
            <a:r>
              <a:rPr lang="en-US" sz="2400" b="1" dirty="0" smtClean="0">
                <a:solidFill>
                  <a:srgbClr val="20212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034867" y="1018027"/>
            <a:ext cx="4157133" cy="26776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Bu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globusning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masshtabi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1 : 7 000 000,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ya’ni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undagi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santimetrdagi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masofa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70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km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yoki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shari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7 million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kichraytirilgan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holda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72687" y="4072253"/>
            <a:ext cx="2164291" cy="3831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Diametri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metr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915400" y="4809488"/>
            <a:ext cx="3038475" cy="5863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Aylanasining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uzunligi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metr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620125" y="5737433"/>
            <a:ext cx="3028949" cy="5270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Umumiy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sathi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13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kv.m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1730" y="3176268"/>
            <a:ext cx="2096558" cy="8741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Balandligi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taglamasi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bilan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2,5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metr</a:t>
            </a:r>
            <a:endParaRPr lang="ru-RU" sz="2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62567" y="4304028"/>
            <a:ext cx="2105025" cy="70485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Sharning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og‘irligi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240 kg</a:t>
            </a:r>
            <a:endParaRPr lang="ru-RU" sz="20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05106" y="5208056"/>
            <a:ext cx="2438400" cy="3831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Taglamasi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250 kg</a:t>
            </a:r>
            <a:endParaRPr lang="ru-RU" sz="20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4320" y="5804532"/>
            <a:ext cx="2401358" cy="6879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Umumiy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og‘irligi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yarim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tonna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3380" y="4418806"/>
            <a:ext cx="2167420" cy="243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Hamidulla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Hasanov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4" descr="Hamidulla Hasanov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9480" t="5369" r="6465" b="5872"/>
          <a:stretch>
            <a:fillRect/>
          </a:stretch>
        </p:blipFill>
        <p:spPr bwMode="auto">
          <a:xfrm>
            <a:off x="152400" y="1149350"/>
            <a:ext cx="3784600" cy="5153025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 l="21667" t="20123" r="22639" b="10864"/>
          <a:stretch>
            <a:fillRect/>
          </a:stretch>
        </p:blipFill>
        <p:spPr bwMode="auto">
          <a:xfrm>
            <a:off x="8648700" y="1409700"/>
            <a:ext cx="333172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кругленный прямоугольник 12"/>
          <p:cNvSpPr/>
          <p:nvPr/>
        </p:nvSpPr>
        <p:spPr>
          <a:xfrm>
            <a:off x="9156700" y="3848100"/>
            <a:ext cx="2755900" cy="660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Ivan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Yegorovich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Oshev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10000" y="1367334"/>
            <a:ext cx="4965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Relyefli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globus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yasalishi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Hamidulla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Hasanovning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1979-yilda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Rossiyaning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Perm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universitetiga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qilgan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xizmat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safari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bog‘liq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Bu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universitetdagi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diametri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metrli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globusni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ko‘rgan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olimda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kattaroq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relyefli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globusni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yaratish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g‘oyasi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paydo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06400" y="6108700"/>
            <a:ext cx="3251200" cy="660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Hamidulla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Hasanov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19076" y="1213128"/>
            <a:ext cx="1163955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6. Eng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issiq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…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oxirgi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kashf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etilgan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…</a:t>
            </a:r>
          </a:p>
          <a:p>
            <a:endParaRPr lang="en-US" sz="4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O‘rtasidan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ekvator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chizig‘i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kesib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9.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Shimolidan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ekvator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chizig‘i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kesib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10.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Okean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yoki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dengiz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yuzasi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bilan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quruqlik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yuzasi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tutashgan</a:t>
            </a:r>
            <a:r>
              <a:rPr lang="en-US" sz="4000" b="1" spc="-21" dirty="0" smtClean="0"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latin typeface="Arial"/>
                <a:cs typeface="Arial"/>
              </a:rPr>
              <a:t>chegara</a:t>
            </a:r>
            <a:r>
              <a:rPr lang="en-US" sz="4000" b="1" spc="-21" dirty="0" smtClean="0">
                <a:latin typeface="Arial"/>
                <a:cs typeface="Arial"/>
              </a:rPr>
              <a:t>…</a:t>
            </a:r>
            <a:endParaRPr lang="en-US" sz="4000" b="1" dirty="0" smtClean="0"/>
          </a:p>
          <a:p>
            <a:endParaRPr lang="ru-RU" sz="4000" dirty="0"/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4017618" y="0"/>
            <a:ext cx="5812181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Tezkor</a:t>
            </a:r>
            <a:r>
              <a:rPr kumimoji="0" lang="en-US" sz="54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54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savollar</a:t>
            </a:r>
            <a:r>
              <a:rPr kumimoji="0" lang="en-US" sz="54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…</a:t>
            </a:r>
            <a:endParaRPr kumimoji="0" lang="en-US" sz="5400" b="1" i="0" u="none" strike="noStrike" kern="1200" cap="none" spc="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37878" y="1296995"/>
            <a:ext cx="1893979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Afrika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40995" y="3721017"/>
            <a:ext cx="1893979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Afrika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60919" y="2504693"/>
            <a:ext cx="2950237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Antarktida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61766" y="4928715"/>
            <a:ext cx="4464650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Amerika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86120" y="6170919"/>
            <a:ext cx="3921186" cy="5757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Qirg‘oq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chizig‘i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4241" y="3767668"/>
            <a:ext cx="1341368" cy="1848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4575" y="1115483"/>
            <a:ext cx="4384748" cy="567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36550" y="1384439"/>
            <a:ext cx="68717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Globus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ahamiyatli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tomoni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yuzining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shakllari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tog‘lar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qirlar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tekisliklar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botiqlar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osti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relyefi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tabiatda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ko‘rinishda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shundayligicha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Dunyodagi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zonalari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- tundra,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o‘rmonlar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cho‘llar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dashtlar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muzliklar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xuddi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o‘zidek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ranglar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ko‘rsatilgan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Toshkent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6878" r="2699" b="2604"/>
          <a:stretch/>
        </p:blipFill>
        <p:spPr bwMode="auto">
          <a:xfrm>
            <a:off x="8017933" y="2140871"/>
            <a:ext cx="3945466" cy="284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Прямоугольная выноска 24"/>
          <p:cNvSpPr/>
          <p:nvPr/>
        </p:nvSpPr>
        <p:spPr>
          <a:xfrm>
            <a:off x="8492067" y="1303865"/>
            <a:ext cx="2937933" cy="592667"/>
          </a:xfrm>
          <a:prstGeom prst="wedgeRectCallout">
            <a:avLst>
              <a:gd name="adj1" fmla="val -9658"/>
              <a:gd name="adj2" fmla="val 8392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2527" y="1151467"/>
            <a:ext cx="3632206" cy="257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ая выноска 23"/>
          <p:cNvSpPr/>
          <p:nvPr/>
        </p:nvSpPr>
        <p:spPr>
          <a:xfrm>
            <a:off x="4580467" y="3843865"/>
            <a:ext cx="2760133" cy="592667"/>
          </a:xfrm>
          <a:prstGeom prst="wedgeRectCallout">
            <a:avLst>
              <a:gd name="adj1" fmla="val 14749"/>
              <a:gd name="adj2" fmla="val -9749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101601" y="1117599"/>
            <a:ext cx="3750732" cy="762001"/>
          </a:xfrm>
          <a:prstGeom prst="wedgeRectCallout">
            <a:avLst>
              <a:gd name="adj1" fmla="val 3784"/>
              <a:gd name="adj2" fmla="val 9599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999067" y="5452532"/>
            <a:ext cx="2760133" cy="592667"/>
          </a:xfrm>
          <a:prstGeom prst="wedgeRectCallout">
            <a:avLst>
              <a:gd name="adj1" fmla="val 63829"/>
              <a:gd name="adj2" fmla="val -178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46667" y="0"/>
            <a:ext cx="10278534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21" dirty="0" smtClean="0">
                <a:solidFill>
                  <a:sysClr val="window" lastClr="FFFFFF"/>
                </a:solidFill>
              </a:rPr>
              <a:t>Bu </a:t>
            </a:r>
            <a:r>
              <a:rPr lang="en-US" sz="6000" kern="0" spc="21" dirty="0" err="1" smtClean="0">
                <a:solidFill>
                  <a:sysClr val="window" lastClr="FFFFFF"/>
                </a:solidFill>
              </a:rPr>
              <a:t>qanday</a:t>
            </a:r>
            <a:r>
              <a:rPr lang="en-US" sz="6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6000" kern="0" spc="21" dirty="0" err="1" smtClean="0">
                <a:solidFill>
                  <a:sysClr val="window" lastClr="FFFFFF"/>
                </a:solidFill>
              </a:rPr>
              <a:t>xarita</a:t>
            </a:r>
            <a:r>
              <a:rPr lang="en-US" sz="6000" kern="0" spc="21" dirty="0" smtClean="0">
                <a:solidFill>
                  <a:sysClr val="window" lastClr="FFFFFF"/>
                </a:solidFill>
              </a:rPr>
              <a:t>?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668" y="2265887"/>
            <a:ext cx="3918192" cy="264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29333" y="5071532"/>
            <a:ext cx="1862667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3933" y="1084696"/>
            <a:ext cx="3886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hududning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katta-kichikligiga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83602" y="1313296"/>
            <a:ext cx="2963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Masshtabiga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14334" y="3839402"/>
            <a:ext cx="2878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Mazmuniga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16001" y="5532735"/>
            <a:ext cx="306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Maqsadiga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4" descr="БУДУТ ЛИ ВНЕСЕНЫ ИЗМЕНЕНИЯ В ГРАНИЦЫ ГОРОДА САМАРКАНДА? | Новости 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6585" y="4512732"/>
            <a:ext cx="3622965" cy="2214035"/>
          </a:xfrm>
          <a:prstGeom prst="rect">
            <a:avLst/>
          </a:prstGeom>
          <a:noFill/>
        </p:spPr>
      </p:pic>
      <p:sp>
        <p:nvSpPr>
          <p:cNvPr id="27" name="Скругленный прямоугольник 26"/>
          <p:cNvSpPr/>
          <p:nvPr/>
        </p:nvSpPr>
        <p:spPr>
          <a:xfrm>
            <a:off x="840106" y="4712756"/>
            <a:ext cx="2271394" cy="5069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Dunyo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xaritasi</a:t>
            </a:r>
            <a:endParaRPr lang="ru-RU" sz="20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825106" y="6185956"/>
            <a:ext cx="1877694" cy="3831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Turistik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xarita</a:t>
            </a:r>
            <a:endParaRPr lang="ru-RU" sz="20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00700" y="3214156"/>
            <a:ext cx="2222500" cy="3831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Mavzuli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xarita</a:t>
            </a:r>
            <a:endParaRPr lang="ru-RU" sz="20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975600" y="5081056"/>
            <a:ext cx="2514600" cy="646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Mayda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masshtabli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xarita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464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8755" y="1215079"/>
          <a:ext cx="11837778" cy="502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18289"/>
                <a:gridCol w="69194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Arial" pitchFamily="34" charset="0"/>
                          <a:cs typeface="Arial" pitchFamily="34" charset="0"/>
                        </a:rPr>
                        <a:t>Olimlar</a:t>
                      </a:r>
                      <a:endParaRPr lang="ru-RU" sz="4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/>
                        <a:t>Amalga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oshirgan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err="1" smtClean="0"/>
                        <a:t>ishlari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Uning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geografik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xaritalar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‘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plamini</a:t>
                      </a:r>
                      <a:r>
                        <a:rPr lang="en-US" sz="2800" b="1" kern="12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birinchi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geografik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atlas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deb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2800" b="1" kern="1200" dirty="0" smtClean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hisoblash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mumkin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2800" b="1" kern="1200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3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“Atlas”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atamasini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fanga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kiritgan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Birinchi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bo‘lib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yarimsharlar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globusini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yasagan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38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Samarqanddagi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globusni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yasagan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“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Relyefli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globus”ni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yaratishgan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708" y="10296"/>
            <a:ext cx="11804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Quyidagi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to‘ldiring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8755" y="1215079"/>
          <a:ext cx="11837778" cy="502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18289"/>
                <a:gridCol w="69194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Arial" pitchFamily="34" charset="0"/>
                          <a:cs typeface="Arial" pitchFamily="34" charset="0"/>
                        </a:rPr>
                        <a:t>Olimlar</a:t>
                      </a:r>
                      <a:endParaRPr lang="ru-RU" sz="4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/>
                        <a:t>Amalga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oshirgan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err="1" smtClean="0"/>
                        <a:t>ishlari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Ptolemey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Uning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geografik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xaritalar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‘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plamini</a:t>
                      </a:r>
                      <a:r>
                        <a:rPr lang="en-US" sz="2800" b="1" kern="12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birinchi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geografik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atlas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deb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2800" b="1" kern="1200" dirty="0" smtClean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hisoblash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mumkin</a:t>
                      </a:r>
                      <a:r>
                        <a:rPr lang="ru-RU" sz="28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2800" b="1" kern="1200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Merkator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“Atlas”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atamasini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fanga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kiritgan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Abu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Rayhon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Beruniy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Birinchi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bo‘lib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yarimsharlar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globusini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yasagan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Hoji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Yusuf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Hay’atiy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Samarqanddagi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globusni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yasagan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H.Hasanov</a:t>
                      </a:r>
                      <a:r>
                        <a:rPr lang="en-US" sz="32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va</a:t>
                      </a:r>
                      <a:r>
                        <a:rPr lang="en-US" sz="32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I.Y.Oshev</a:t>
                      </a:r>
                      <a:r>
                        <a:rPr lang="en-US" sz="32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“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Relyefli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globus”ni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yaratishgan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64757" y="0"/>
            <a:ext cx="11804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Topishmoq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Картинки глобуса Земли для детей (14 фото) 🔥 Прикольные картинки и юм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398" y="2725946"/>
            <a:ext cx="3636325" cy="373332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717985" y="1406431"/>
            <a:ext cx="761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4000" dirty="0" smtClean="0">
                <a:latin typeface="Arial Black" pitchFamily="34" charset="0"/>
              </a:rPr>
              <a:t>U rasmga qarindosh, Xaritaga yaqi</a:t>
            </a:r>
            <a:r>
              <a:rPr lang="en-US" sz="4000" dirty="0" smtClean="0">
                <a:latin typeface="Arial Black" pitchFamily="34" charset="0"/>
              </a:rPr>
              <a:t>n</a:t>
            </a:r>
            <a:r>
              <a:rPr lang="uz-Latn-UZ" sz="4000" dirty="0" smtClean="0">
                <a:latin typeface="Arial Black" pitchFamily="34" charset="0"/>
              </a:rPr>
              <a:t>roq</a:t>
            </a:r>
            <a:r>
              <a:rPr lang="en-US" sz="4000" dirty="0" smtClean="0">
                <a:latin typeface="Arial Black" pitchFamily="34" charset="0"/>
              </a:rPr>
              <a:t>.</a:t>
            </a:r>
            <a:r>
              <a:rPr lang="uz-Latn-UZ" sz="4000" dirty="0" smtClean="0">
                <a:latin typeface="Arial Black" pitchFamily="34" charset="0"/>
              </a:rPr>
              <a:t> </a:t>
            </a:r>
            <a:endParaRPr lang="en-US" sz="4000" dirty="0" smtClean="0">
              <a:latin typeface="Arial Black" pitchFamily="34" charset="0"/>
            </a:endParaRPr>
          </a:p>
          <a:p>
            <a:r>
              <a:rPr lang="uz-Latn-UZ" sz="4000" dirty="0" smtClean="0">
                <a:latin typeface="Arial Black" pitchFamily="34" charset="0"/>
              </a:rPr>
              <a:t>Yerning shakl</a:t>
            </a:r>
            <a:r>
              <a:rPr lang="en-US" sz="4000" dirty="0" err="1" smtClean="0">
                <a:latin typeface="Arial Black" pitchFamily="34" charset="0"/>
              </a:rPr>
              <a:t>i</a:t>
            </a:r>
            <a:r>
              <a:rPr lang="en-US" sz="4000" dirty="0" smtClean="0">
                <a:latin typeface="Arial Black" pitchFamily="34" charset="0"/>
              </a:rPr>
              <a:t> – </a:t>
            </a:r>
            <a:r>
              <a:rPr lang="uz-Latn-UZ" sz="4000" dirty="0" smtClean="0">
                <a:latin typeface="Arial Black" pitchFamily="34" charset="0"/>
              </a:rPr>
              <a:t>modeli, </a:t>
            </a:r>
            <a:endParaRPr lang="en-US" sz="4000" dirty="0" smtClean="0">
              <a:latin typeface="Arial Black" pitchFamily="34" charset="0"/>
            </a:endParaRPr>
          </a:p>
          <a:p>
            <a:r>
              <a:rPr lang="uz-Latn-UZ" sz="4000" dirty="0" smtClean="0">
                <a:latin typeface="Arial Black" pitchFamily="34" charset="0"/>
              </a:rPr>
              <a:t>Cho</a:t>
            </a:r>
            <a:r>
              <a:rPr lang="en-US" sz="4000" dirty="0" smtClean="0">
                <a:latin typeface="Arial Black" pitchFamily="34" charset="0"/>
              </a:rPr>
              <a:t>‘</a:t>
            </a:r>
            <a:r>
              <a:rPr lang="uz-Latn-UZ" sz="4000" dirty="0" smtClean="0">
                <a:latin typeface="Arial Black" pitchFamily="34" charset="0"/>
              </a:rPr>
              <a:t>zinchoqmas</a:t>
            </a:r>
            <a:r>
              <a:rPr lang="en-US" sz="4000" dirty="0" smtClean="0">
                <a:latin typeface="Arial Black" pitchFamily="34" charset="0"/>
              </a:rPr>
              <a:t>,</a:t>
            </a:r>
            <a:r>
              <a:rPr lang="uz-Latn-UZ" sz="4000" dirty="0" smtClean="0">
                <a:latin typeface="Arial Black" pitchFamily="34" charset="0"/>
              </a:rPr>
              <a:t> yumaloq</a:t>
            </a:r>
            <a:r>
              <a:rPr lang="en-US" sz="4000" dirty="0" smtClean="0">
                <a:latin typeface="Arial Black" pitchFamily="34" charset="0"/>
              </a:rPr>
              <a:t>.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12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68" y="4040477"/>
            <a:ext cx="4382221" cy="25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Topishmoq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0652" y="1516498"/>
            <a:ext cx="761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4000" dirty="0" smtClean="0">
                <a:latin typeface="Arial Black" pitchFamily="34" charset="0"/>
              </a:rPr>
              <a:t>Sha</a:t>
            </a:r>
            <a:r>
              <a:rPr lang="en-US" sz="4000" dirty="0" smtClean="0">
                <a:latin typeface="Arial Black" pitchFamily="34" charset="0"/>
              </a:rPr>
              <a:t>h</a:t>
            </a:r>
            <a:r>
              <a:rPr lang="uz-Latn-UZ" sz="4000" dirty="0" smtClean="0">
                <a:latin typeface="Arial Black" pitchFamily="34" charset="0"/>
              </a:rPr>
              <a:t>ari bor</a:t>
            </a:r>
            <a:r>
              <a:rPr lang="en-US" sz="4000" dirty="0" smtClean="0">
                <a:latin typeface="Arial Black" pitchFamily="34" charset="0"/>
              </a:rPr>
              <a:t>,</a:t>
            </a:r>
            <a:r>
              <a:rPr lang="uz-Latn-UZ" sz="4000" dirty="0" smtClean="0">
                <a:latin typeface="Arial Black" pitchFamily="34" charset="0"/>
              </a:rPr>
              <a:t> odami yo</a:t>
            </a:r>
            <a:r>
              <a:rPr lang="en-US" sz="4000" dirty="0" smtClean="0">
                <a:latin typeface="Arial Black" pitchFamily="34" charset="0"/>
              </a:rPr>
              <a:t>‘</a:t>
            </a:r>
            <a:r>
              <a:rPr lang="uz-Latn-UZ" sz="4000" dirty="0" smtClean="0">
                <a:latin typeface="Arial Black" pitchFamily="34" charset="0"/>
              </a:rPr>
              <a:t>q</a:t>
            </a:r>
            <a:r>
              <a:rPr lang="en-US" sz="4000" dirty="0" smtClean="0">
                <a:latin typeface="Arial Black" pitchFamily="34" charset="0"/>
              </a:rPr>
              <a:t>.</a:t>
            </a:r>
            <a:endParaRPr lang="uz-Latn-UZ" sz="4000" dirty="0" smtClean="0">
              <a:latin typeface="Arial Black" pitchFamily="34" charset="0"/>
            </a:endParaRPr>
          </a:p>
          <a:p>
            <a:r>
              <a:rPr lang="uz-Latn-UZ" sz="4000" dirty="0" smtClean="0">
                <a:latin typeface="Arial Black" pitchFamily="34" charset="0"/>
              </a:rPr>
              <a:t>Dengizi bor</a:t>
            </a:r>
            <a:r>
              <a:rPr lang="en-US" sz="4000" dirty="0" smtClean="0">
                <a:latin typeface="Arial Black" pitchFamily="34" charset="0"/>
              </a:rPr>
              <a:t>,</a:t>
            </a:r>
            <a:r>
              <a:rPr lang="uz-Latn-UZ" sz="4000" dirty="0" smtClean="0">
                <a:latin typeface="Arial Black" pitchFamily="34" charset="0"/>
              </a:rPr>
              <a:t> suvi yo</a:t>
            </a:r>
            <a:r>
              <a:rPr lang="en-US" sz="4000" dirty="0" smtClean="0">
                <a:latin typeface="Arial Black" pitchFamily="34" charset="0"/>
              </a:rPr>
              <a:t>‘</a:t>
            </a:r>
            <a:r>
              <a:rPr lang="uz-Latn-UZ" sz="4000" dirty="0" smtClean="0">
                <a:latin typeface="Arial Black" pitchFamily="34" charset="0"/>
              </a:rPr>
              <a:t>q</a:t>
            </a:r>
            <a:r>
              <a:rPr lang="en-US" sz="4000" dirty="0" smtClean="0">
                <a:latin typeface="Arial Black" pitchFamily="34" charset="0"/>
              </a:rPr>
              <a:t>.</a:t>
            </a:r>
          </a:p>
          <a:p>
            <a:r>
              <a:rPr lang="en-US" sz="4000" dirty="0" err="1" smtClean="0">
                <a:latin typeface="Arial Black" pitchFamily="34" charset="0"/>
              </a:rPr>
              <a:t>O‘rmoni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bor</a:t>
            </a:r>
            <a:r>
              <a:rPr lang="en-US" sz="4000" dirty="0" smtClean="0">
                <a:latin typeface="Arial Black" pitchFamily="34" charset="0"/>
              </a:rPr>
              <a:t>, </a:t>
            </a:r>
            <a:r>
              <a:rPr lang="en-US" sz="4000" dirty="0" err="1" smtClean="0">
                <a:latin typeface="Arial Black" pitchFamily="34" charset="0"/>
              </a:rPr>
              <a:t>daraxti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yo‘q</a:t>
            </a:r>
            <a:r>
              <a:rPr lang="en-US" sz="4000" dirty="0" smtClean="0">
                <a:latin typeface="Arial Black" pitchFamily="34" charset="0"/>
              </a:rPr>
              <a:t>.</a:t>
            </a:r>
          </a:p>
          <a:p>
            <a:r>
              <a:rPr lang="en-US" sz="4000" dirty="0" err="1" smtClean="0">
                <a:latin typeface="Arial Black" pitchFamily="34" charset="0"/>
              </a:rPr>
              <a:t>Tog‘i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bor</a:t>
            </a:r>
            <a:r>
              <a:rPr lang="en-US" sz="4000" dirty="0" smtClean="0">
                <a:latin typeface="Arial Black" pitchFamily="34" charset="0"/>
              </a:rPr>
              <a:t>-u, </a:t>
            </a:r>
            <a:r>
              <a:rPr lang="en-US" sz="4000" dirty="0" err="1" smtClean="0">
                <a:latin typeface="Arial Black" pitchFamily="34" charset="0"/>
              </a:rPr>
              <a:t>qori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yo‘q</a:t>
            </a:r>
            <a:r>
              <a:rPr lang="en-US" sz="4000" dirty="0" smtClean="0">
                <a:latin typeface="Arial Black" pitchFamily="34" charset="0"/>
              </a:rPr>
              <a:t>.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12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1568" y="4040477"/>
            <a:ext cx="4382221" cy="25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D:\Xaritalar\07.jpg"/>
          <p:cNvPicPr>
            <a:picLocks noChangeAspect="1" noChangeArrowheads="1"/>
          </p:cNvPicPr>
          <p:nvPr/>
        </p:nvPicPr>
        <p:blipFill>
          <a:blip r:embed="rId3"/>
          <a:srcRect t="3899"/>
          <a:stretch>
            <a:fillRect/>
          </a:stretch>
        </p:blipFill>
        <p:spPr bwMode="auto">
          <a:xfrm>
            <a:off x="116946" y="1134533"/>
            <a:ext cx="4116387" cy="54391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493382" y="1471646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4658064" y="5952399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2" name="object 12"/>
          <p:cNvSpPr/>
          <p:nvPr/>
        </p:nvSpPr>
        <p:spPr>
          <a:xfrm>
            <a:off x="3685618" y="4914672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563223" y="255229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61231" y="561918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4551019" y="11143"/>
            <a:ext cx="3585448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971800" y="1277866"/>
            <a:ext cx="8873067" cy="47419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sahifasidagi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2-mavzuni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914400" indent="-914400">
              <a:buAutoNum type="arabicPeriod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Daftaringizga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9-sahifasidagi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yozing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Atlas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xaritalarning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turlarini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chizmada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aks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ettiring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990600"/>
            <a:ext cx="112395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Прямоугольник 16"/>
          <p:cNvSpPr/>
          <p:nvPr/>
        </p:nvSpPr>
        <p:spPr>
          <a:xfrm>
            <a:off x="914400" y="0"/>
            <a:ext cx="10756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Qit’alar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nomini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bilasizmi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5177" y="3459193"/>
            <a:ext cx="1712824" cy="501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Afrika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9970" y="2027208"/>
            <a:ext cx="2044462" cy="501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Yevropa</a:t>
            </a:r>
            <a:endParaRPr lang="ru-RU" sz="3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74309" y="2234242"/>
            <a:ext cx="1712824" cy="501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Osiyo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67140" y="3735238"/>
            <a:ext cx="2299418" cy="501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Amerika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33780" y="5132717"/>
            <a:ext cx="1768416" cy="41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Avstraliya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63108" y="6443136"/>
            <a:ext cx="1768416" cy="41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Antarktida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982" y="1013883"/>
            <a:ext cx="11222097" cy="58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Прямоугольник 16"/>
          <p:cNvSpPr/>
          <p:nvPr/>
        </p:nvSpPr>
        <p:spPr>
          <a:xfrm>
            <a:off x="914400" y="0"/>
            <a:ext cx="10756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Materiklar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nomini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bilasizmi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5177" y="3459193"/>
            <a:ext cx="1712824" cy="501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Afrika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785634" y="2096219"/>
            <a:ext cx="2608533" cy="501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Yevrosiyo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34733" y="4370237"/>
            <a:ext cx="1574800" cy="743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2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Amerika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33780" y="5132717"/>
            <a:ext cx="1768416" cy="41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Avstraliya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63108" y="6443136"/>
            <a:ext cx="1768416" cy="41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Antarktida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91733" y="2058837"/>
            <a:ext cx="1574800" cy="743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2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Amerika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65" y="3924226"/>
            <a:ext cx="2030144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  <p:bldP spid="26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129242"/>
            <a:ext cx="2572808" cy="2572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3" y="1374774"/>
            <a:ext cx="2611967" cy="2611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74" y="4019550"/>
            <a:ext cx="2585509" cy="2585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95" y="4067751"/>
            <a:ext cx="2524730" cy="252473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891066" y="0"/>
            <a:ext cx="80057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Materikmi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qit’a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 descr="Америка — Википед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24" y="3971924"/>
            <a:ext cx="2568576" cy="2568576"/>
          </a:xfrm>
          <a:prstGeom prst="rect">
            <a:avLst/>
          </a:prstGeom>
          <a:noFill/>
        </p:spPr>
      </p:pic>
      <p:pic>
        <p:nvPicPr>
          <p:cNvPr id="25" name="Picture 2" descr="Yevropa - Vikipediy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28925" y="1136882"/>
            <a:ext cx="2733675" cy="2729119"/>
          </a:xfrm>
          <a:prstGeom prst="rect">
            <a:avLst/>
          </a:prstGeom>
          <a:noFill/>
        </p:spPr>
      </p:pic>
      <p:pic>
        <p:nvPicPr>
          <p:cNvPr id="26" name="Picture 4" descr="Азия — Википеди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2775" y="1209674"/>
            <a:ext cx="2724151" cy="2724151"/>
          </a:xfrm>
          <a:prstGeom prst="rect">
            <a:avLst/>
          </a:prstGeom>
          <a:noFill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67" y="4062609"/>
            <a:ext cx="2602442" cy="26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ographic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2799"/>
            <a:ext cx="12192000" cy="6045201"/>
          </a:xfrm>
          <a:prstGeom prst="rect">
            <a:avLst/>
          </a:prstGeom>
          <a:noFill/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25" y="0"/>
            <a:ext cx="11798300" cy="95047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212"/>
              </a:spcBef>
            </a:pPr>
            <a:r>
              <a:rPr lang="en-US" sz="6000" spc="-32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6000" spc="-32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kean</a:t>
            </a:r>
            <a:r>
              <a:rPr lang="en-US" sz="6000" spc="-32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</a:t>
            </a:r>
            <a:r>
              <a:rPr lang="en-US" sz="6000" spc="-32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-32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nomini</a:t>
            </a:r>
            <a:r>
              <a:rPr lang="en-US" sz="6000" spc="-32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toping </a:t>
            </a:r>
            <a:endParaRPr sz="6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4426" y="3276600"/>
            <a:ext cx="94297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95776" y="2700067"/>
            <a:ext cx="942974" cy="700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53426" y="4175185"/>
            <a:ext cx="942974" cy="7301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53276" y="1097711"/>
            <a:ext cx="63817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4180" y="1066080"/>
            <a:ext cx="2734573" cy="5089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20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Muz</a:t>
            </a:r>
            <a:r>
              <a:rPr lang="en-US" sz="20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okeani</a:t>
            </a:r>
            <a:endParaRPr lang="ru-RU" sz="2000" dirty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596" y="3209027"/>
            <a:ext cx="2044462" cy="103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Tinch</a:t>
            </a:r>
            <a:r>
              <a:rPr lang="en-US" sz="35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okean</a:t>
            </a:r>
            <a:endParaRPr lang="ru-RU" sz="3500" dirty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90513" y="2674189"/>
            <a:ext cx="1526876" cy="7504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Atlantika</a:t>
            </a:r>
            <a:r>
              <a:rPr lang="en-US" sz="25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okeani</a:t>
            </a:r>
            <a:endParaRPr lang="ru-RU" sz="2500" dirty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57071" y="4166558"/>
            <a:ext cx="1483744" cy="767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Hind</a:t>
            </a:r>
          </a:p>
          <a:p>
            <a:pPr algn="ctr"/>
            <a:r>
              <a:rPr lang="en-US" sz="2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okeani</a:t>
            </a:r>
            <a:endParaRPr lang="ru-RU" sz="2500" dirty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15"/>
          <p:cNvSpPr txBox="1"/>
          <p:nvPr/>
        </p:nvSpPr>
        <p:spPr>
          <a:xfrm>
            <a:off x="4378264" y="6080974"/>
            <a:ext cx="3254436" cy="490173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Geografik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atlaslar</a:t>
            </a:r>
            <a:endParaRPr lang="en-US" sz="3000" b="1" spc="-21" dirty="0">
              <a:latin typeface="Arial"/>
              <a:cs typeface="Arial"/>
            </a:endParaRPr>
          </a:p>
        </p:txBody>
      </p:sp>
      <p:sp>
        <p:nvSpPr>
          <p:cNvPr id="21" name="object 17"/>
          <p:cNvSpPr txBox="1"/>
          <p:nvPr/>
        </p:nvSpPr>
        <p:spPr>
          <a:xfrm>
            <a:off x="7962900" y="5995939"/>
            <a:ext cx="4064000" cy="487457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25543" rIns="0" bIns="0" rtlCol="0">
            <a:spAutoFit/>
          </a:bodyPr>
          <a:lstStyle/>
          <a:p>
            <a:pPr marL="646113" marR="10755" indent="-646113" algn="ctr">
              <a:spcBef>
                <a:spcPts val="201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Geografik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globuslar</a:t>
            </a:r>
            <a:endParaRPr sz="3000">
              <a:latin typeface="Arial"/>
              <a:cs typeface="Arial"/>
            </a:endParaRPr>
          </a:p>
        </p:txBody>
      </p:sp>
      <p:sp>
        <p:nvSpPr>
          <p:cNvPr id="23" name="object 15"/>
          <p:cNvSpPr txBox="1"/>
          <p:nvPr/>
        </p:nvSpPr>
        <p:spPr>
          <a:xfrm>
            <a:off x="152400" y="5788874"/>
            <a:ext cx="3822700" cy="951837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21" dirty="0" err="1" smtClean="0">
                <a:latin typeface="Arial"/>
                <a:cs typeface="Arial"/>
              </a:rPr>
              <a:t>Geografik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xaritalar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va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ularning</a:t>
            </a:r>
            <a:r>
              <a:rPr lang="en-US" sz="3000" b="1" spc="-21" dirty="0" smtClean="0"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latin typeface="Arial"/>
                <a:cs typeface="Arial"/>
              </a:rPr>
              <a:t>turlari</a:t>
            </a:r>
            <a:endParaRPr lang="en-US" sz="3000" b="1" spc="-21" dirty="0">
              <a:latin typeface="Arial"/>
              <a:cs typeface="Arial"/>
            </a:endParaRPr>
          </a:p>
        </p:txBody>
      </p:sp>
      <p:pic>
        <p:nvPicPr>
          <p:cNvPr id="25601" name="Picture 1" descr="D:\Xaritalar\07.jpg"/>
          <p:cNvPicPr>
            <a:picLocks noChangeAspect="1" noChangeArrowheads="1"/>
          </p:cNvPicPr>
          <p:nvPr/>
        </p:nvPicPr>
        <p:blipFill>
          <a:blip r:embed="rId2"/>
          <a:srcRect t="3899"/>
          <a:stretch>
            <a:fillRect/>
          </a:stretch>
        </p:blipFill>
        <p:spPr bwMode="auto">
          <a:xfrm>
            <a:off x="277813" y="1143000"/>
            <a:ext cx="3354387" cy="4432300"/>
          </a:xfrm>
          <a:prstGeom prst="rect">
            <a:avLst/>
          </a:prstGeom>
          <a:noFill/>
        </p:spPr>
      </p:pic>
      <p:pic>
        <p:nvPicPr>
          <p:cNvPr id="13" name="Picture 3" descr="ГОСУДАРСТВЕННОЕ НАУЧНО-ПРОИЗВОДСТВЕННОЕ ПРЕДПРИЯТИЕ &quot;КАРТОГРАФИЯ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8642" y="1209674"/>
            <a:ext cx="2619783" cy="3570968"/>
          </a:xfrm>
          <a:prstGeom prst="rect">
            <a:avLst/>
          </a:prstGeom>
          <a:noFill/>
        </p:spPr>
      </p:pic>
      <p:pic>
        <p:nvPicPr>
          <p:cNvPr id="14" name="Picture 8" descr="BOOKCITY.UZ || Атлас 6 синф (ёзувсиз карта) узбекч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199" y="2415510"/>
            <a:ext cx="2644775" cy="3508095"/>
          </a:xfrm>
          <a:prstGeom prst="rect">
            <a:avLst/>
          </a:prstGeom>
          <a:noFill/>
        </p:spPr>
      </p:pic>
      <p:pic>
        <p:nvPicPr>
          <p:cNvPr id="25603" name="Picture 3" descr="Глобусы купить в Самарской области на Avito — Объявления на сайте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8392" y="1552575"/>
            <a:ext cx="4131508" cy="363219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1345333" y="2023533"/>
            <a:ext cx="5715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56104" y="0"/>
            <a:ext cx="39655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REJA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577" name="Picture 1" descr="D:\Xaritalar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590" y="1604335"/>
            <a:ext cx="2581581" cy="3594198"/>
          </a:xfrm>
          <a:prstGeom prst="rect">
            <a:avLst/>
          </a:prstGeom>
          <a:noFill/>
        </p:spPr>
      </p:pic>
      <p:pic>
        <p:nvPicPr>
          <p:cNvPr id="24578" name="Picture 2" descr="D:\Xaritalar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97" y="1049766"/>
            <a:ext cx="2935287" cy="4002469"/>
          </a:xfrm>
          <a:prstGeom prst="rect">
            <a:avLst/>
          </a:prstGeom>
          <a:noFill/>
        </p:spPr>
      </p:pic>
      <p:pic>
        <p:nvPicPr>
          <p:cNvPr id="24579" name="Picture 3" descr="D:\Xaritalar\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075" y="1207629"/>
            <a:ext cx="2844800" cy="3911470"/>
          </a:xfrm>
          <a:prstGeom prst="rect">
            <a:avLst/>
          </a:prstGeom>
          <a:noFill/>
        </p:spPr>
      </p:pic>
      <p:pic>
        <p:nvPicPr>
          <p:cNvPr id="24580" name="Picture 4" descr="D:\Xaritalar\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6622" y="1946273"/>
            <a:ext cx="3435183" cy="2828927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65100" y="5137368"/>
            <a:ext cx="11709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Geografik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xaritalar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bilim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manbayi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 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Geografik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xaritalar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oyat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xilma-xildir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Xaritalar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rganish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hisobga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olish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saqlash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boshqa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maqsadlar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uchun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ljallangan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lishi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mumkin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1043</Words>
  <Application>Microsoft Office PowerPoint</Application>
  <PresentationFormat>Широкоэкранный</PresentationFormat>
  <Paragraphs>227</Paragraphs>
  <Slides>36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Tahoma</vt:lpstr>
      <vt:lpstr>Times New Roman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Okeanlar nomini toping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Topshiriq: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524</cp:revision>
  <dcterms:created xsi:type="dcterms:W3CDTF">2020-04-09T12:18:10Z</dcterms:created>
  <dcterms:modified xsi:type="dcterms:W3CDTF">2020-08-20T13:32:50Z</dcterms:modified>
</cp:coreProperties>
</file>