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256" r:id="rId3"/>
    <p:sldId id="272" r:id="rId4"/>
    <p:sldId id="284" r:id="rId5"/>
    <p:sldId id="295" r:id="rId6"/>
    <p:sldId id="287" r:id="rId7"/>
    <p:sldId id="320" r:id="rId8"/>
    <p:sldId id="321" r:id="rId9"/>
    <p:sldId id="322" r:id="rId10"/>
    <p:sldId id="319" r:id="rId11"/>
    <p:sldId id="323" r:id="rId12"/>
    <p:sldId id="324" r:id="rId13"/>
    <p:sldId id="308" r:id="rId14"/>
    <p:sldId id="316" r:id="rId15"/>
    <p:sldId id="317" r:id="rId16"/>
    <p:sldId id="311" r:id="rId17"/>
    <p:sldId id="306" r:id="rId18"/>
    <p:sldId id="305" r:id="rId19"/>
    <p:sldId id="315" r:id="rId20"/>
    <p:sldId id="314" r:id="rId21"/>
    <p:sldId id="277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96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497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91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131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484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96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437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9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31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8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94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28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88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56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4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14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24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87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58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2114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7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573610" y="1842655"/>
            <a:ext cx="7938003" cy="190212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en-US" sz="6000" b="1" dirty="0" err="1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60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60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veux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être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cuisinière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3421" y="1958239"/>
            <a:ext cx="526286" cy="167095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511613" y="289004"/>
            <a:ext cx="1907454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511613" y="263819"/>
            <a:ext cx="1907454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543877" y="627714"/>
            <a:ext cx="1842925" cy="526322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3200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3200" b="1" spc="21" dirty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r>
              <a:rPr lang="en-US" sz="3200" b="1" spc="21" dirty="0" err="1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classe</a:t>
            </a:r>
            <a:endParaRPr lang="en-US" sz="3200" b="1" spc="21" dirty="0">
              <a:solidFill>
                <a:srgbClr val="FEFE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876492" y="308412"/>
            <a:ext cx="6626126" cy="104687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6000" kern="0" spc="-519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Fran</a:t>
            </a:r>
            <a:r>
              <a:rPr lang="fr-FR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ç</a:t>
            </a:r>
            <a:r>
              <a:rPr lang="en-US" sz="6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ais</a:t>
            </a:r>
            <a:r>
              <a:rPr lang="ru-RU" sz="3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en-US" sz="36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  <a:endParaRPr lang="en-US" sz="3200" b="0" i="1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01" y="3860360"/>
            <a:ext cx="4686494" cy="2813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5217" y="4276209"/>
            <a:ext cx="526286" cy="167095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</p:spTree>
    <p:extLst>
      <p:ext uri="{BB962C8B-B14F-4D97-AF65-F5344CB8AC3E}">
        <p14:creationId xmlns:p14="http://schemas.microsoft.com/office/powerpoint/2010/main" val="50427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394" y="1526336"/>
            <a:ext cx="10716385" cy="215847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Impératif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 est utilisé pour exprimer des demandes, des souhaits, des commandes, des conseils, etc. Il a  seulement trois formes: «vous»,«nous» «Tu » Ils vont  utiliser sans sujet.</a:t>
            </a:r>
            <a:r>
              <a:rPr lang="en-US" sz="3600" dirty="0"/>
              <a:t/>
            </a:r>
            <a:br>
              <a:rPr lang="en-US" sz="3600" dirty="0"/>
            </a:b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2394" y="3161589"/>
            <a:ext cx="95046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 </a:t>
            </a:r>
            <a:endParaRPr lang="ru-RU" sz="2800" dirty="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AD655E-95D1-4BD4-A325-274A3D742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449" y="2925746"/>
            <a:ext cx="5261711" cy="367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2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8927" y="3148343"/>
            <a:ext cx="10515600" cy="2282914"/>
          </a:xfrm>
        </p:spPr>
        <p:txBody>
          <a:bodyPr>
            <a:noAutofit/>
          </a:bodyPr>
          <a:lstStyle/>
          <a:p>
            <a:pPr>
              <a:spcBef>
                <a:spcPts val="1400"/>
              </a:spcBef>
              <a:spcAft>
                <a:spcPts val="1400"/>
              </a:spcAft>
            </a:pP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Chantons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2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Kuylaymiz</a:t>
            </a:r>
            <a:r>
              <a:rPr lang="en-US" sz="32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Finissons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Keling</a:t>
            </a: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tugatamiz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Partons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Jo‘nadik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3200" dirty="0">
                <a:latin typeface="Verdana"/>
              </a:rPr>
              <a:t/>
            </a:r>
            <a:br>
              <a:rPr lang="ru-RU" sz="3200" dirty="0">
                <a:latin typeface="Verdana"/>
              </a:rPr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5991" y="946353"/>
            <a:ext cx="1049853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Chante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–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Kuyla</a:t>
            </a:r>
            <a:r>
              <a:rPr lang="ru-RU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	             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Chantez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–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Kuylang</a:t>
            </a:r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Finis! –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Tugat</a:t>
            </a:r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Finissez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–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Tugating</a:t>
            </a:r>
            <a:r>
              <a:rPr lang="ru-RU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Pars! –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</a:t>
            </a:r>
            <a:r>
              <a:rPr lang="ru-RU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	               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Partez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–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Jo‘nang</a:t>
            </a:r>
            <a:r>
              <a:rPr lang="ru-RU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</p:spTree>
    <p:extLst>
      <p:ext uri="{BB962C8B-B14F-4D97-AF65-F5344CB8AC3E}">
        <p14:creationId xmlns:p14="http://schemas.microsoft.com/office/powerpoint/2010/main" val="138300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50" b="30025"/>
          <a:stretch/>
        </p:blipFill>
        <p:spPr bwMode="auto">
          <a:xfrm>
            <a:off x="244306" y="1523471"/>
            <a:ext cx="11703387" cy="454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5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33036"/>
            <a:ext cx="121935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08" b="5250"/>
          <a:stretch/>
        </p:blipFill>
        <p:spPr bwMode="auto">
          <a:xfrm>
            <a:off x="213725" y="1609859"/>
            <a:ext cx="11769312" cy="368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25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56"/>
          <a:stretch/>
        </p:blipFill>
        <p:spPr bwMode="auto">
          <a:xfrm>
            <a:off x="0" y="3175"/>
            <a:ext cx="12192000" cy="88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11" y="1427920"/>
            <a:ext cx="11916778" cy="480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10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55" y="890630"/>
            <a:ext cx="6589712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65" y="1709053"/>
            <a:ext cx="5046619" cy="503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56"/>
          <a:stretch/>
        </p:blipFill>
        <p:spPr bwMode="auto">
          <a:xfrm>
            <a:off x="0" y="3175"/>
            <a:ext cx="12192000" cy="88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86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4" y="858809"/>
            <a:ext cx="10715222" cy="599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2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389812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8"/>
          <a:stretch/>
        </p:blipFill>
        <p:spPr bwMode="auto">
          <a:xfrm>
            <a:off x="1630510" y="998807"/>
            <a:ext cx="8930980" cy="560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10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t="8593" b="7277"/>
          <a:stretch/>
        </p:blipFill>
        <p:spPr bwMode="auto">
          <a:xfrm>
            <a:off x="1536284" y="1066537"/>
            <a:ext cx="9119431" cy="567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87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55" y="890630"/>
            <a:ext cx="6589712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65" y="1709053"/>
            <a:ext cx="5046619" cy="503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86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264110" y="290571"/>
            <a:ext cx="9712036" cy="2504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80"/>
            <a:ext cx="97059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" t="16813" r="10346" b="36223"/>
          <a:stretch/>
        </p:blipFill>
        <p:spPr bwMode="auto">
          <a:xfrm>
            <a:off x="141667" y="1157629"/>
            <a:ext cx="11834479" cy="526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934" y="892935"/>
            <a:ext cx="4443212" cy="533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4" t="45610" r="55759" b="20323"/>
          <a:stretch/>
        </p:blipFill>
        <p:spPr bwMode="auto">
          <a:xfrm>
            <a:off x="7595914" y="676230"/>
            <a:ext cx="3237830" cy="3322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9" t="36499" r="12641" b="24020"/>
          <a:stretch/>
        </p:blipFill>
        <p:spPr bwMode="auto">
          <a:xfrm>
            <a:off x="9214829" y="3559301"/>
            <a:ext cx="2897747" cy="3127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72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65FBCB75-6840-4B9D-AB3A-0ED47F23E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26" y="3971695"/>
            <a:ext cx="1634960" cy="199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259764" cy="117692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76450" y="111190"/>
            <a:ext cx="11902072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Devoir: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83976" y="1625954"/>
            <a:ext cx="11803248" cy="279980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l’activité 5,6,7 à la page 33.</a:t>
            </a:r>
            <a:endParaRPr lang="ru-RU" sz="4800" b="1" dirty="0">
              <a:solidFill>
                <a:srgbClr val="00B0F0"/>
              </a:solidFill>
              <a:cs typeface="Arial" panose="020B0604020202020204" pitchFamily="34" charset="0"/>
            </a:endParaRPr>
          </a:p>
          <a:p>
            <a:endParaRPr lang="ru-RU" sz="45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Racontez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profession de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l’avenir</a:t>
            </a:r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5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5151" y="245312"/>
            <a:ext cx="11902073" cy="258101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ln w="57150">
            <a:solidFill>
              <a:srgbClr val="0070C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r>
              <a:rPr lang="fr-FR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leçon est finie et merci pour l’attention!!!</a:t>
            </a:r>
            <a:endParaRPr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85152" y="481559"/>
            <a:ext cx="11902072" cy="708321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3005" t="2190" r="7299" b="2723"/>
          <a:stretch/>
        </p:blipFill>
        <p:spPr>
          <a:xfrm>
            <a:off x="3380510" y="2923309"/>
            <a:ext cx="5297219" cy="374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9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75164"/>
            <a:ext cx="9712037" cy="21621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55746"/>
            <a:ext cx="9712036" cy="22470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" t="16901" r="42641" b="35960"/>
          <a:stretch/>
        </p:blipFill>
        <p:spPr bwMode="auto">
          <a:xfrm>
            <a:off x="3193961" y="725214"/>
            <a:ext cx="8724770" cy="586716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9" t="10751" r="13169" b="5931"/>
          <a:stretch/>
        </p:blipFill>
        <p:spPr bwMode="auto">
          <a:xfrm>
            <a:off x="566671" y="763074"/>
            <a:ext cx="2627290" cy="60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31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69701" y="701619"/>
            <a:ext cx="11011437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Demander sur l’activité professionnelle :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br>
              <a:rPr kumimoji="0" lang="fr-FR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Qu’est-ce que tu fais/vous faites comme travail?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Qu’est-ce que tu fais/vous faites dans la vie?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Quel est ton/votre travail?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Quelle est ta/votre profession?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Vous travaillez? 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Tu travailles?</a:t>
            </a:r>
          </a:p>
        </p:txBody>
      </p:sp>
    </p:spTree>
    <p:extLst>
      <p:ext uri="{BB962C8B-B14F-4D97-AF65-F5344CB8AC3E}">
        <p14:creationId xmlns:p14="http://schemas.microsoft.com/office/powerpoint/2010/main" val="203635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683400"/>
              </p:ext>
            </p:extLst>
          </p:nvPr>
        </p:nvGraphicFramePr>
        <p:xfrm>
          <a:off x="472968" y="1384255"/>
          <a:ext cx="11477296" cy="5238047"/>
        </p:xfrm>
        <a:graphic>
          <a:graphicData uri="http://schemas.openxmlformats.org/drawingml/2006/table">
            <a:tbl>
              <a:tblPr/>
              <a:tblGrid>
                <a:gridCol w="3825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5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0746">
                <a:tc>
                  <a:txBody>
                    <a:bodyPr/>
                    <a:lstStyle/>
                    <a:p>
                      <a:pPr algn="ctr" fontAlgn="t"/>
                      <a:r>
                        <a:rPr lang="fr-FR" sz="2800" b="1" dirty="0">
                          <a:solidFill>
                            <a:srgbClr val="333399"/>
                          </a:solidFill>
                          <a:effectLst/>
                          <a:latin typeface="+mn-lt"/>
                        </a:rPr>
                        <a:t>- Ø → - e</a:t>
                      </a:r>
                      <a:endParaRPr lang="fr-FR" sz="2800" dirty="0">
                        <a:effectLst/>
                        <a:latin typeface="+mn-lt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>
                          <a:effectLst/>
                          <a:latin typeface="Arial"/>
                        </a:rPr>
                        <a:t>un commerçant</a:t>
                      </a:r>
                      <a:endParaRPr lang="fr-FR" sz="2800">
                        <a:effectLst/>
                      </a:endParaRPr>
                    </a:p>
                    <a:p>
                      <a:r>
                        <a:rPr lang="fr-FR" sz="2800" b="1">
                          <a:effectLst/>
                          <a:latin typeface="Arial"/>
                        </a:rPr>
                        <a:t>un avocat</a:t>
                      </a:r>
                      <a:endParaRPr lang="fr-FR" sz="2800">
                        <a:effectLst/>
                      </a:endParaRPr>
                    </a:p>
                  </a:txBody>
                  <a:tcPr marL="67990" marR="6799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>
                          <a:effectLst/>
                          <a:latin typeface="Arial"/>
                        </a:rPr>
                        <a:t>une commerçante</a:t>
                      </a:r>
                      <a:endParaRPr lang="fr-FR" sz="2800">
                        <a:effectLst/>
                      </a:endParaRPr>
                    </a:p>
                    <a:p>
                      <a:r>
                        <a:rPr lang="fr-FR" sz="2800" b="1">
                          <a:effectLst/>
                          <a:latin typeface="Arial"/>
                        </a:rPr>
                        <a:t>une avocate</a:t>
                      </a:r>
                      <a:endParaRPr lang="fr-FR" sz="2800">
                        <a:effectLst/>
                      </a:endParaRPr>
                    </a:p>
                  </a:txBody>
                  <a:tcPr marL="67990" marR="6799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74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rgbClr val="333399"/>
                          </a:solidFill>
                          <a:effectLst/>
                          <a:latin typeface="+mn-lt"/>
                        </a:rPr>
                        <a:t>- e → =</a:t>
                      </a:r>
                      <a:endParaRPr lang="fr-FR" sz="2800" dirty="0">
                        <a:effectLst/>
                        <a:latin typeface="+mn-lt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>
                          <a:effectLst/>
                          <a:latin typeface="Arial"/>
                        </a:rPr>
                        <a:t>un secrétaire</a:t>
                      </a:r>
                      <a:endParaRPr lang="fr-FR" sz="2800" dirty="0">
                        <a:effectLst/>
                      </a:endParaRPr>
                    </a:p>
                    <a:p>
                      <a:r>
                        <a:rPr lang="fr-FR" sz="2800" b="1" dirty="0">
                          <a:effectLst/>
                          <a:latin typeface="Arial"/>
                        </a:rPr>
                        <a:t>un journaliste</a:t>
                      </a:r>
                      <a:endParaRPr lang="fr-FR" sz="2800" dirty="0">
                        <a:effectLst/>
                      </a:endParaRPr>
                    </a:p>
                  </a:txBody>
                  <a:tcPr marL="67990" marR="6799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>
                          <a:effectLst/>
                          <a:latin typeface="Arial"/>
                        </a:rPr>
                        <a:t>une secrétaire</a:t>
                      </a:r>
                      <a:endParaRPr lang="fr-FR" sz="2800" dirty="0">
                        <a:effectLst/>
                      </a:endParaRPr>
                    </a:p>
                    <a:p>
                      <a:r>
                        <a:rPr lang="fr-FR" sz="2800" b="1" dirty="0">
                          <a:effectLst/>
                          <a:latin typeface="Arial"/>
                        </a:rPr>
                        <a:t>une journaliste</a:t>
                      </a:r>
                      <a:endParaRPr lang="fr-FR" sz="2800" dirty="0">
                        <a:effectLst/>
                      </a:endParaRPr>
                    </a:p>
                  </a:txBody>
                  <a:tcPr marL="67990" marR="6799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84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rgbClr val="333399"/>
                          </a:solidFill>
                          <a:effectLst/>
                          <a:latin typeface="+mn-lt"/>
                        </a:rPr>
                        <a:t>- ien → -ienne</a:t>
                      </a:r>
                      <a:endParaRPr lang="fr-FR" sz="2800" dirty="0">
                        <a:effectLst/>
                        <a:latin typeface="+mn-lt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>
                          <a:effectLst/>
                          <a:latin typeface="Arial"/>
                        </a:rPr>
                        <a:t>un pharmacien</a:t>
                      </a:r>
                      <a:endParaRPr lang="fr-FR" sz="2800" dirty="0">
                        <a:effectLst/>
                      </a:endParaRPr>
                    </a:p>
                    <a:p>
                      <a:r>
                        <a:rPr lang="fr-FR" sz="2800" b="1" dirty="0">
                          <a:effectLst/>
                          <a:latin typeface="Arial"/>
                        </a:rPr>
                        <a:t>un technicien</a:t>
                      </a:r>
                      <a:endParaRPr lang="fr-FR" sz="2800" dirty="0">
                        <a:effectLst/>
                      </a:endParaRPr>
                    </a:p>
                  </a:txBody>
                  <a:tcPr marL="67990" marR="6799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>
                          <a:effectLst/>
                          <a:latin typeface="Arial"/>
                        </a:rPr>
                        <a:t>une pharmacienne</a:t>
                      </a:r>
                      <a:endParaRPr lang="fr-FR" sz="2800" dirty="0">
                        <a:effectLst/>
                      </a:endParaRPr>
                    </a:p>
                    <a:p>
                      <a:r>
                        <a:rPr lang="fr-FR" sz="2800" b="1" dirty="0">
                          <a:effectLst/>
                          <a:latin typeface="Arial"/>
                        </a:rPr>
                        <a:t>une technicienne</a:t>
                      </a:r>
                      <a:endParaRPr lang="fr-FR" sz="2800" dirty="0">
                        <a:effectLst/>
                      </a:endParaRPr>
                    </a:p>
                  </a:txBody>
                  <a:tcPr marL="67990" marR="6799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746">
                <a:tc>
                  <a:txBody>
                    <a:bodyPr/>
                    <a:lstStyle/>
                    <a:p>
                      <a:pPr algn="ctr"/>
                      <a:r>
                        <a:rPr lang="fr-FR" sz="2800" b="1">
                          <a:solidFill>
                            <a:srgbClr val="333399"/>
                          </a:solidFill>
                          <a:effectLst/>
                          <a:latin typeface="+mn-lt"/>
                        </a:rPr>
                        <a:t>- er → ère</a:t>
                      </a:r>
                      <a:endParaRPr lang="fr-FR" sz="2800">
                        <a:effectLst/>
                        <a:latin typeface="+mn-lt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>
                          <a:effectLst/>
                          <a:latin typeface="Arial"/>
                        </a:rPr>
                        <a:t>un boulanger</a:t>
                      </a:r>
                      <a:endParaRPr lang="fr-FR" sz="2800" dirty="0">
                        <a:effectLst/>
                      </a:endParaRPr>
                    </a:p>
                    <a:p>
                      <a:r>
                        <a:rPr lang="fr-FR" sz="2800" b="1" dirty="0">
                          <a:effectLst/>
                          <a:latin typeface="Arial"/>
                        </a:rPr>
                        <a:t>un infirmier</a:t>
                      </a:r>
                      <a:endParaRPr lang="fr-FR" sz="2800" dirty="0">
                        <a:effectLst/>
                      </a:endParaRPr>
                    </a:p>
                  </a:txBody>
                  <a:tcPr marL="67990" marR="6799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>
                          <a:effectLst/>
                          <a:latin typeface="Arial"/>
                        </a:rPr>
                        <a:t>une boulangère</a:t>
                      </a:r>
                      <a:endParaRPr lang="fr-FR" sz="2800">
                        <a:effectLst/>
                      </a:endParaRPr>
                    </a:p>
                    <a:p>
                      <a:r>
                        <a:rPr lang="fr-FR" sz="2800" b="1">
                          <a:effectLst/>
                          <a:latin typeface="Arial"/>
                        </a:rPr>
                        <a:t>une infirmière</a:t>
                      </a:r>
                      <a:endParaRPr lang="fr-FR" sz="2800">
                        <a:effectLst/>
                      </a:endParaRPr>
                    </a:p>
                  </a:txBody>
                  <a:tcPr marL="67990" marR="6799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0746">
                <a:tc>
                  <a:txBody>
                    <a:bodyPr/>
                    <a:lstStyle/>
                    <a:p>
                      <a:pPr algn="ctr"/>
                      <a:r>
                        <a:rPr lang="fr-FR" sz="2800" b="1">
                          <a:solidFill>
                            <a:srgbClr val="333399"/>
                          </a:solidFill>
                          <a:effectLst/>
                          <a:latin typeface="+mn-lt"/>
                        </a:rPr>
                        <a:t>- eur → - euse</a:t>
                      </a:r>
                      <a:endParaRPr lang="fr-FR" sz="2800">
                        <a:effectLst/>
                        <a:latin typeface="+mn-lt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>
                          <a:effectLst/>
                          <a:latin typeface="Arial"/>
                        </a:rPr>
                        <a:t>un serveur</a:t>
                      </a:r>
                      <a:endParaRPr lang="fr-FR" sz="2800" dirty="0">
                        <a:effectLst/>
                      </a:endParaRPr>
                    </a:p>
                    <a:p>
                      <a:r>
                        <a:rPr lang="fr-FR" sz="2800" b="1" dirty="0">
                          <a:effectLst/>
                          <a:latin typeface="Arial"/>
                        </a:rPr>
                        <a:t>un vendeur</a:t>
                      </a:r>
                      <a:endParaRPr lang="fr-FR" sz="2800" dirty="0">
                        <a:effectLst/>
                      </a:endParaRPr>
                    </a:p>
                  </a:txBody>
                  <a:tcPr marL="67990" marR="6799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>
                          <a:effectLst/>
                          <a:latin typeface="Arial"/>
                        </a:rPr>
                        <a:t>une serveuse</a:t>
                      </a:r>
                      <a:endParaRPr lang="fr-FR" sz="2800" dirty="0">
                        <a:effectLst/>
                      </a:endParaRPr>
                    </a:p>
                    <a:p>
                      <a:r>
                        <a:rPr lang="fr-FR" sz="2800" b="1" dirty="0">
                          <a:effectLst/>
                          <a:latin typeface="Arial"/>
                        </a:rPr>
                        <a:t>une vendeuse</a:t>
                      </a:r>
                      <a:endParaRPr lang="fr-FR" sz="2800" dirty="0">
                        <a:effectLst/>
                      </a:endParaRPr>
                    </a:p>
                  </a:txBody>
                  <a:tcPr marL="67990" marR="6799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074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rgbClr val="333399"/>
                          </a:solidFill>
                          <a:effectLst/>
                          <a:latin typeface="+mn-lt"/>
                        </a:rPr>
                        <a:t>- teur → -trice/teuse</a:t>
                      </a:r>
                      <a:endParaRPr lang="fr-FR" sz="2800" dirty="0">
                        <a:effectLst/>
                        <a:latin typeface="+mn-lt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>
                          <a:effectLst/>
                          <a:latin typeface="Arial"/>
                        </a:rPr>
                        <a:t>un acteur</a:t>
                      </a:r>
                      <a:endParaRPr lang="fr-FR" sz="2800" dirty="0">
                        <a:effectLst/>
                      </a:endParaRPr>
                    </a:p>
                    <a:p>
                      <a:r>
                        <a:rPr lang="fr-FR" sz="2800" b="1" dirty="0">
                          <a:effectLst/>
                          <a:latin typeface="Arial"/>
                        </a:rPr>
                        <a:t>un chanteur</a:t>
                      </a:r>
                      <a:endParaRPr lang="fr-FR" sz="2800" dirty="0">
                        <a:effectLst/>
                      </a:endParaRPr>
                    </a:p>
                  </a:txBody>
                  <a:tcPr marL="67990" marR="6799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>
                          <a:effectLst/>
                          <a:latin typeface="Arial"/>
                        </a:rPr>
                        <a:t>une actrice</a:t>
                      </a:r>
                      <a:endParaRPr lang="fr-FR" sz="2800" dirty="0">
                        <a:effectLst/>
                      </a:endParaRPr>
                    </a:p>
                    <a:p>
                      <a:r>
                        <a:rPr lang="fr-FR" sz="2800" b="1" dirty="0">
                          <a:effectLst/>
                          <a:latin typeface="Arial"/>
                        </a:rPr>
                        <a:t>une chanteuse</a:t>
                      </a:r>
                      <a:endParaRPr lang="fr-FR" sz="2800" dirty="0">
                        <a:effectLst/>
                      </a:endParaRPr>
                    </a:p>
                  </a:txBody>
                  <a:tcPr marL="67990" marR="6799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76449" y="673922"/>
            <a:ext cx="954256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 féminin des professions 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59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50" y="914400"/>
            <a:ext cx="11620500" cy="1009650"/>
          </a:xfrm>
        </p:spPr>
        <p:txBody>
          <a:bodyPr>
            <a:noAutofit/>
          </a:bodyPr>
          <a:lstStyle/>
          <a:p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700" y="1212190"/>
            <a:ext cx="11201400" cy="5343085"/>
          </a:xfrm>
        </p:spPr>
        <p:txBody>
          <a:bodyPr>
            <a:noAutofit/>
          </a:bodyPr>
          <a:lstStyle/>
          <a:p>
            <a:pPr algn="just"/>
            <a:r>
              <a:rPr lang="fr-FR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parler un métier en français, une grande attention est portée à leur genre. Et il y a des professions qui ont la même formulation pour le masculin et le féminin.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Françoise Sagan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l’auteur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beaucoup de romans,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sz="4000" dirty="0" err="1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brillant</a:t>
            </a:r>
            <a:r>
              <a:rPr lang="en-US" sz="4000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r>
              <a:rPr lang="en-US" sz="4000" dirty="0" err="1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écrivain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Marguerite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Yourcenar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été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première </a:t>
            </a:r>
            <a:r>
              <a:rPr lang="en-US" sz="4000" dirty="0" err="1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académicienne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8541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85850"/>
            <a:ext cx="11925300" cy="4857749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suppléments peuvent nous aider à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formuler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adjectifs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feminin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Mot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professionnel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masculin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e: </a:t>
            </a:r>
            <a:r>
              <a:rPr lang="ru-RU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avocate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enseignante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F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Si les mots masculins se terminent par la lettre </a:t>
            </a: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-e, </a:t>
            </a:r>
            <a:r>
              <a:rPr lang="fr-F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alors  le genre féminin restera inchangé: </a:t>
            </a:r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journaliste, biologiste, flairiste, etc.</a:t>
            </a:r>
          </a:p>
          <a:p>
            <a:pPr marL="0" indent="0">
              <a:buNone/>
            </a:pPr>
            <a:r>
              <a:rPr lang="fr-F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fr-FR" sz="32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-er </a:t>
            </a:r>
            <a:r>
              <a:rPr lang="fr-F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- </a:t>
            </a:r>
            <a:r>
              <a:rPr lang="fr-FR" sz="32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ière</a:t>
            </a:r>
            <a:r>
              <a:rPr lang="fr-F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ouvrière, romancière, boulangère, épicière, etc.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0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710" y="1140926"/>
            <a:ext cx="11029950" cy="4500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ru-RU" sz="4400" b="1" i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4400" b="1" i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on, -en (</a:t>
            </a:r>
            <a:r>
              <a:rPr lang="en-US" sz="4400" b="1" i="1" dirty="0" err="1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ien</a:t>
            </a:r>
            <a:r>
              <a:rPr lang="en-US" sz="4400" b="1" i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4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4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onne</a:t>
            </a:r>
            <a:r>
              <a:rPr lang="en-US" sz="4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44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enne</a:t>
            </a:r>
            <a:r>
              <a:rPr lang="en-US" sz="4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(-</a:t>
            </a:r>
            <a:r>
              <a:rPr lang="en-US" sz="44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ienne</a:t>
            </a:r>
            <a:r>
              <a:rPr lang="en-US" sz="4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patronne,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technicienne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informaticienne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400" b="1" i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4400" b="1" i="1" dirty="0" err="1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sz="44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4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euse</a:t>
            </a:r>
            <a:r>
              <a:rPr lang="en-US" sz="4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danseuse, vendeuse,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serveuse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endParaRPr lang="en-US" sz="4400" b="1" i="1" dirty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400" b="1" i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4400" b="1" i="1" dirty="0" err="1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teur</a:t>
            </a:r>
            <a:r>
              <a:rPr lang="ru-RU" sz="4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4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trice 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factrice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institutrice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actrice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dessinatrice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7729" y="814478"/>
            <a:ext cx="11210441" cy="769441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Ajourd’hui</a:t>
            </a:r>
            <a:r>
              <a:rPr kumimoji="0" lang="en-US" sz="44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on </a:t>
            </a:r>
            <a:r>
              <a:rPr kumimoji="0" lang="en-US" sz="44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va</a:t>
            </a:r>
            <a:r>
              <a:rPr kumimoji="0" lang="en-US" sz="44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kumimoji="0" lang="en-US" sz="44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aprendre</a:t>
            </a:r>
            <a:r>
              <a:rPr kumimoji="0" lang="en-US" sz="44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Le temps </a:t>
            </a:r>
            <a:r>
              <a:rPr kumimoji="0" lang="en-US" sz="44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L’Imperatif</a:t>
            </a:r>
            <a:endParaRPr kumimoji="0" lang="en-US" sz="4400" b="1" i="0" u="none" strike="noStrike" cap="none" normalizeH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AutoShape 4" descr="https://www.anglaisfacile.com/cgi2/myexam/faux.gif"/>
          <p:cNvSpPr>
            <a:spLocks noChangeAspect="1" noChangeArrowheads="1"/>
          </p:cNvSpPr>
          <p:nvPr/>
        </p:nvSpPr>
        <p:spPr bwMode="auto">
          <a:xfrm>
            <a:off x="3340100" y="-8588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5" descr="https://www.anglaisfacile.com/cgi2/myexam/faux.gif"/>
          <p:cNvSpPr>
            <a:spLocks noChangeAspect="1" noChangeArrowheads="1"/>
          </p:cNvSpPr>
          <p:nvPr/>
        </p:nvSpPr>
        <p:spPr bwMode="auto">
          <a:xfrm>
            <a:off x="2968625" y="-387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www.anglaisfacile.com/cgi2/myexam/faux.gif"/>
          <p:cNvSpPr>
            <a:spLocks noChangeAspect="1" noChangeArrowheads="1"/>
          </p:cNvSpPr>
          <p:nvPr/>
        </p:nvSpPr>
        <p:spPr bwMode="auto">
          <a:xfrm>
            <a:off x="2952750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 descr="https://www.anglaisfacile.com/cgi2/myexam/faux.gif"/>
          <p:cNvSpPr>
            <a:spLocks noChangeAspect="1" noChangeArrowheads="1"/>
          </p:cNvSpPr>
          <p:nvPr/>
        </p:nvSpPr>
        <p:spPr bwMode="auto">
          <a:xfrm>
            <a:off x="2921000" y="5556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www.anglaisfacile.com/cgi2/myexam/faux.gif"/>
          <p:cNvSpPr>
            <a:spLocks noChangeAspect="1" noChangeArrowheads="1"/>
          </p:cNvSpPr>
          <p:nvPr/>
        </p:nvSpPr>
        <p:spPr bwMode="auto">
          <a:xfrm>
            <a:off x="3098800" y="10271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9"/>
          <a:stretch/>
        </p:blipFill>
        <p:spPr bwMode="auto">
          <a:xfrm>
            <a:off x="1326120" y="1583919"/>
            <a:ext cx="9685317" cy="506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</p:spTree>
    <p:extLst>
      <p:ext uri="{BB962C8B-B14F-4D97-AF65-F5344CB8AC3E}">
        <p14:creationId xmlns:p14="http://schemas.microsoft.com/office/powerpoint/2010/main" val="126050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4070</TotalTime>
  <Words>310</Words>
  <Application>Microsoft Office PowerPoint</Application>
  <PresentationFormat>Широкоэкранный</PresentationFormat>
  <Paragraphs>79</Paragraphs>
  <Slides>21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Verdana</vt:lpstr>
      <vt:lpstr>Тема Office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Impératif- Il est utilisé pour exprimer des demandes, des souhaits, des commandes, des conseils, etc. Il a  seulement trois formes: «vous»,«nous» «Tu » Ils vont  utiliser sans sujet. </vt:lpstr>
      <vt:lpstr> Chantons! –Kuylaymiz! Finissons! – Keling tugatamiz! Partons! – Jo‘nadik!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XTB</dc:creator>
  <cp:lastModifiedBy>Пользователь</cp:lastModifiedBy>
  <cp:revision>257</cp:revision>
  <dcterms:created xsi:type="dcterms:W3CDTF">2020-04-14T20:23:07Z</dcterms:created>
  <dcterms:modified xsi:type="dcterms:W3CDTF">2020-11-13T05:20:11Z</dcterms:modified>
</cp:coreProperties>
</file>