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6"/>
  </p:notesMasterIdLst>
  <p:sldIdLst>
    <p:sldId id="270" r:id="rId4"/>
    <p:sldId id="652" r:id="rId5"/>
    <p:sldId id="653" r:id="rId6"/>
    <p:sldId id="1594" r:id="rId7"/>
    <p:sldId id="1595" r:id="rId8"/>
    <p:sldId id="1596" r:id="rId9"/>
    <p:sldId id="1597" r:id="rId10"/>
    <p:sldId id="1598" r:id="rId11"/>
    <p:sldId id="1599" r:id="rId12"/>
    <p:sldId id="1601" r:id="rId13"/>
    <p:sldId id="1602" r:id="rId14"/>
    <p:sldId id="1603" r:id="rId15"/>
    <p:sldId id="1605" r:id="rId16"/>
    <p:sldId id="1606" r:id="rId17"/>
    <p:sldId id="1607" r:id="rId18"/>
    <p:sldId id="661" r:id="rId19"/>
    <p:sldId id="1608" r:id="rId20"/>
    <p:sldId id="1609" r:id="rId21"/>
    <p:sldId id="1610" r:id="rId22"/>
    <p:sldId id="664" r:id="rId23"/>
    <p:sldId id="616" r:id="rId24"/>
    <p:sldId id="159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1" y="161292"/>
            <a:ext cx="12048286" cy="104985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38543" y="165026"/>
            <a:ext cx="6656332" cy="1046126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66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460788" y="1346403"/>
            <a:ext cx="10142283" cy="1875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 KATTALIKLAR VA ULARNI O‘LCHASH. O‘LCHASHLAR VA O‘LCHASH ANIQLIGI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86836" y="248455"/>
            <a:ext cx="1561700" cy="88745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886836" y="272144"/>
            <a:ext cx="1561700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517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588929" y="1830354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16683" y="4275837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E7CF49-477F-4E17-A3B7-6B6BF356EB0E}"/>
              </a:ext>
            </a:extLst>
          </p:cNvPr>
          <p:cNvSpPr txBox="1"/>
          <p:nvPr/>
        </p:nvSpPr>
        <p:spPr>
          <a:xfrm>
            <a:off x="1553106" y="5998672"/>
            <a:ext cx="8942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30" y="176066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568E12-E623-40C4-920E-1D732A8A81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65" b="5012"/>
          <a:stretch/>
        </p:blipFill>
        <p:spPr>
          <a:xfrm>
            <a:off x="2224979" y="3429000"/>
            <a:ext cx="7598329" cy="2569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0027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BIRLIKLARNI SOLISHTIRISH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530943" y="1218036"/>
            <a:ext cx="10869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solishtirish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1km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1100m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25C5AA-322F-4962-A07A-FD8B3A4F0C88}"/>
              </a:ext>
            </a:extLst>
          </p:cNvPr>
          <p:cNvSpPr txBox="1"/>
          <p:nvPr/>
        </p:nvSpPr>
        <p:spPr>
          <a:xfrm>
            <a:off x="3647767" y="3252029"/>
            <a:ext cx="489646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1km = 1000 m</a:t>
            </a:r>
            <a:endParaRPr lang="ru-RU" sz="4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9D8A7F-5F6D-4115-9BD8-52F3EF009DE4}"/>
              </a:ext>
            </a:extLst>
          </p:cNvPr>
          <p:cNvSpPr txBox="1"/>
          <p:nvPr/>
        </p:nvSpPr>
        <p:spPr>
          <a:xfrm>
            <a:off x="2316721" y="4118142"/>
            <a:ext cx="23548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1000 m 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A93E4C-FC3D-439F-B705-285000162D1B}"/>
                  </a:ext>
                </a:extLst>
              </p:cNvPr>
              <p:cNvSpPr txBox="1"/>
              <p:nvPr/>
            </p:nvSpPr>
            <p:spPr>
              <a:xfrm>
                <a:off x="4822720" y="4054916"/>
                <a:ext cx="127328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A93E4C-FC3D-439F-B705-285000162D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2720" y="4054916"/>
                <a:ext cx="127328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FFDF7941-7254-4080-AAAC-554CA2250174}"/>
              </a:ext>
            </a:extLst>
          </p:cNvPr>
          <p:cNvSpPr txBox="1"/>
          <p:nvPr/>
        </p:nvSpPr>
        <p:spPr>
          <a:xfrm>
            <a:off x="6398343" y="4118143"/>
            <a:ext cx="23548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1100 m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09855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0027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 BIRLIGI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F44407F-E403-4CF3-BF22-2FD9D91B889E}"/>
                  </a:ext>
                </a:extLst>
              </p:cNvPr>
              <p:cNvSpPr txBox="1"/>
              <p:nvPr/>
            </p:nvSpPr>
            <p:spPr>
              <a:xfrm>
                <a:off x="333068" y="1214616"/>
                <a:ext cx="11525864" cy="2301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Vaqt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etaloni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sifatida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dastlab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𝟖𝟔𝟒𝟎𝟎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bir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sekund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F44407F-E403-4CF3-BF22-2FD9D91B88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068" y="1214616"/>
                <a:ext cx="11525864" cy="2301656"/>
              </a:xfrm>
              <a:prstGeom prst="rect">
                <a:avLst/>
              </a:prstGeom>
              <a:blipFill>
                <a:blip r:embed="rId2"/>
                <a:stretch>
                  <a:fillRect l="-1905" t="-4762" r="-1905" b="-29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1219BC5-058D-4794-A31B-EA140F992170}"/>
              </a:ext>
            </a:extLst>
          </p:cNvPr>
          <p:cNvSpPr txBox="1"/>
          <p:nvPr/>
        </p:nvSpPr>
        <p:spPr>
          <a:xfrm>
            <a:off x="650159" y="3791664"/>
            <a:ext cx="11098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-atom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nurlanishidagi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kelishilgan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99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6- sinflar uchun fizika Sana: . 201_ yil Mavzu: 1-2-§lar. Fizika ...">
            <a:extLst>
              <a:ext uri="{FF2B5EF4-FFF2-40B4-BE49-F238E27FC236}">
                <a16:creationId xmlns:a16="http://schemas.microsoft.com/office/drawing/2014/main" id="{2EFEC448-9B61-4A1B-9F40-0C80808903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54470FF-9C56-45F4-8448-A71D7B37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129"/>
            <a:ext cx="12192000" cy="70788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 TASMASI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7E991F-2307-4C41-B4CF-968ABB92CA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3" t="26654" r="3614" b="26156"/>
          <a:stretch/>
        </p:blipFill>
        <p:spPr>
          <a:xfrm>
            <a:off x="1149822" y="1375160"/>
            <a:ext cx="9920664" cy="19923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DD548C-C59D-4C0C-99D6-28FC57953180}"/>
              </a:ext>
            </a:extLst>
          </p:cNvPr>
          <p:cNvSpPr txBox="1"/>
          <p:nvPr/>
        </p:nvSpPr>
        <p:spPr>
          <a:xfrm>
            <a:off x="816713" y="3800692"/>
            <a:ext cx="102537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asboblarining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shkalalarida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shtrixlar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ayrimlarining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ro‘parasiga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38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6- sinflar uchun fizika Sana: . 201_ yil Mavzu: 1-2-§lar. Fizika ...">
            <a:extLst>
              <a:ext uri="{FF2B5EF4-FFF2-40B4-BE49-F238E27FC236}">
                <a16:creationId xmlns:a16="http://schemas.microsoft.com/office/drawing/2014/main" id="{2EFEC448-9B61-4A1B-9F40-0C80808903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54470FF-9C56-45F4-8448-A71D7B37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129"/>
            <a:ext cx="12192000" cy="70788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 TASMASI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7E991F-2307-4C41-B4CF-968ABB92CA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3" t="26654" r="3614" b="26156"/>
          <a:stretch/>
        </p:blipFill>
        <p:spPr>
          <a:xfrm>
            <a:off x="776791" y="3467650"/>
            <a:ext cx="9920664" cy="1499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DD548C-C59D-4C0C-99D6-28FC57953180}"/>
              </a:ext>
            </a:extLst>
          </p:cNvPr>
          <p:cNvSpPr txBox="1"/>
          <p:nvPr/>
        </p:nvSpPr>
        <p:spPr>
          <a:xfrm>
            <a:off x="7020233" y="1002257"/>
            <a:ext cx="5008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Shkalaning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266D0C4F-71DD-41B4-AF6C-B6906AAC9CA8}"/>
              </a:ext>
            </a:extLst>
          </p:cNvPr>
          <p:cNvCxnSpPr>
            <a:cxnSpLocks/>
          </p:cNvCxnSpPr>
          <p:nvPr/>
        </p:nvCxnSpPr>
        <p:spPr>
          <a:xfrm flipH="1">
            <a:off x="4826409" y="1478030"/>
            <a:ext cx="2193824" cy="47335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DFE856-CC12-4837-9F93-AD4BEB5785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37" t="26654" r="65304" b="45155"/>
          <a:stretch/>
        </p:blipFill>
        <p:spPr>
          <a:xfrm>
            <a:off x="2566218" y="2358792"/>
            <a:ext cx="4203291" cy="1070208"/>
          </a:xfrm>
          <a:prstGeom prst="rect">
            <a:avLst/>
          </a:prstGeom>
        </p:spPr>
      </p:pic>
      <p:sp>
        <p:nvSpPr>
          <p:cNvPr id="7" name="Правая фигурная скобка 6">
            <a:extLst>
              <a:ext uri="{FF2B5EF4-FFF2-40B4-BE49-F238E27FC236}">
                <a16:creationId xmlns:a16="http://schemas.microsoft.com/office/drawing/2014/main" id="{EBC9B08E-06E3-442F-8EC1-849F60EEC4A3}"/>
              </a:ext>
            </a:extLst>
          </p:cNvPr>
          <p:cNvSpPr/>
          <p:nvPr/>
        </p:nvSpPr>
        <p:spPr>
          <a:xfrm rot="16200000">
            <a:off x="4730443" y="2193719"/>
            <a:ext cx="191933" cy="317091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7D7BE8-4313-4933-B250-C32FA021C1B4}"/>
              </a:ext>
            </a:extLst>
          </p:cNvPr>
          <p:cNvSpPr txBox="1"/>
          <p:nvPr/>
        </p:nvSpPr>
        <p:spPr>
          <a:xfrm>
            <a:off x="644034" y="5062061"/>
            <a:ext cx="10903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asbobidagi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asbobning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aniqligi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90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6- sinflar uchun fizika Sana: . 201_ yil Mavzu: 1-2-§lar. Fizika ...">
            <a:extLst>
              <a:ext uri="{FF2B5EF4-FFF2-40B4-BE49-F238E27FC236}">
                <a16:creationId xmlns:a16="http://schemas.microsoft.com/office/drawing/2014/main" id="{2EFEC448-9B61-4A1B-9F40-0C80808903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54470FF-9C56-45F4-8448-A71D7B37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129"/>
            <a:ext cx="12192000" cy="70788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 TASMASI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7E991F-2307-4C41-B4CF-968ABB92CA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3" t="26654" r="3614" b="26156"/>
          <a:stretch/>
        </p:blipFill>
        <p:spPr>
          <a:xfrm>
            <a:off x="491634" y="2090569"/>
            <a:ext cx="10903932" cy="1499400"/>
          </a:xfrm>
          <a:prstGeom prst="rect">
            <a:avLst/>
          </a:prstGeom>
        </p:spPr>
      </p:pic>
      <p:sp>
        <p:nvSpPr>
          <p:cNvPr id="7" name="Правая фигурная скобка 6">
            <a:extLst>
              <a:ext uri="{FF2B5EF4-FFF2-40B4-BE49-F238E27FC236}">
                <a16:creationId xmlns:a16="http://schemas.microsoft.com/office/drawing/2014/main" id="{EBC9B08E-06E3-442F-8EC1-849F60EEC4A3}"/>
              </a:ext>
            </a:extLst>
          </p:cNvPr>
          <p:cNvSpPr/>
          <p:nvPr/>
        </p:nvSpPr>
        <p:spPr>
          <a:xfrm rot="16200000">
            <a:off x="4234639" y="1443488"/>
            <a:ext cx="291268" cy="1002892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F7D7BE8-4313-4933-B250-C32FA021C1B4}"/>
                  </a:ext>
                </a:extLst>
              </p:cNvPr>
              <p:cNvSpPr txBox="1"/>
              <p:nvPr/>
            </p:nvSpPr>
            <p:spPr>
              <a:xfrm>
                <a:off x="2202438" y="3971605"/>
                <a:ext cx="7787124" cy="1141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𝑠𝑚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−3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4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𝑠𝑚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0,1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F7D7BE8-4313-4933-B250-C32FA021C1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438" y="3971605"/>
                <a:ext cx="7787124" cy="1141466"/>
              </a:xfrm>
              <a:prstGeom prst="rect">
                <a:avLst/>
              </a:prstGeom>
              <a:blipFill>
                <a:blip r:embed="rId3"/>
                <a:stretch>
                  <a:fillRect t="-1070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DA590A8-CDBB-41B0-8ECF-C3F32007DA04}"/>
              </a:ext>
            </a:extLst>
          </p:cNvPr>
          <p:cNvSpPr txBox="1"/>
          <p:nvPr/>
        </p:nvSpPr>
        <p:spPr>
          <a:xfrm>
            <a:off x="3159426" y="901858"/>
            <a:ext cx="2467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10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shtrix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47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1C3E9C1-6BC7-4E08-B51E-357905D30E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678" r="4244" b="43780"/>
          <a:stretch/>
        </p:blipFill>
        <p:spPr>
          <a:xfrm>
            <a:off x="491634" y="1115893"/>
            <a:ext cx="9001410" cy="1255423"/>
          </a:xfrm>
          <a:prstGeom prst="rect">
            <a:avLst/>
          </a:prstGeom>
        </p:spPr>
      </p:pic>
      <p:sp>
        <p:nvSpPr>
          <p:cNvPr id="3" name="AutoShape 2" descr="6- sinflar uchun fizika Sana: . 201_ yil Mavzu: 1-2-§lar. Fizika ...">
            <a:extLst>
              <a:ext uri="{FF2B5EF4-FFF2-40B4-BE49-F238E27FC236}">
                <a16:creationId xmlns:a16="http://schemas.microsoft.com/office/drawing/2014/main" id="{2EFEC448-9B61-4A1B-9F40-0C80808903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54470FF-9C56-45F4-8448-A71D7B37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129"/>
            <a:ext cx="12192000" cy="70788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 TASMASI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7E991F-2307-4C41-B4CF-968ABB92C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3" t="26654" r="3614" b="26156"/>
          <a:stretch/>
        </p:blipFill>
        <p:spPr>
          <a:xfrm>
            <a:off x="644034" y="2148383"/>
            <a:ext cx="10903932" cy="1499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F7D7BE8-4313-4933-B250-C32FA021C1B4}"/>
                  </a:ext>
                </a:extLst>
              </p:cNvPr>
              <p:cNvSpPr txBox="1"/>
              <p:nvPr/>
            </p:nvSpPr>
            <p:spPr>
              <a:xfrm>
                <a:off x="2354838" y="3712684"/>
                <a:ext cx="7787124" cy="1141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𝑠𝑚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−1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4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𝑠𝑚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0,1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F7D7BE8-4313-4933-B250-C32FA021C1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4838" y="3712684"/>
                <a:ext cx="7787124" cy="1141466"/>
              </a:xfrm>
              <a:prstGeom prst="rect">
                <a:avLst/>
              </a:prstGeom>
              <a:blipFill>
                <a:blip r:embed="rId4"/>
                <a:stretch>
                  <a:fillRect t="-1070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ED369E6-7B33-4A62-8D40-77168952DEBE}"/>
                  </a:ext>
                </a:extLst>
              </p:cNvPr>
              <p:cNvSpPr txBox="1"/>
              <p:nvPr/>
            </p:nvSpPr>
            <p:spPr>
              <a:xfrm>
                <a:off x="2050038" y="4919051"/>
                <a:ext cx="778712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8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+ 3</a:t>
                </a:r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nor/>
                      </m:rPr>
                      <a:rPr lang="en-US" sz="4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0,1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sm = 8,3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ED369E6-7B33-4A62-8D40-77168952DE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038" y="4919051"/>
                <a:ext cx="7787124" cy="830997"/>
              </a:xfrm>
              <a:prstGeom prst="rect">
                <a:avLst/>
              </a:prstGeom>
              <a:blipFill>
                <a:blip r:embed="rId5"/>
                <a:stretch>
                  <a:fillRect l="-3521" t="-17647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AACF89AE-3223-401D-B890-3C2B710BA7DB}"/>
              </a:ext>
            </a:extLst>
          </p:cNvPr>
          <p:cNvSpPr txBox="1"/>
          <p:nvPr/>
        </p:nvSpPr>
        <p:spPr>
          <a:xfrm>
            <a:off x="2050038" y="5849430"/>
            <a:ext cx="7474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Qalamning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8,3 sm.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26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6- sinflar uchun fizika Sana: . 201_ yil Mavzu: 1-2-§lar. Fizika ...">
            <a:extLst>
              <a:ext uri="{FF2B5EF4-FFF2-40B4-BE49-F238E27FC236}">
                <a16:creationId xmlns:a16="http://schemas.microsoft.com/office/drawing/2014/main" id="{2EFEC448-9B61-4A1B-9F40-0C80808903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54470FF-9C56-45F4-8448-A71D7B37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129"/>
            <a:ext cx="12192000" cy="70788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 ASBOBLAR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AD0F83-9330-4502-94D1-D73000B927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12" b="8417"/>
          <a:stretch/>
        </p:blipFill>
        <p:spPr>
          <a:xfrm>
            <a:off x="451834" y="1401097"/>
            <a:ext cx="4326644" cy="50523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7697786-949F-4F65-B3AB-3C99F9251046}"/>
                  </a:ext>
                </a:extLst>
              </p:cNvPr>
              <p:cNvSpPr txBox="1"/>
              <p:nvPr/>
            </p:nvSpPr>
            <p:spPr>
              <a:xfrm>
                <a:off x="5407753" y="2135134"/>
                <a:ext cx="5697781" cy="1141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200 −100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4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25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7697786-949F-4F65-B3AB-3C99F92510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7753" y="2135134"/>
                <a:ext cx="5697781" cy="1141466"/>
              </a:xfrm>
              <a:prstGeom prst="rect">
                <a:avLst/>
              </a:prstGeom>
              <a:blipFill>
                <a:blip r:embed="rId3"/>
                <a:stretch>
                  <a:fillRect t="-1064" b="-11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9BDBEF01-3CE4-4FD0-BE9D-DC4B6886BAD2}"/>
              </a:ext>
            </a:extLst>
          </p:cNvPr>
          <p:cNvSpPr txBox="1"/>
          <p:nvPr/>
        </p:nvSpPr>
        <p:spPr>
          <a:xfrm>
            <a:off x="5503616" y="4311869"/>
            <a:ext cx="55060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Menzurkadagi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275 mg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75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6- sinflar uchun fizika Sana: . 201_ yil Mavzu: 1-2-§lar. Fizika ...">
            <a:extLst>
              <a:ext uri="{FF2B5EF4-FFF2-40B4-BE49-F238E27FC236}">
                <a16:creationId xmlns:a16="http://schemas.microsoft.com/office/drawing/2014/main" id="{2EFEC448-9B61-4A1B-9F40-0C80808903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54470FF-9C56-45F4-8448-A71D7B37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129"/>
            <a:ext cx="12192000" cy="70788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O‘LCHASHLAR XATOLIGI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DBEF01-3CE4-4FD0-BE9D-DC4B6886BAD2}"/>
              </a:ext>
            </a:extLst>
          </p:cNvPr>
          <p:cNvSpPr txBox="1"/>
          <p:nvPr/>
        </p:nvSpPr>
        <p:spPr>
          <a:xfrm>
            <a:off x="766920" y="1447588"/>
            <a:ext cx="106581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noaniqlikni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o‘lchashlar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xatoligi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C28F06-67C8-4558-AB89-A5247D1779C0}"/>
              </a:ext>
            </a:extLst>
          </p:cNvPr>
          <p:cNvSpPr txBox="1"/>
          <p:nvPr/>
        </p:nvSpPr>
        <p:spPr>
          <a:xfrm>
            <a:off x="629266" y="3276600"/>
            <a:ext cx="109334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O‘lchashlar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xatoligini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takrorlab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85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6- sinflar uchun fizika Sana: . 201_ yil Mavzu: 1-2-§lar. Fizika ...">
            <a:extLst>
              <a:ext uri="{FF2B5EF4-FFF2-40B4-BE49-F238E27FC236}">
                <a16:creationId xmlns:a16="http://schemas.microsoft.com/office/drawing/2014/main" id="{2EFEC448-9B61-4A1B-9F40-0C80808903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54470FF-9C56-45F4-8448-A71D7B37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129"/>
            <a:ext cx="12192000" cy="70788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 QIYMAT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EC28F06-67C8-4558-AB89-A5247D1779C0}"/>
                  </a:ext>
                </a:extLst>
              </p:cNvPr>
              <p:cNvSpPr txBox="1"/>
              <p:nvPr/>
            </p:nvSpPr>
            <p:spPr>
              <a:xfrm>
                <a:off x="302343" y="1078249"/>
                <a:ext cx="11587314" cy="9530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O‘rtacha 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𝒍𝒄𝒉𝒂𝒏𝒈𝒂𝒏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𝒒𝒊𝒚𝒎𝒂𝒕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𝒍𝒄𝒉𝒂𝒏𝒈𝒂𝒏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𝒒𝒊𝒚𝒎𝒂𝒕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EC28F06-67C8-4558-AB89-A5247D1779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43" y="1078249"/>
                <a:ext cx="11587314" cy="953018"/>
              </a:xfrm>
              <a:prstGeom prst="rect">
                <a:avLst/>
              </a:prstGeom>
              <a:blipFill>
                <a:blip r:embed="rId2"/>
                <a:stretch>
                  <a:fillRect l="-1632" b="-102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634431E-B628-49C5-A430-C0BA05938EE1}"/>
                  </a:ext>
                </a:extLst>
              </p:cNvPr>
              <p:cNvSpPr txBox="1"/>
              <p:nvPr/>
            </p:nvSpPr>
            <p:spPr>
              <a:xfrm>
                <a:off x="321327" y="2304482"/>
                <a:ext cx="231165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/>
                  <a:t>= 81 </a:t>
                </a:r>
                <a:r>
                  <a:rPr lang="en-US" sz="4000" dirty="0" err="1"/>
                  <a:t>sm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634431E-B628-49C5-A430-C0BA05938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27" y="2304482"/>
                <a:ext cx="2311658" cy="707886"/>
              </a:xfrm>
              <a:prstGeom prst="rect">
                <a:avLst/>
              </a:prstGeom>
              <a:blipFill>
                <a:blip r:embed="rId3"/>
                <a:stretch>
                  <a:fillRect t="-15517" r="-791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F9F7CF-BA1D-435D-9752-DBB3F76A7446}"/>
                  </a:ext>
                </a:extLst>
              </p:cNvPr>
              <p:cNvSpPr txBox="1"/>
              <p:nvPr/>
            </p:nvSpPr>
            <p:spPr>
              <a:xfrm>
                <a:off x="302343" y="3075057"/>
                <a:ext cx="232352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= 82 </a:t>
                </a:r>
                <a:r>
                  <a:rPr lang="en-US" sz="4000" dirty="0" err="1"/>
                  <a:t>sm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F9F7CF-BA1D-435D-9752-DBB3F76A7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43" y="3075057"/>
                <a:ext cx="2323521" cy="707886"/>
              </a:xfrm>
              <a:prstGeom prst="rect">
                <a:avLst/>
              </a:prstGeom>
              <a:blipFill>
                <a:blip r:embed="rId4"/>
                <a:stretch>
                  <a:fillRect t="-15385" r="-7874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287509F-EF03-4E6E-9CF1-92B2982C43B9}"/>
                  </a:ext>
                </a:extLst>
              </p:cNvPr>
              <p:cNvSpPr txBox="1"/>
              <p:nvPr/>
            </p:nvSpPr>
            <p:spPr>
              <a:xfrm>
                <a:off x="337081" y="3845632"/>
                <a:ext cx="232352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/>
                  <a:t>= 80 </a:t>
                </a:r>
                <a:r>
                  <a:rPr lang="en-US" sz="4000" dirty="0" err="1"/>
                  <a:t>sm</a:t>
                </a:r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287509F-EF03-4E6E-9CF1-92B2982C4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81" y="3845632"/>
                <a:ext cx="2323521" cy="707886"/>
              </a:xfrm>
              <a:prstGeom prst="rect">
                <a:avLst/>
              </a:prstGeom>
              <a:blipFill>
                <a:blip r:embed="rId5"/>
                <a:stretch>
                  <a:fillRect t="-15517" r="-813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FBBFE5B-6E8A-4725-AC1D-1264F41E56B7}"/>
                  </a:ext>
                </a:extLst>
              </p:cNvPr>
              <p:cNvSpPr txBox="1"/>
              <p:nvPr/>
            </p:nvSpPr>
            <p:spPr>
              <a:xfrm>
                <a:off x="302343" y="4738537"/>
                <a:ext cx="280576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𝑟𝑡𝑎𝑐h𝑎</m:t>
                        </m:r>
                      </m:sub>
                    </m:sSub>
                  </m:oMath>
                </a14:m>
                <a:r>
                  <a:rPr lang="en-US" sz="4000" dirty="0"/>
                  <a:t>= ?</a:t>
                </a:r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FBBFE5B-6E8A-4725-AC1D-1264F41E5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43" y="4738537"/>
                <a:ext cx="2805768" cy="707886"/>
              </a:xfrm>
              <a:prstGeom prst="rect">
                <a:avLst/>
              </a:prstGeom>
              <a:blipFill>
                <a:blip r:embed="rId6"/>
                <a:stretch>
                  <a:fillRect t="-15517" r="-3478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701C5F7-7A82-45DB-BF1D-7D4B9439A3EE}"/>
                  </a:ext>
                </a:extLst>
              </p:cNvPr>
              <p:cNvSpPr txBox="1"/>
              <p:nvPr/>
            </p:nvSpPr>
            <p:spPr>
              <a:xfrm>
                <a:off x="4306528" y="2153742"/>
                <a:ext cx="7520905" cy="9659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𝑟𝑡</m:t>
                        </m:r>
                      </m:sub>
                    </m:sSub>
                  </m:oMath>
                </a14:m>
                <a:r>
                  <a:rPr lang="en-US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81+82+80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/>
                  <a:t>sm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243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/>
                  <a:t>sm = 81 </a:t>
                </a:r>
                <a:r>
                  <a:rPr lang="en-US" sz="4000" dirty="0" err="1"/>
                  <a:t>sm</a:t>
                </a:r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701C5F7-7A82-45DB-BF1D-7D4B9439A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6528" y="2153742"/>
                <a:ext cx="7520905" cy="965905"/>
              </a:xfrm>
              <a:prstGeom prst="rect">
                <a:avLst/>
              </a:prstGeom>
              <a:blipFill>
                <a:blip r:embed="rId7"/>
                <a:stretch>
                  <a:fillRect r="-1783"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4F75051-D710-4E9A-BB98-4C78CDDD2E6A}"/>
                  </a:ext>
                </a:extLst>
              </p:cNvPr>
              <p:cNvSpPr txBox="1"/>
              <p:nvPr/>
            </p:nvSpPr>
            <p:spPr>
              <a:xfrm>
                <a:off x="4449097" y="3327017"/>
                <a:ext cx="38837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/>
                  <a:t>=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𝑟𝑡</m:t>
                        </m:r>
                      </m:sub>
                    </m:sSub>
                  </m:oMath>
                </a14:m>
                <a:r>
                  <a:rPr lang="en-US" sz="4000" dirty="0"/>
                  <a:t>-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/>
                  <a:t>= 0</a:t>
                </a:r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4F75051-D710-4E9A-BB98-4C78CDDD2E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9097" y="3327017"/>
                <a:ext cx="3883742" cy="707886"/>
              </a:xfrm>
              <a:prstGeom prst="rect">
                <a:avLst/>
              </a:prstGeom>
              <a:blipFill>
                <a:blip r:embed="rId8"/>
                <a:stretch>
                  <a:fillRect t="-15517" r="-2983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671520D-B431-4D1C-80F2-62DBCDE853B2}"/>
                  </a:ext>
                </a:extLst>
              </p:cNvPr>
              <p:cNvSpPr txBox="1"/>
              <p:nvPr/>
            </p:nvSpPr>
            <p:spPr>
              <a:xfrm>
                <a:off x="4434349" y="4110795"/>
                <a:ext cx="622381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=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𝑟𝑡</m:t>
                        </m:r>
                      </m:sub>
                    </m:sSub>
                  </m:oMath>
                </a14:m>
                <a:r>
                  <a:rPr lang="en-US" sz="4000" dirty="0"/>
                  <a:t>-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= -1 </a:t>
                </a:r>
                <a:r>
                  <a:rPr lang="en-US" sz="4000" dirty="0" err="1"/>
                  <a:t>sm</a:t>
                </a:r>
                <a:endParaRPr lang="ru-RU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671520D-B431-4D1C-80F2-62DBCDE853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349" y="4110795"/>
                <a:ext cx="6223819" cy="707886"/>
              </a:xfrm>
              <a:prstGeom prst="rect">
                <a:avLst/>
              </a:prstGeom>
              <a:blipFill>
                <a:blip r:embed="rId9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FBC8FF8-3BDF-4087-9F96-18B3889C8CF0}"/>
                  </a:ext>
                </a:extLst>
              </p:cNvPr>
              <p:cNvSpPr txBox="1"/>
              <p:nvPr/>
            </p:nvSpPr>
            <p:spPr>
              <a:xfrm>
                <a:off x="4434349" y="4851249"/>
                <a:ext cx="510785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/>
                  <a:t>=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𝑟𝑡</m:t>
                        </m:r>
                      </m:sub>
                    </m:sSub>
                  </m:oMath>
                </a14:m>
                <a:r>
                  <a:rPr lang="en-US" sz="4000" dirty="0"/>
                  <a:t>-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/>
                  <a:t>= 1 </a:t>
                </a:r>
                <a:r>
                  <a:rPr lang="en-US" sz="4000" dirty="0" err="1"/>
                  <a:t>sm</a:t>
                </a:r>
                <a:endParaRPr lang="ru-RU" sz="4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FBC8FF8-3BDF-4087-9F96-18B3889C8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349" y="4851249"/>
                <a:ext cx="5107857" cy="707886"/>
              </a:xfrm>
              <a:prstGeom prst="rect">
                <a:avLst/>
              </a:prstGeom>
              <a:blipFill>
                <a:blip r:embed="rId10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B07EE55-B380-43E2-893A-A366E700F79A}"/>
                  </a:ext>
                </a:extLst>
              </p:cNvPr>
              <p:cNvSpPr txBox="1"/>
              <p:nvPr/>
            </p:nvSpPr>
            <p:spPr>
              <a:xfrm>
                <a:off x="4119716" y="5591703"/>
                <a:ext cx="7520904" cy="965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0+1=1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/>
                  <a:t> sm</a:t>
                </a:r>
                <a:r>
                  <a:rPr lang="ru-RU" sz="4000" dirty="0"/>
                  <a:t> </a:t>
                </a:r>
                <a:r>
                  <a:rPr lang="en-US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𝑠𝑚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0,67 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𝑠𝑚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B07EE55-B380-43E2-893A-A366E700F7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716" y="5591703"/>
                <a:ext cx="7520904" cy="965905"/>
              </a:xfrm>
              <a:prstGeom prst="rect">
                <a:avLst/>
              </a:prstGeom>
              <a:blipFill>
                <a:blip r:embed="rId11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201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1" grpId="0"/>
      <p:bldP spid="12" grpId="0"/>
      <p:bldP spid="14" grpId="0"/>
      <p:bldP spid="16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6- sinflar uchun fizika Sana: . 201_ yil Mavzu: 1-2-§lar. Fizika ...">
            <a:extLst>
              <a:ext uri="{FF2B5EF4-FFF2-40B4-BE49-F238E27FC236}">
                <a16:creationId xmlns:a16="http://schemas.microsoft.com/office/drawing/2014/main" id="{2EFEC448-9B61-4A1B-9F40-0C80808903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54470FF-9C56-45F4-8448-A71D7B37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129"/>
            <a:ext cx="12192000" cy="70788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 QIYMAT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EC28F06-67C8-4558-AB89-A5247D1779C0}"/>
                  </a:ext>
                </a:extLst>
              </p:cNvPr>
              <p:cNvSpPr txBox="1"/>
              <p:nvPr/>
            </p:nvSpPr>
            <p:spPr>
              <a:xfrm>
                <a:off x="3669891" y="1069130"/>
                <a:ext cx="571008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5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=  a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5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</m:oMath>
                </a14:m>
                <a:r>
                  <a:rPr lang="en-US" sz="5400" dirty="0"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EC28F06-67C8-4558-AB89-A5247D1779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9891" y="1069130"/>
                <a:ext cx="5710083" cy="923330"/>
              </a:xfrm>
              <a:prstGeom prst="rect">
                <a:avLst/>
              </a:prstGeom>
              <a:blipFill>
                <a:blip r:embed="rId2"/>
                <a:stretch>
                  <a:fillRect l="-5656" t="-20395" b="-36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CD14D9F0-F2F2-4F23-98EB-D086A0DBE143}"/>
              </a:ext>
            </a:extLst>
          </p:cNvPr>
          <p:cNvSpPr txBox="1"/>
          <p:nvPr/>
        </p:nvSpPr>
        <p:spPr>
          <a:xfrm>
            <a:off x="2708513" y="2195892"/>
            <a:ext cx="60984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o‘lchanadigan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endParaRPr lang="ru-RU" sz="4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DB8BB4-BFDF-4EF3-A510-C61B0D314187}"/>
              </a:ext>
            </a:extLst>
          </p:cNvPr>
          <p:cNvSpPr txBox="1"/>
          <p:nvPr/>
        </p:nvSpPr>
        <p:spPr>
          <a:xfrm>
            <a:off x="2894371" y="3163530"/>
            <a:ext cx="60984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natijasi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A5BE9C3-1AED-4069-ADB6-E1A4C71EA45E}"/>
                  </a:ext>
                </a:extLst>
              </p:cNvPr>
              <p:cNvSpPr txBox="1"/>
              <p:nvPr/>
            </p:nvSpPr>
            <p:spPr>
              <a:xfrm>
                <a:off x="2478959" y="4049644"/>
                <a:ext cx="609845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o‘lchashlar</a:t>
                </a:r>
                <a:r>
                  <a:rPr lang="en-US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xatoligi</a:t>
                </a:r>
                <a:endParaRPr lang="ru-RU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A5BE9C3-1AED-4069-ADB6-E1A4C71EA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8959" y="4049644"/>
                <a:ext cx="6098458" cy="707886"/>
              </a:xfrm>
              <a:prstGeom prst="rect">
                <a:avLst/>
              </a:prstGeom>
              <a:blipFill>
                <a:blip r:embed="rId3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40BB6CB-E242-47B8-A6E2-439C38946BCF}"/>
                  </a:ext>
                </a:extLst>
              </p:cNvPr>
              <p:cNvSpPr txBox="1"/>
              <p:nvPr/>
            </p:nvSpPr>
            <p:spPr>
              <a:xfrm>
                <a:off x="2478959" y="5256421"/>
                <a:ext cx="676404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err="1"/>
                  <a:t>Demak</a:t>
                </a:r>
                <a:r>
                  <a:rPr lang="en-US" sz="4000" dirty="0"/>
                  <a:t>, </a:t>
                </a:r>
                <a:r>
                  <a:rPr lang="en-US" sz="4000" dirty="0" err="1"/>
                  <a:t>natija</a:t>
                </a:r>
                <a:r>
                  <a:rPr lang="en-US" sz="4000" dirty="0"/>
                  <a:t>  (81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 </m:t>
                    </m:r>
                  </m:oMath>
                </a14:m>
                <a:r>
                  <a:rPr lang="en-US" sz="4000" dirty="0"/>
                  <a:t>0,67)sm</a:t>
                </a:r>
                <a:endParaRPr lang="ru-RU" sz="4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40BB6CB-E242-47B8-A6E2-439C38946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8959" y="5256421"/>
                <a:ext cx="6764044" cy="707886"/>
              </a:xfrm>
              <a:prstGeom prst="rect">
                <a:avLst/>
              </a:prstGeom>
              <a:blipFill>
                <a:blip r:embed="rId4"/>
                <a:stretch>
                  <a:fillRect l="-3246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019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108540"/>
            <a:ext cx="1214243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 KATTALIKLAR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040764" y="1312972"/>
            <a:ext cx="84213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hodisalarning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parametrlarini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0E441703-9653-4E1B-8276-EE01FCE0B801}"/>
              </a:ext>
            </a:extLst>
          </p:cNvPr>
          <p:cNvSpPr/>
          <p:nvPr/>
        </p:nvSpPr>
        <p:spPr>
          <a:xfrm>
            <a:off x="674655" y="951271"/>
            <a:ext cx="11153549" cy="2477729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FC1B58-4747-41D3-8EA5-5EA39C2B73FE}"/>
              </a:ext>
            </a:extLst>
          </p:cNvPr>
          <p:cNvSpPr txBox="1"/>
          <p:nvPr/>
        </p:nvSpPr>
        <p:spPr>
          <a:xfrm>
            <a:off x="822139" y="3267171"/>
            <a:ext cx="20072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14D42F-5477-41A1-AFD9-67B6989867C0}"/>
              </a:ext>
            </a:extLst>
          </p:cNvPr>
          <p:cNvSpPr txBox="1"/>
          <p:nvPr/>
        </p:nvSpPr>
        <p:spPr>
          <a:xfrm>
            <a:off x="3588774" y="393117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B1FBE8-DB74-4073-8FFA-1A8FDB8A9479}"/>
              </a:ext>
            </a:extLst>
          </p:cNvPr>
          <p:cNvSpPr txBox="1"/>
          <p:nvPr/>
        </p:nvSpPr>
        <p:spPr>
          <a:xfrm>
            <a:off x="5517236" y="4615423"/>
            <a:ext cx="33974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AFCDF-C89A-4DEE-9C88-63D059983ADA}"/>
              </a:ext>
            </a:extLst>
          </p:cNvPr>
          <p:cNvSpPr txBox="1"/>
          <p:nvPr/>
        </p:nvSpPr>
        <p:spPr>
          <a:xfrm>
            <a:off x="8853613" y="5286968"/>
            <a:ext cx="18966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Massa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86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8" grpId="0"/>
      <p:bldP spid="10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06" y="368710"/>
            <a:ext cx="12192000" cy="9881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349044" y="1549000"/>
            <a:ext cx="1165614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kitobingizning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varag‘i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qalinligini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o‘tirgan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stolingizning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742950" indent="-742950">
              <a:buAutoNum type="arabicPeriod"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6981"/>
            <a:ext cx="12192000" cy="19467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>
              <a:defRPr/>
            </a:pP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gigiyena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qoidalariga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qo‘lingizni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sovunlab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yuvishni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unutmang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890008" y="2123768"/>
            <a:ext cx="7630339" cy="455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1"/>
          <p:cNvGrpSpPr/>
          <p:nvPr/>
        </p:nvGrpSpPr>
        <p:grpSpPr>
          <a:xfrm>
            <a:off x="304720" y="1372029"/>
            <a:ext cx="11582559" cy="5207403"/>
            <a:chOff x="1209675" y="1793875"/>
            <a:chExt cx="7265321" cy="4606925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ltGray">
            <a:xfrm>
              <a:off x="3152775" y="2316163"/>
              <a:ext cx="5322221" cy="1303337"/>
            </a:xfrm>
            <a:prstGeom prst="roundRect">
              <a:avLst>
                <a:gd name="adj" fmla="val 9144"/>
              </a:avLst>
            </a:prstGeom>
            <a:solidFill>
              <a:srgbClr val="F8F8F8"/>
            </a:solidFill>
            <a:ln w="28575">
              <a:solidFill>
                <a:srgbClr val="70D34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3162300" y="3689350"/>
              <a:ext cx="5182493" cy="1327150"/>
            </a:xfrm>
            <a:prstGeom prst="roundRect">
              <a:avLst>
                <a:gd name="adj" fmla="val 9144"/>
              </a:avLst>
            </a:prstGeom>
            <a:solidFill>
              <a:srgbClr val="F8F8F8"/>
            </a:solidFill>
            <a:ln w="28575">
              <a:solidFill>
                <a:srgbClr val="4192DB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gray">
            <a:xfrm>
              <a:off x="2390775" y="1793875"/>
              <a:ext cx="2438400" cy="1785938"/>
            </a:xfrm>
            <a:prstGeom prst="upArrow">
              <a:avLst>
                <a:gd name="adj1" fmla="val 50000"/>
                <a:gd name="adj2" fmla="val 18667"/>
              </a:avLst>
            </a:prstGeom>
            <a:solidFill>
              <a:srgbClr val="92D050"/>
            </a:solidFill>
            <a:ln w="19050">
              <a:noFill/>
              <a:miter lim="800000"/>
              <a:headEnd/>
              <a:tailEnd/>
            </a:ln>
            <a:effectLst/>
            <a:scene3d>
              <a:camera prst="legacyPerspectiveBottomRight"/>
              <a:lightRig rig="legacyFlat1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70D34D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gray">
            <a:xfrm>
              <a:off x="1790700" y="3175000"/>
              <a:ext cx="2438400" cy="1785938"/>
            </a:xfrm>
            <a:prstGeom prst="upArrow">
              <a:avLst>
                <a:gd name="adj1" fmla="val 50000"/>
                <a:gd name="adj2" fmla="val 18667"/>
              </a:avLst>
            </a:prstGeom>
            <a:solidFill>
              <a:schemeClr val="tx2">
                <a:lumMod val="60000"/>
                <a:lumOff val="40000"/>
              </a:schemeClr>
            </a:solidFill>
            <a:ln w="19050">
              <a:noFill/>
              <a:miter lim="800000"/>
              <a:headEnd/>
              <a:tailEnd/>
            </a:ln>
            <a:effectLst/>
            <a:scene3d>
              <a:camera prst="legacyPerspectiveBottomRight"/>
              <a:lightRig rig="legacyFlat1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4192DB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gray">
            <a:xfrm>
              <a:off x="2481263" y="5084763"/>
              <a:ext cx="5759368" cy="1316037"/>
            </a:xfrm>
            <a:prstGeom prst="roundRect">
              <a:avLst>
                <a:gd name="adj" fmla="val 9144"/>
              </a:avLst>
            </a:prstGeom>
            <a:solidFill>
              <a:srgbClr val="F8F8F8"/>
            </a:solidFill>
            <a:ln w="28575">
              <a:solidFill>
                <a:srgbClr val="EC7A24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10" name="AutoShape 8"/>
            <p:cNvSpPr>
              <a:spLocks noChangeArrowheads="1"/>
            </p:cNvSpPr>
            <p:nvPr/>
          </p:nvSpPr>
          <p:spPr bwMode="gray">
            <a:xfrm>
              <a:off x="1209675" y="4586288"/>
              <a:ext cx="2438400" cy="1785937"/>
            </a:xfrm>
            <a:prstGeom prst="upArrow">
              <a:avLst>
                <a:gd name="adj1" fmla="val 50000"/>
                <a:gd name="adj2" fmla="val 18667"/>
              </a:avLst>
            </a:prstGeom>
            <a:solidFill>
              <a:schemeClr val="accent6">
                <a:lumMod val="75000"/>
              </a:schemeClr>
            </a:solidFill>
            <a:ln w="19050">
              <a:noFill/>
              <a:miter lim="800000"/>
              <a:headEnd/>
              <a:tailEnd/>
            </a:ln>
            <a:effectLst/>
            <a:scene3d>
              <a:camera prst="legacyPerspectiveBottomRight"/>
              <a:lightRig rig="legacyFlat1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EC7A24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3240841" y="5260975"/>
              <a:ext cx="4912560" cy="478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zh-CN" sz="1400" b="1" dirty="0">
                  <a:solidFill>
                    <a:srgbClr val="000000"/>
                  </a:solidFill>
                  <a:ea typeface="宋体" charset="-122"/>
                  <a:cs typeface="Arial" charset="0"/>
                </a:rPr>
                <a:t>  </a:t>
              </a:r>
              <a:endParaRPr lang="ru-RU" sz="2000" b="1" dirty="0">
                <a:solidFill>
                  <a:srgbClr val="E8086D"/>
                </a:solidFill>
                <a:latin typeface="Cambria" panose="02040503050406030204" pitchFamily="18" charset="0"/>
              </a:endParaRPr>
            </a:p>
            <a:p>
              <a:pPr lvl="0" algn="ctr">
                <a:lnSpc>
                  <a:spcPct val="100000"/>
                </a:lnSpc>
                <a:spcAft>
                  <a:spcPts val="0"/>
                </a:spcAft>
              </a:pPr>
              <a:r>
                <a:rPr lang="en-US" sz="2000" b="1" dirty="0">
                  <a:solidFill>
                    <a:srgbClr val="E8086D"/>
                  </a:solidFill>
                  <a:latin typeface="Cambria" panose="02040503050406030204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E8086D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4592638" y="2468563"/>
              <a:ext cx="3465315" cy="31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/>
              <a:endParaRPr lang="ru-RU" sz="2000" b="1" dirty="0">
                <a:solidFill>
                  <a:srgbClr val="7030A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gray">
            <a:xfrm>
              <a:off x="3975098" y="3851275"/>
              <a:ext cx="4178301" cy="31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6" name="Picture 2" descr="C:\Users\User\Desktop\ai_machinelearnin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4" t="7494" r="10980" b="5214"/>
          <a:stretch/>
        </p:blipFill>
        <p:spPr bwMode="auto">
          <a:xfrm>
            <a:off x="2483568" y="3429544"/>
            <a:ext cx="1430802" cy="1092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User\Desktop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703" y="5165569"/>
            <a:ext cx="1440430" cy="1144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User\Desktop\pngtree-chemistry-experiment-biological-experiments-chemical-instrument-instrument-png-image_37795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246" y="1748580"/>
            <a:ext cx="1287666" cy="1279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10" descr="C:\Documents and Settings\User\Рабочий стол\Pictures\copy_1096_elROeTwMg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96" y="1144969"/>
            <a:ext cx="2228440" cy="19476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06DAE92-19EB-4464-9FCE-D78D4E310FBD}"/>
              </a:ext>
            </a:extLst>
          </p:cNvPr>
          <p:cNvSpPr txBox="1"/>
          <p:nvPr/>
        </p:nvSpPr>
        <p:spPr>
          <a:xfrm>
            <a:off x="3420733" y="5122477"/>
            <a:ext cx="726901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anglashga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2D7BF4-910F-4C91-8E19-70F5C7F7B6B8}"/>
              </a:ext>
            </a:extLst>
          </p:cNvPr>
          <p:cNvSpPr txBox="1"/>
          <p:nvPr/>
        </p:nvSpPr>
        <p:spPr>
          <a:xfrm>
            <a:off x="4523446" y="3582284"/>
            <a:ext cx="682489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Fikrlash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kuzatayotgan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gipoteza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farazlar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87D7CF-EE1C-454B-9E53-3949AC505072}"/>
              </a:ext>
            </a:extLst>
          </p:cNvPr>
          <p:cNvSpPr txBox="1"/>
          <p:nvPr/>
        </p:nvSpPr>
        <p:spPr>
          <a:xfrm>
            <a:off x="5289140" y="2025152"/>
            <a:ext cx="65981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Gipotezani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tajribalar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tkaziladi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eksperiment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6E6C265-0042-4EFB-9F27-2A5778E0D297}"/>
              </a:ext>
            </a:extLst>
          </p:cNvPr>
          <p:cNvSpPr/>
          <p:nvPr/>
        </p:nvSpPr>
        <p:spPr>
          <a:xfrm>
            <a:off x="0" y="212796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Gipoteza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eksperiment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72D759-6BF8-460F-BDC6-545A3339D99E}"/>
              </a:ext>
            </a:extLst>
          </p:cNvPr>
          <p:cNvSpPr txBox="1"/>
          <p:nvPr/>
        </p:nvSpPr>
        <p:spPr>
          <a:xfrm>
            <a:off x="9165245" y="1151596"/>
            <a:ext cx="2514461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912B54EA-CE86-4DE1-943E-E667A7DC9193}"/>
              </a:ext>
            </a:extLst>
          </p:cNvPr>
          <p:cNvCxnSpPr>
            <a:cxnSpLocks/>
          </p:cNvCxnSpPr>
          <p:nvPr/>
        </p:nvCxnSpPr>
        <p:spPr>
          <a:xfrm flipV="1">
            <a:off x="7016882" y="1505539"/>
            <a:ext cx="2054242" cy="4193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69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0027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77F26-4B7B-444E-B1CD-762A53589A83}"/>
              </a:ext>
            </a:extLst>
          </p:cNvPr>
          <p:cNvSpPr txBox="1"/>
          <p:nvPr/>
        </p:nvSpPr>
        <p:spPr>
          <a:xfrm>
            <a:off x="659907" y="1310780"/>
            <a:ext cx="5081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Qadamning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0F87AD-95D2-4C2D-90EE-1BFF13FA079B}"/>
              </a:ext>
            </a:extLst>
          </p:cNvPr>
          <p:cNvSpPr txBox="1"/>
          <p:nvPr/>
        </p:nvSpPr>
        <p:spPr>
          <a:xfrm>
            <a:off x="776114" y="2880149"/>
            <a:ext cx="43107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Stolning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8E0EB3-0BEE-4B3B-9793-56DA12C03A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56" b="30235"/>
          <a:stretch/>
        </p:blipFill>
        <p:spPr>
          <a:xfrm>
            <a:off x="7624916" y="949677"/>
            <a:ext cx="3613356" cy="16321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CA70EA-7744-4D7F-9D2B-AC75D4AA09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3" t="17179" r="6749" b="51014"/>
          <a:stretch/>
        </p:blipFill>
        <p:spPr>
          <a:xfrm>
            <a:off x="6966944" y="2861187"/>
            <a:ext cx="4448942" cy="11356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58D8A53-5724-4E99-AF09-624E564E19D9}"/>
              </a:ext>
            </a:extLst>
          </p:cNvPr>
          <p:cNvSpPr txBox="1"/>
          <p:nvPr/>
        </p:nvSpPr>
        <p:spPr>
          <a:xfrm>
            <a:off x="605405" y="4773981"/>
            <a:ext cx="5136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Poyezdning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B4E588-6D43-4BA0-84ED-68779AF655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31" r="5355" b="2223"/>
          <a:stretch/>
        </p:blipFill>
        <p:spPr>
          <a:xfrm>
            <a:off x="6095999" y="4419584"/>
            <a:ext cx="5894439" cy="212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0027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77F26-4B7B-444E-B1CD-762A53589A83}"/>
              </a:ext>
            </a:extLst>
          </p:cNvPr>
          <p:cNvSpPr txBox="1"/>
          <p:nvPr/>
        </p:nvSpPr>
        <p:spPr>
          <a:xfrm>
            <a:off x="363121" y="1120676"/>
            <a:ext cx="1170301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kattalikni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1087611" y="3886602"/>
            <a:ext cx="2581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7DC00DF-017F-4EA4-98CA-758E78275E9F}"/>
              </a:ext>
            </a:extLst>
          </p:cNvPr>
          <p:cNvCxnSpPr/>
          <p:nvPr/>
        </p:nvCxnSpPr>
        <p:spPr>
          <a:xfrm>
            <a:off x="3923071" y="4203290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1186973-4113-4B3C-90E2-CC734322DE05}"/>
              </a:ext>
            </a:extLst>
          </p:cNvPr>
          <p:cNvSpPr txBox="1"/>
          <p:nvPr/>
        </p:nvSpPr>
        <p:spPr>
          <a:xfrm>
            <a:off x="6096000" y="3886602"/>
            <a:ext cx="47195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EB20B8-A44F-47F6-8F01-8A864EC1FCBE}"/>
              </a:ext>
            </a:extLst>
          </p:cNvPr>
          <p:cNvSpPr txBox="1"/>
          <p:nvPr/>
        </p:nvSpPr>
        <p:spPr>
          <a:xfrm>
            <a:off x="1460309" y="4835415"/>
            <a:ext cx="18357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80B1F3B1-8EB8-4A8D-8416-2449342C086C}"/>
              </a:ext>
            </a:extLst>
          </p:cNvPr>
          <p:cNvCxnSpPr/>
          <p:nvPr/>
        </p:nvCxnSpPr>
        <p:spPr>
          <a:xfrm>
            <a:off x="4045974" y="5329303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B8CF846-F3BF-42A3-AA91-7F4222E1E7D7}"/>
              </a:ext>
            </a:extLst>
          </p:cNvPr>
          <p:cNvSpPr txBox="1"/>
          <p:nvPr/>
        </p:nvSpPr>
        <p:spPr>
          <a:xfrm>
            <a:off x="6214627" y="4835415"/>
            <a:ext cx="52036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29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0027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1721792" y="1705027"/>
            <a:ext cx="20345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7DC00DF-017F-4EA4-98CA-758E78275E9F}"/>
              </a:ext>
            </a:extLst>
          </p:cNvPr>
          <p:cNvCxnSpPr/>
          <p:nvPr/>
        </p:nvCxnSpPr>
        <p:spPr>
          <a:xfrm>
            <a:off x="3893574" y="2073718"/>
            <a:ext cx="18435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80B1F3B1-8EB8-4A8D-8416-2449342C086C}"/>
              </a:ext>
            </a:extLst>
          </p:cNvPr>
          <p:cNvCxnSpPr/>
          <p:nvPr/>
        </p:nvCxnSpPr>
        <p:spPr>
          <a:xfrm>
            <a:off x="3893574" y="2965328"/>
            <a:ext cx="18435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A9D2C93-AF3D-44A8-995D-08B3C85761B4}"/>
              </a:ext>
            </a:extLst>
          </p:cNvPr>
          <p:cNvSpPr txBox="1"/>
          <p:nvPr/>
        </p:nvSpPr>
        <p:spPr>
          <a:xfrm>
            <a:off x="1721791" y="2576753"/>
            <a:ext cx="18934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66284B-A751-4ED3-B922-DD475EFF1A31}"/>
              </a:ext>
            </a:extLst>
          </p:cNvPr>
          <p:cNvSpPr txBox="1"/>
          <p:nvPr/>
        </p:nvSpPr>
        <p:spPr>
          <a:xfrm>
            <a:off x="6359497" y="1705027"/>
            <a:ext cx="8130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(s)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DF8702-69B1-404C-B26F-128D30C83CEA}"/>
              </a:ext>
            </a:extLst>
          </p:cNvPr>
          <p:cNvSpPr txBox="1"/>
          <p:nvPr/>
        </p:nvSpPr>
        <p:spPr>
          <a:xfrm>
            <a:off x="6096000" y="2611385"/>
            <a:ext cx="26356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min)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C456AA-A315-4C79-BCC8-76C673486363}"/>
              </a:ext>
            </a:extLst>
          </p:cNvPr>
          <p:cNvSpPr txBox="1"/>
          <p:nvPr/>
        </p:nvSpPr>
        <p:spPr>
          <a:xfrm>
            <a:off x="1949417" y="3579366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4CAAAE24-C594-44EF-95C3-1814640308C3}"/>
              </a:ext>
            </a:extLst>
          </p:cNvPr>
          <p:cNvCxnSpPr/>
          <p:nvPr/>
        </p:nvCxnSpPr>
        <p:spPr>
          <a:xfrm>
            <a:off x="3756323" y="3963689"/>
            <a:ext cx="18435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AEDAC93-D209-49CC-9844-9CA8D47B1D55}"/>
              </a:ext>
            </a:extLst>
          </p:cNvPr>
          <p:cNvSpPr txBox="1"/>
          <p:nvPr/>
        </p:nvSpPr>
        <p:spPr>
          <a:xfrm>
            <a:off x="6171983" y="3579366"/>
            <a:ext cx="8402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(h)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555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0027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742607" y="1007555"/>
            <a:ext cx="1070677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namunaviy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solishtirishga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6B079F-F04F-4EAD-AFE4-AF5158F015D7}"/>
              </a:ext>
            </a:extLst>
          </p:cNvPr>
          <p:cNvSpPr txBox="1"/>
          <p:nvPr/>
        </p:nvSpPr>
        <p:spPr>
          <a:xfrm>
            <a:off x="537711" y="2339582"/>
            <a:ext cx="111165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1960 -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(XBS) </a:t>
            </a: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89F3D6-E79B-4A1B-B1CF-F723B0C6C088}"/>
              </a:ext>
            </a:extLst>
          </p:cNvPr>
          <p:cNvSpPr txBox="1"/>
          <p:nvPr/>
        </p:nvSpPr>
        <p:spPr>
          <a:xfrm>
            <a:off x="322003" y="3701480"/>
            <a:ext cx="115479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1982-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asboblarini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tekshirib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metrologik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5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0027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971189" y="1237408"/>
            <a:ext cx="2292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FA984A-8711-4315-913D-C86BFC211224}"/>
              </a:ext>
            </a:extLst>
          </p:cNvPr>
          <p:cNvSpPr txBox="1"/>
          <p:nvPr/>
        </p:nvSpPr>
        <p:spPr>
          <a:xfrm>
            <a:off x="1191557" y="2231938"/>
            <a:ext cx="14099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8F85FC-7B8E-4E1B-8930-4BEF3451DE67}"/>
              </a:ext>
            </a:extLst>
          </p:cNvPr>
          <p:cNvSpPr txBox="1"/>
          <p:nvPr/>
        </p:nvSpPr>
        <p:spPr>
          <a:xfrm>
            <a:off x="1195609" y="3267559"/>
            <a:ext cx="20681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Massa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AE3848-43D1-4015-A8F1-DB857C70EF88}"/>
              </a:ext>
            </a:extLst>
          </p:cNvPr>
          <p:cNvSpPr txBox="1"/>
          <p:nvPr/>
        </p:nvSpPr>
        <p:spPr>
          <a:xfrm>
            <a:off x="1191557" y="4303180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180C16-30EB-4FAC-9115-666B1E93E229}"/>
              </a:ext>
            </a:extLst>
          </p:cNvPr>
          <p:cNvSpPr txBox="1"/>
          <p:nvPr/>
        </p:nvSpPr>
        <p:spPr>
          <a:xfrm>
            <a:off x="1101405" y="5297710"/>
            <a:ext cx="33974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AD6BE0CA-BD7F-4227-8966-EA1B7C282E5E}"/>
              </a:ext>
            </a:extLst>
          </p:cNvPr>
          <p:cNvCxnSpPr/>
          <p:nvPr/>
        </p:nvCxnSpPr>
        <p:spPr>
          <a:xfrm>
            <a:off x="3845591" y="1646014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06EFF84-A599-45F2-8BC6-6C715F666FCB}"/>
              </a:ext>
            </a:extLst>
          </p:cNvPr>
          <p:cNvCxnSpPr/>
          <p:nvPr/>
        </p:nvCxnSpPr>
        <p:spPr>
          <a:xfrm>
            <a:off x="4198374" y="3641963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A6FE9BD-F7BC-4E2A-959A-041266A921D7}"/>
              </a:ext>
            </a:extLst>
          </p:cNvPr>
          <p:cNvCxnSpPr/>
          <p:nvPr/>
        </p:nvCxnSpPr>
        <p:spPr>
          <a:xfrm>
            <a:off x="4198374" y="2658737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256735FA-AD7B-42BD-9028-2B08536C1EAB}"/>
              </a:ext>
            </a:extLst>
          </p:cNvPr>
          <p:cNvCxnSpPr/>
          <p:nvPr/>
        </p:nvCxnSpPr>
        <p:spPr>
          <a:xfrm>
            <a:off x="4767365" y="5687072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8F5B6A0-D824-49F0-8F11-51C08F856E43}"/>
              </a:ext>
            </a:extLst>
          </p:cNvPr>
          <p:cNvCxnSpPr/>
          <p:nvPr/>
        </p:nvCxnSpPr>
        <p:spPr>
          <a:xfrm>
            <a:off x="4350774" y="4689098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301D93B-9400-446D-99B7-C891FF0850DD}"/>
              </a:ext>
            </a:extLst>
          </p:cNvPr>
          <p:cNvSpPr txBox="1"/>
          <p:nvPr/>
        </p:nvSpPr>
        <p:spPr>
          <a:xfrm>
            <a:off x="5828324" y="1321569"/>
            <a:ext cx="11272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(m)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A8F75A-891B-42DE-A517-9AA6A35AEDE3}"/>
              </a:ext>
            </a:extLst>
          </p:cNvPr>
          <p:cNvSpPr txBox="1"/>
          <p:nvPr/>
        </p:nvSpPr>
        <p:spPr>
          <a:xfrm>
            <a:off x="6194322" y="2174498"/>
            <a:ext cx="9557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(s)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18C10D-9DE4-4E92-A8ED-71A16E87EB72}"/>
              </a:ext>
            </a:extLst>
          </p:cNvPr>
          <p:cNvSpPr txBox="1"/>
          <p:nvPr/>
        </p:nvSpPr>
        <p:spPr>
          <a:xfrm>
            <a:off x="6584278" y="3171582"/>
            <a:ext cx="12682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(kg)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A1A5CAE-1332-4FF9-ACAD-3D1EED23C282}"/>
                  </a:ext>
                </a:extLst>
              </p:cNvPr>
              <p:cNvSpPr txBox="1"/>
              <p:nvPr/>
            </p:nvSpPr>
            <p:spPr>
              <a:xfrm>
                <a:off x="6757938" y="4170235"/>
                <a:ext cx="1392176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A1A5CAE-1332-4FF9-ACAD-3D1EED23C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7938" y="4170235"/>
                <a:ext cx="1392176" cy="721801"/>
              </a:xfrm>
              <a:prstGeom prst="rect">
                <a:avLst/>
              </a:prstGeom>
              <a:blipFill>
                <a:blip r:embed="rId2"/>
                <a:stretch>
                  <a:fillRect l="-15789" t="-13559" r="-14474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A2A9735-9A0D-401A-AE65-CCF1DEFFCA7F}"/>
                  </a:ext>
                </a:extLst>
              </p:cNvPr>
              <p:cNvSpPr txBox="1"/>
              <p:nvPr/>
            </p:nvSpPr>
            <p:spPr>
              <a:xfrm>
                <a:off x="7147894" y="5159071"/>
                <a:ext cx="118494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A2A9735-9A0D-401A-AE65-CCF1DEFFC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894" y="5159071"/>
                <a:ext cx="1184940" cy="707886"/>
              </a:xfrm>
              <a:prstGeom prst="rect">
                <a:avLst/>
              </a:prstGeom>
              <a:blipFill>
                <a:blip r:embed="rId3"/>
                <a:stretch>
                  <a:fillRect l="-18557" t="-15517" r="-1752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7520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7" grpId="0"/>
      <p:bldP spid="8" grpId="0"/>
      <p:bldP spid="9" grpId="0"/>
      <p:bldP spid="18" grpId="0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0027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 NAMUNASI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398208" y="1454010"/>
            <a:ext cx="75364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platina-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iridiy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qotishmasidan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Fransiyada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91CCBF-4FCE-486A-A647-6DC28AE25C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01" r="7523" b="24032"/>
          <a:stretch/>
        </p:blipFill>
        <p:spPr>
          <a:xfrm>
            <a:off x="8126363" y="1211394"/>
            <a:ext cx="4065637" cy="25432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81FD15-B565-49A0-BEF2-33431A951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751" y="4026787"/>
            <a:ext cx="9950772" cy="215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9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0027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BIRLIKGA OID QO‘SHIMCHALAR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id="{D3158AE4-387E-4CBF-B554-9830D9B8FB5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31308767"/>
                  </p:ext>
                </p:extLst>
              </p:nvPr>
            </p:nvGraphicFramePr>
            <p:xfrm>
              <a:off x="1492865" y="1154726"/>
              <a:ext cx="9206269" cy="539148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48368">
                      <a:extLst>
                        <a:ext uri="{9D8B030D-6E8A-4147-A177-3AD203B41FA5}">
                          <a16:colId xmlns:a16="http://schemas.microsoft.com/office/drawing/2014/main" val="4007281167"/>
                        </a:ext>
                      </a:extLst>
                    </a:gridCol>
                    <a:gridCol w="4257901">
                      <a:extLst>
                        <a:ext uri="{9D8B030D-6E8A-4147-A177-3AD203B41FA5}">
                          <a16:colId xmlns:a16="http://schemas.microsoft.com/office/drawing/2014/main" val="3073725354"/>
                        </a:ext>
                      </a:extLst>
                    </a:gridCol>
                  </a:tblGrid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micro (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𝝁</m:t>
                              </m:r>
                            </m:oMath>
                          </a14:m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0,000001 =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76168750"/>
                      </a:ext>
                    </a:extLst>
                  </a:tr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milli (m)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6964487"/>
                      </a:ext>
                    </a:extLst>
                  </a:tr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santi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(s)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0,01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85615668"/>
                      </a:ext>
                    </a:extLst>
                  </a:tr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deci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 d)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0,1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12689993"/>
                      </a:ext>
                    </a:extLst>
                  </a:tr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deka (da)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 =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82603330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hekto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(h)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100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48594119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kilo (k) 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1000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0680130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mega( M)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1000000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77384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id="{D3158AE4-387E-4CBF-B554-9830D9B8FB5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31308767"/>
                  </p:ext>
                </p:extLst>
              </p:nvPr>
            </p:nvGraphicFramePr>
            <p:xfrm>
              <a:off x="1492865" y="1154726"/>
              <a:ext cx="9206269" cy="539148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48368">
                      <a:extLst>
                        <a:ext uri="{9D8B030D-6E8A-4147-A177-3AD203B41FA5}">
                          <a16:colId xmlns:a16="http://schemas.microsoft.com/office/drawing/2014/main" val="4007281167"/>
                        </a:ext>
                      </a:extLst>
                    </a:gridCol>
                    <a:gridCol w="4257901">
                      <a:extLst>
                        <a:ext uri="{9D8B030D-6E8A-4147-A177-3AD203B41FA5}">
                          <a16:colId xmlns:a16="http://schemas.microsoft.com/office/drawing/2014/main" val="3073725354"/>
                        </a:ext>
                      </a:extLst>
                    </a:gridCol>
                  </a:tblGrid>
                  <a:tr h="59016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23" t="-13402" r="-86224" b="-8144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13402" r="-286" b="-8144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76168750"/>
                      </a:ext>
                    </a:extLst>
                  </a:tr>
                  <a:tr h="590169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milli (m)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113402" r="-286" b="-7144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6964487"/>
                      </a:ext>
                    </a:extLst>
                  </a:tr>
                  <a:tr h="590169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santi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(s)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213402" r="-286" b="-6144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85615668"/>
                      </a:ext>
                    </a:extLst>
                  </a:tr>
                  <a:tr h="590169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deci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 d)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316667" r="-286" b="-5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12689993"/>
                      </a:ext>
                    </a:extLst>
                  </a:tr>
                  <a:tr h="590169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deka (da)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412371" r="-286" b="-41546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82603330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hekto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(h)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370896" r="-286" b="-20074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48594119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kilo (k) 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474436" r="-286" b="-1022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0680130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mega( M)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570149" r="-286" b="-14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77384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1276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4430</TotalTime>
  <Words>711</Words>
  <Application>Microsoft Office PowerPoint</Application>
  <PresentationFormat>Широкоэкранный</PresentationFormat>
  <Paragraphs>125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Calibri</vt:lpstr>
      <vt:lpstr>Calibri Light</vt:lpstr>
      <vt:lpstr>Cambria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O‘LCHOV TASMASI</vt:lpstr>
      <vt:lpstr>O‘LCHOV TASMASI</vt:lpstr>
      <vt:lpstr>O‘LCHOV TASMASI</vt:lpstr>
      <vt:lpstr>O‘LCHOV TASMASI</vt:lpstr>
      <vt:lpstr>O‘LCHOV ASBOBLAR</vt:lpstr>
      <vt:lpstr>O‘LCHASHLAR XATOLIGI</vt:lpstr>
      <vt:lpstr>O‘RTACHA QIYMAT</vt:lpstr>
      <vt:lpstr>O‘RTACHA QIYMAT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532</cp:revision>
  <dcterms:created xsi:type="dcterms:W3CDTF">2020-03-24T02:20:14Z</dcterms:created>
  <dcterms:modified xsi:type="dcterms:W3CDTF">2020-09-09T06:13:02Z</dcterms:modified>
</cp:coreProperties>
</file>