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6"/>
  </p:notesMasterIdLst>
  <p:sldIdLst>
    <p:sldId id="270" r:id="rId4"/>
    <p:sldId id="652" r:id="rId5"/>
    <p:sldId id="653" r:id="rId6"/>
    <p:sldId id="1594" r:id="rId7"/>
    <p:sldId id="1595" r:id="rId8"/>
    <p:sldId id="1596" r:id="rId9"/>
    <p:sldId id="1597" r:id="rId10"/>
    <p:sldId id="1598" r:id="rId11"/>
    <p:sldId id="1599" r:id="rId12"/>
    <p:sldId id="1601" r:id="rId13"/>
    <p:sldId id="1602" r:id="rId14"/>
    <p:sldId id="1603" r:id="rId15"/>
    <p:sldId id="1605" r:id="rId16"/>
    <p:sldId id="1606" r:id="rId17"/>
    <p:sldId id="1607" r:id="rId18"/>
    <p:sldId id="661" r:id="rId19"/>
    <p:sldId id="1608" r:id="rId20"/>
    <p:sldId id="1609" r:id="rId21"/>
    <p:sldId id="1610" r:id="rId22"/>
    <p:sldId id="664" r:id="rId23"/>
    <p:sldId id="616" r:id="rId24"/>
    <p:sldId id="159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" y="161292"/>
            <a:ext cx="12048286" cy="104985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38543" y="165026"/>
            <a:ext cx="6656332" cy="1046126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66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460788" y="1346403"/>
            <a:ext cx="10142283" cy="18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 KATTALIKLAR VA ULARNI O‘LCHASH. O‘LCHASHLAR VA O‘LCHASH ANIQLIGI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86836" y="248455"/>
            <a:ext cx="1561700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86836" y="272144"/>
            <a:ext cx="1561700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517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588929" y="183035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16683" y="427583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7CF49-477F-4E17-A3B7-6B6BF356EB0E}"/>
              </a:ext>
            </a:extLst>
          </p:cNvPr>
          <p:cNvSpPr txBox="1"/>
          <p:nvPr/>
        </p:nvSpPr>
        <p:spPr>
          <a:xfrm>
            <a:off x="1553106" y="5998672"/>
            <a:ext cx="894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" y="17606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568E12-E623-40C4-920E-1D732A8A81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5" b="5012"/>
          <a:stretch/>
        </p:blipFill>
        <p:spPr>
          <a:xfrm>
            <a:off x="2224979" y="3429000"/>
            <a:ext cx="7598329" cy="256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BIRLIKLARNI SOLISHTIRISH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530943" y="1218036"/>
            <a:ext cx="10869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solishtirish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1km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1100m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5C5AA-322F-4962-A07A-FD8B3A4F0C88}"/>
              </a:ext>
            </a:extLst>
          </p:cNvPr>
          <p:cNvSpPr txBox="1"/>
          <p:nvPr/>
        </p:nvSpPr>
        <p:spPr>
          <a:xfrm>
            <a:off x="3647767" y="3252029"/>
            <a:ext cx="4896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1km = 1000 m</a:t>
            </a:r>
            <a:endParaRPr lang="ru-RU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D8A7F-5F6D-4115-9BD8-52F3EF009DE4}"/>
              </a:ext>
            </a:extLst>
          </p:cNvPr>
          <p:cNvSpPr txBox="1"/>
          <p:nvPr/>
        </p:nvSpPr>
        <p:spPr>
          <a:xfrm>
            <a:off x="2316721" y="4118142"/>
            <a:ext cx="2354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1000 m 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A93E4C-FC3D-439F-B705-285000162D1B}"/>
                  </a:ext>
                </a:extLst>
              </p:cNvPr>
              <p:cNvSpPr txBox="1"/>
              <p:nvPr/>
            </p:nvSpPr>
            <p:spPr>
              <a:xfrm>
                <a:off x="4822720" y="4054916"/>
                <a:ext cx="127328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A93E4C-FC3D-439F-B705-285000162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720" y="4054916"/>
                <a:ext cx="127328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FDF7941-7254-4080-AAAC-554CA2250174}"/>
              </a:ext>
            </a:extLst>
          </p:cNvPr>
          <p:cNvSpPr txBox="1"/>
          <p:nvPr/>
        </p:nvSpPr>
        <p:spPr>
          <a:xfrm>
            <a:off x="6398343" y="4118143"/>
            <a:ext cx="2354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1100 m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985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 BIRLIGI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44407F-E403-4CF3-BF22-2FD9D91B889E}"/>
                  </a:ext>
                </a:extLst>
              </p:cNvPr>
              <p:cNvSpPr txBox="1"/>
              <p:nvPr/>
            </p:nvSpPr>
            <p:spPr>
              <a:xfrm>
                <a:off x="333068" y="1214616"/>
                <a:ext cx="11525864" cy="2301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Vaqt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etaloni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sifatida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𝟖𝟔𝟒𝟎𝟎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bir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44407F-E403-4CF3-BF22-2FD9D91B8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8" y="1214616"/>
                <a:ext cx="11525864" cy="2301656"/>
              </a:xfrm>
              <a:prstGeom prst="rect">
                <a:avLst/>
              </a:prstGeom>
              <a:blipFill>
                <a:blip r:embed="rId2"/>
                <a:stretch>
                  <a:fillRect l="-1905" t="-4762" r="-1905" b="-2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219BC5-058D-4794-A31B-EA140F992170}"/>
              </a:ext>
            </a:extLst>
          </p:cNvPr>
          <p:cNvSpPr txBox="1"/>
          <p:nvPr/>
        </p:nvSpPr>
        <p:spPr>
          <a:xfrm>
            <a:off x="650159" y="3791664"/>
            <a:ext cx="1109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-atom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nurlanishidagi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kelishilgan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9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 TASMASI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E991F-2307-4C41-B4CF-968ABB92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" t="26654" r="3614" b="26156"/>
          <a:stretch/>
        </p:blipFill>
        <p:spPr>
          <a:xfrm>
            <a:off x="1149822" y="1375160"/>
            <a:ext cx="9920664" cy="1992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D548C-C59D-4C0C-99D6-28FC57953180}"/>
              </a:ext>
            </a:extLst>
          </p:cNvPr>
          <p:cNvSpPr txBox="1"/>
          <p:nvPr/>
        </p:nvSpPr>
        <p:spPr>
          <a:xfrm>
            <a:off x="816713" y="3800692"/>
            <a:ext cx="10253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shkalalarida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shtrixlar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ayrimlarining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ro‘parasiga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 TASMASI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E991F-2307-4C41-B4CF-968ABB92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" t="26654" r="3614" b="26156"/>
          <a:stretch/>
        </p:blipFill>
        <p:spPr>
          <a:xfrm>
            <a:off x="776791" y="3467650"/>
            <a:ext cx="9920664" cy="1499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DD548C-C59D-4C0C-99D6-28FC57953180}"/>
              </a:ext>
            </a:extLst>
          </p:cNvPr>
          <p:cNvSpPr txBox="1"/>
          <p:nvPr/>
        </p:nvSpPr>
        <p:spPr>
          <a:xfrm>
            <a:off x="7020233" y="1002257"/>
            <a:ext cx="500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Shkalaning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66D0C4F-71DD-41B4-AF6C-B6906AAC9CA8}"/>
              </a:ext>
            </a:extLst>
          </p:cNvPr>
          <p:cNvCxnSpPr>
            <a:cxnSpLocks/>
          </p:cNvCxnSpPr>
          <p:nvPr/>
        </p:nvCxnSpPr>
        <p:spPr>
          <a:xfrm flipH="1">
            <a:off x="4826409" y="1478030"/>
            <a:ext cx="2193824" cy="4733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DFE856-CC12-4837-9F93-AD4BEB578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7" t="26654" r="65304" b="45155"/>
          <a:stretch/>
        </p:blipFill>
        <p:spPr>
          <a:xfrm>
            <a:off x="2566218" y="2358792"/>
            <a:ext cx="4203291" cy="1070208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EBC9B08E-06E3-442F-8EC1-849F60EEC4A3}"/>
              </a:ext>
            </a:extLst>
          </p:cNvPr>
          <p:cNvSpPr/>
          <p:nvPr/>
        </p:nvSpPr>
        <p:spPr>
          <a:xfrm rot="16200000">
            <a:off x="4730443" y="2193719"/>
            <a:ext cx="191933" cy="31709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D7BE8-4313-4933-B250-C32FA021C1B4}"/>
              </a:ext>
            </a:extLst>
          </p:cNvPr>
          <p:cNvSpPr txBox="1"/>
          <p:nvPr/>
        </p:nvSpPr>
        <p:spPr>
          <a:xfrm>
            <a:off x="644034" y="5062061"/>
            <a:ext cx="1090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asbobning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 TASMASI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E991F-2307-4C41-B4CF-968ABB92C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" t="26654" r="3614" b="26156"/>
          <a:stretch/>
        </p:blipFill>
        <p:spPr>
          <a:xfrm>
            <a:off x="491634" y="2090569"/>
            <a:ext cx="10903932" cy="1499400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EBC9B08E-06E3-442F-8EC1-849F60EEC4A3}"/>
              </a:ext>
            </a:extLst>
          </p:cNvPr>
          <p:cNvSpPr/>
          <p:nvPr/>
        </p:nvSpPr>
        <p:spPr>
          <a:xfrm rot="16200000">
            <a:off x="4234639" y="1443488"/>
            <a:ext cx="291268" cy="100289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D7BE8-4313-4933-B250-C32FA021C1B4}"/>
                  </a:ext>
                </a:extLst>
              </p:cNvPr>
              <p:cNvSpPr txBox="1"/>
              <p:nvPr/>
            </p:nvSpPr>
            <p:spPr>
              <a:xfrm>
                <a:off x="2202438" y="3971605"/>
                <a:ext cx="7787124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−3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4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0,1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D7BE8-4313-4933-B250-C32FA021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38" y="3971605"/>
                <a:ext cx="7787124" cy="1141466"/>
              </a:xfrm>
              <a:prstGeom prst="rect">
                <a:avLst/>
              </a:prstGeom>
              <a:blipFill>
                <a:blip r:embed="rId3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DA590A8-CDBB-41B0-8ECF-C3F32007DA04}"/>
              </a:ext>
            </a:extLst>
          </p:cNvPr>
          <p:cNvSpPr txBox="1"/>
          <p:nvPr/>
        </p:nvSpPr>
        <p:spPr>
          <a:xfrm>
            <a:off x="3159426" y="901858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10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shtrix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C3E9C1-6BC7-4E08-B51E-357905D3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78" r="4244" b="43780"/>
          <a:stretch/>
        </p:blipFill>
        <p:spPr>
          <a:xfrm>
            <a:off x="491634" y="1115893"/>
            <a:ext cx="9001410" cy="1255423"/>
          </a:xfrm>
          <a:prstGeom prst="rect">
            <a:avLst/>
          </a:prstGeom>
        </p:spPr>
      </p:pic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 TASMASI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E991F-2307-4C41-B4CF-968ABB92C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3" t="26654" r="3614" b="26156"/>
          <a:stretch/>
        </p:blipFill>
        <p:spPr>
          <a:xfrm>
            <a:off x="644034" y="2148383"/>
            <a:ext cx="10903932" cy="149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D7BE8-4313-4933-B250-C32FA021C1B4}"/>
                  </a:ext>
                </a:extLst>
              </p:cNvPr>
              <p:cNvSpPr txBox="1"/>
              <p:nvPr/>
            </p:nvSpPr>
            <p:spPr>
              <a:xfrm>
                <a:off x="2354838" y="3712684"/>
                <a:ext cx="7787124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 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4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0,1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D7BE8-4313-4933-B250-C32FA021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838" y="3712684"/>
                <a:ext cx="7787124" cy="1141466"/>
              </a:xfrm>
              <a:prstGeom prst="rect">
                <a:avLst/>
              </a:prstGeom>
              <a:blipFill>
                <a:blip r:embed="rId4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D369E6-7B33-4A62-8D40-77168952DEBE}"/>
                  </a:ext>
                </a:extLst>
              </p:cNvPr>
              <p:cNvSpPr txBox="1"/>
              <p:nvPr/>
            </p:nvSpPr>
            <p:spPr>
              <a:xfrm>
                <a:off x="2050038" y="4919051"/>
                <a:ext cx="77871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0,1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sm = 8,3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D369E6-7B33-4A62-8D40-77168952D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038" y="4919051"/>
                <a:ext cx="7787124" cy="830997"/>
              </a:xfrm>
              <a:prstGeom prst="rect">
                <a:avLst/>
              </a:prstGeom>
              <a:blipFill>
                <a:blip r:embed="rId5"/>
                <a:stretch>
                  <a:fillRect l="-3521" t="-1764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CF89AE-3223-401D-B890-3C2B710BA7DB}"/>
              </a:ext>
            </a:extLst>
          </p:cNvPr>
          <p:cNvSpPr txBox="1"/>
          <p:nvPr/>
        </p:nvSpPr>
        <p:spPr>
          <a:xfrm>
            <a:off x="2050038" y="5849430"/>
            <a:ext cx="747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Qalamning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8,3 sm.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 ASBOBLAR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AD0F83-9330-4502-94D1-D73000B92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2" b="8417"/>
          <a:stretch/>
        </p:blipFill>
        <p:spPr>
          <a:xfrm>
            <a:off x="451834" y="1401097"/>
            <a:ext cx="4326644" cy="5052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697786-949F-4F65-B3AB-3C99F9251046}"/>
                  </a:ext>
                </a:extLst>
              </p:cNvPr>
              <p:cNvSpPr txBox="1"/>
              <p:nvPr/>
            </p:nvSpPr>
            <p:spPr>
              <a:xfrm>
                <a:off x="5407753" y="2135134"/>
                <a:ext cx="5697781" cy="11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200 −100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ru-RU" sz="4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25 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697786-949F-4F65-B3AB-3C99F9251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753" y="2135134"/>
                <a:ext cx="5697781" cy="1141466"/>
              </a:xfrm>
              <a:prstGeom prst="rect">
                <a:avLst/>
              </a:prstGeom>
              <a:blipFill>
                <a:blip r:embed="rId3"/>
                <a:stretch>
                  <a:fillRect t="-1064" b="-1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BDBEF01-3CE4-4FD0-BE9D-DC4B6886BAD2}"/>
              </a:ext>
            </a:extLst>
          </p:cNvPr>
          <p:cNvSpPr txBox="1"/>
          <p:nvPr/>
        </p:nvSpPr>
        <p:spPr>
          <a:xfrm>
            <a:off x="5503616" y="4311869"/>
            <a:ext cx="5506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Menzurkadagi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275 mg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O‘LCHASHLAR XATOLIGI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BEF01-3CE4-4FD0-BE9D-DC4B6886BAD2}"/>
              </a:ext>
            </a:extLst>
          </p:cNvPr>
          <p:cNvSpPr txBox="1"/>
          <p:nvPr/>
        </p:nvSpPr>
        <p:spPr>
          <a:xfrm>
            <a:off x="766920" y="1447588"/>
            <a:ext cx="10658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noaniqlikni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o‘lchashlar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xatoligi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28F06-67C8-4558-AB89-A5247D1779C0}"/>
              </a:ext>
            </a:extLst>
          </p:cNvPr>
          <p:cNvSpPr txBox="1"/>
          <p:nvPr/>
        </p:nvSpPr>
        <p:spPr>
          <a:xfrm>
            <a:off x="629266" y="3276600"/>
            <a:ext cx="10933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O‘lchashlar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xatoligini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kamaytirish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takrorlab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 QIYMAT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28F06-67C8-4558-AB89-A5247D1779C0}"/>
                  </a:ext>
                </a:extLst>
              </p:cNvPr>
              <p:cNvSpPr txBox="1"/>
              <p:nvPr/>
            </p:nvSpPr>
            <p:spPr>
              <a:xfrm>
                <a:off x="302343" y="1078249"/>
                <a:ext cx="11587314" cy="95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O‘rtacha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𝒍𝒄𝒉𝒂𝒏𝒈𝒂𝒏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𝒒𝒊𝒚𝒎𝒂𝒕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𝒍𝒄𝒉𝒂𝒏𝒈𝒂𝒏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𝒒𝒊𝒚𝒎𝒂𝒕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28F06-67C8-4558-AB89-A5247D177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3" y="1078249"/>
                <a:ext cx="11587314" cy="953018"/>
              </a:xfrm>
              <a:prstGeom prst="rect">
                <a:avLst/>
              </a:prstGeom>
              <a:blipFill>
                <a:blip r:embed="rId2"/>
                <a:stretch>
                  <a:fillRect l="-1632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34431E-B628-49C5-A430-C0BA05938EE1}"/>
                  </a:ext>
                </a:extLst>
              </p:cNvPr>
              <p:cNvSpPr txBox="1"/>
              <p:nvPr/>
            </p:nvSpPr>
            <p:spPr>
              <a:xfrm>
                <a:off x="321327" y="2304482"/>
                <a:ext cx="23116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 81 </a:t>
                </a:r>
                <a:r>
                  <a:rPr lang="en-US" sz="4000" dirty="0" err="1"/>
                  <a:t>sm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34431E-B628-49C5-A430-C0BA05938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27" y="2304482"/>
                <a:ext cx="2311658" cy="707886"/>
              </a:xfrm>
              <a:prstGeom prst="rect">
                <a:avLst/>
              </a:prstGeom>
              <a:blipFill>
                <a:blip r:embed="rId3"/>
                <a:stretch>
                  <a:fillRect t="-15517" r="-791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9F7CF-BA1D-435D-9752-DBB3F76A7446}"/>
                  </a:ext>
                </a:extLst>
              </p:cNvPr>
              <p:cNvSpPr txBox="1"/>
              <p:nvPr/>
            </p:nvSpPr>
            <p:spPr>
              <a:xfrm>
                <a:off x="302343" y="3075057"/>
                <a:ext cx="23235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= 82 </a:t>
                </a:r>
                <a:r>
                  <a:rPr lang="en-US" sz="4000" dirty="0" err="1"/>
                  <a:t>sm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F9F7CF-BA1D-435D-9752-DBB3F76A7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3" y="3075057"/>
                <a:ext cx="2323521" cy="707886"/>
              </a:xfrm>
              <a:prstGeom prst="rect">
                <a:avLst/>
              </a:prstGeom>
              <a:blipFill>
                <a:blip r:embed="rId4"/>
                <a:stretch>
                  <a:fillRect t="-15385" r="-7874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7509F-EF03-4E6E-9CF1-92B2982C43B9}"/>
                  </a:ext>
                </a:extLst>
              </p:cNvPr>
              <p:cNvSpPr txBox="1"/>
              <p:nvPr/>
            </p:nvSpPr>
            <p:spPr>
              <a:xfrm>
                <a:off x="337081" y="3845632"/>
                <a:ext cx="23235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= 80 </a:t>
                </a:r>
                <a:r>
                  <a:rPr lang="en-US" sz="4000" dirty="0" err="1"/>
                  <a:t>sm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87509F-EF03-4E6E-9CF1-92B2982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1" y="3845632"/>
                <a:ext cx="2323521" cy="707886"/>
              </a:xfrm>
              <a:prstGeom prst="rect">
                <a:avLst/>
              </a:prstGeom>
              <a:blipFill>
                <a:blip r:embed="rId5"/>
                <a:stretch>
                  <a:fillRect t="-15517" r="-813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BBFE5B-6E8A-4725-AC1D-1264F41E56B7}"/>
                  </a:ext>
                </a:extLst>
              </p:cNvPr>
              <p:cNvSpPr txBox="1"/>
              <p:nvPr/>
            </p:nvSpPr>
            <p:spPr>
              <a:xfrm>
                <a:off x="302343" y="4738537"/>
                <a:ext cx="28057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𝑟𝑡𝑎𝑐h𝑎</m:t>
                        </m:r>
                      </m:sub>
                    </m:sSub>
                  </m:oMath>
                </a14:m>
                <a:r>
                  <a:rPr lang="en-US" sz="4000" dirty="0"/>
                  <a:t>= ?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BBFE5B-6E8A-4725-AC1D-1264F41E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3" y="4738537"/>
                <a:ext cx="2805768" cy="707886"/>
              </a:xfrm>
              <a:prstGeom prst="rect">
                <a:avLst/>
              </a:prstGeom>
              <a:blipFill>
                <a:blip r:embed="rId6"/>
                <a:stretch>
                  <a:fillRect t="-15517" r="-347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01C5F7-7A82-45DB-BF1D-7D4B9439A3EE}"/>
                  </a:ext>
                </a:extLst>
              </p:cNvPr>
              <p:cNvSpPr txBox="1"/>
              <p:nvPr/>
            </p:nvSpPr>
            <p:spPr>
              <a:xfrm>
                <a:off x="4306528" y="2153742"/>
                <a:ext cx="7520905" cy="965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81+82+80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/>
                  <a:t>sm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/>
                  <a:t>sm = 81 </a:t>
                </a:r>
                <a:r>
                  <a:rPr lang="en-US" sz="4000" dirty="0" err="1"/>
                  <a:t>sm</a:t>
                </a:r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01C5F7-7A82-45DB-BF1D-7D4B9439A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28" y="2153742"/>
                <a:ext cx="7520905" cy="965905"/>
              </a:xfrm>
              <a:prstGeom prst="rect">
                <a:avLst/>
              </a:prstGeom>
              <a:blipFill>
                <a:blip r:embed="rId7"/>
                <a:stretch>
                  <a:fillRect r="-1783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F75051-D710-4E9A-BB98-4C78CDDD2E6A}"/>
                  </a:ext>
                </a:extLst>
              </p:cNvPr>
              <p:cNvSpPr txBox="1"/>
              <p:nvPr/>
            </p:nvSpPr>
            <p:spPr>
              <a:xfrm>
                <a:off x="4449097" y="3327017"/>
                <a:ext cx="38837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4000" dirty="0"/>
                  <a:t>-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= 0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F75051-D710-4E9A-BB98-4C78CDDD2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97" y="3327017"/>
                <a:ext cx="3883742" cy="707886"/>
              </a:xfrm>
              <a:prstGeom prst="rect">
                <a:avLst/>
              </a:prstGeom>
              <a:blipFill>
                <a:blip r:embed="rId8"/>
                <a:stretch>
                  <a:fillRect t="-15517" r="-2983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71520D-B431-4D1C-80F2-62DBCDE853B2}"/>
                  </a:ext>
                </a:extLst>
              </p:cNvPr>
              <p:cNvSpPr txBox="1"/>
              <p:nvPr/>
            </p:nvSpPr>
            <p:spPr>
              <a:xfrm>
                <a:off x="4434349" y="4110795"/>
                <a:ext cx="62238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4000" dirty="0"/>
                  <a:t>-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= -1 </a:t>
                </a:r>
                <a:r>
                  <a:rPr lang="en-US" sz="4000" dirty="0" err="1"/>
                  <a:t>sm</a:t>
                </a:r>
                <a:endParaRPr lang="ru-RU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71520D-B431-4D1C-80F2-62DBCDE8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9" y="4110795"/>
                <a:ext cx="6223819" cy="707886"/>
              </a:xfrm>
              <a:prstGeom prst="rect">
                <a:avLst/>
              </a:prstGeom>
              <a:blipFill>
                <a:blip r:embed="rId9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BC8FF8-3BDF-4087-9F96-18B3889C8CF0}"/>
                  </a:ext>
                </a:extLst>
              </p:cNvPr>
              <p:cNvSpPr txBox="1"/>
              <p:nvPr/>
            </p:nvSpPr>
            <p:spPr>
              <a:xfrm>
                <a:off x="4434349" y="4851249"/>
                <a:ext cx="51078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</m:oMath>
                </a14:m>
                <a:r>
                  <a:rPr lang="en-US" sz="4000" dirty="0"/>
                  <a:t>-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/>
                  <a:t>= 1 </a:t>
                </a:r>
                <a:r>
                  <a:rPr lang="en-US" sz="4000" dirty="0" err="1"/>
                  <a:t>sm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BC8FF8-3BDF-4087-9F96-18B3889C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9" y="4851249"/>
                <a:ext cx="5107857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07EE55-B380-43E2-893A-A366E700F79A}"/>
                  </a:ext>
                </a:extLst>
              </p:cNvPr>
              <p:cNvSpPr txBox="1"/>
              <p:nvPr/>
            </p:nvSpPr>
            <p:spPr>
              <a:xfrm>
                <a:off x="4119716" y="5591703"/>
                <a:ext cx="7520904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0+1=1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/>
                  <a:t> sm</a:t>
                </a:r>
                <a:r>
                  <a:rPr lang="ru-RU" sz="4000" dirty="0"/>
                  <a:t> </a:t>
                </a:r>
                <a:r>
                  <a:rPr lang="en-US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𝑠𝑚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0,67 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𝑠𝑚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07EE55-B380-43E2-893A-A366E700F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16" y="5591703"/>
                <a:ext cx="7520904" cy="965905"/>
              </a:xfrm>
              <a:prstGeom prst="rect">
                <a:avLst/>
              </a:prstGeom>
              <a:blipFill>
                <a:blip r:embed="rId11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0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6- sinflar uchun fizika Sana: . 201_ yil Mavzu: 1-2-§lar. Fizika ...">
            <a:extLst>
              <a:ext uri="{FF2B5EF4-FFF2-40B4-BE49-F238E27FC236}">
                <a16:creationId xmlns:a16="http://schemas.microsoft.com/office/drawing/2014/main" id="{2EFEC448-9B61-4A1B-9F40-0C80808903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470FF-9C56-45F4-8448-A71D7B37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29"/>
            <a:ext cx="12192000" cy="70788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 QIYMAT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28F06-67C8-4558-AB89-A5247D1779C0}"/>
                  </a:ext>
                </a:extLst>
              </p:cNvPr>
              <p:cNvSpPr txBox="1"/>
              <p:nvPr/>
            </p:nvSpPr>
            <p:spPr>
              <a:xfrm>
                <a:off x="3669891" y="1069130"/>
                <a:ext cx="57100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=  a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54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C28F06-67C8-4558-AB89-A5247D177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891" y="1069130"/>
                <a:ext cx="5710083" cy="923330"/>
              </a:xfrm>
              <a:prstGeom prst="rect">
                <a:avLst/>
              </a:prstGeom>
              <a:blipFill>
                <a:blip r:embed="rId2"/>
                <a:stretch>
                  <a:fillRect l="-5656" t="-20395" b="-36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D14D9F0-F2F2-4F23-98EB-D086A0DBE143}"/>
              </a:ext>
            </a:extLst>
          </p:cNvPr>
          <p:cNvSpPr txBox="1"/>
          <p:nvPr/>
        </p:nvSpPr>
        <p:spPr>
          <a:xfrm>
            <a:off x="2708513" y="2195892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o‘lchanadigan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endParaRPr lang="ru-RU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B8BB4-BFDF-4EF3-A510-C61B0D314187}"/>
              </a:ext>
            </a:extLst>
          </p:cNvPr>
          <p:cNvSpPr txBox="1"/>
          <p:nvPr/>
        </p:nvSpPr>
        <p:spPr>
          <a:xfrm>
            <a:off x="2894371" y="3163530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natijasi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BE9C3-1AED-4069-ADB6-E1A4C71EA45E}"/>
                  </a:ext>
                </a:extLst>
              </p:cNvPr>
              <p:cNvSpPr txBox="1"/>
              <p:nvPr/>
            </p:nvSpPr>
            <p:spPr>
              <a:xfrm>
                <a:off x="2478959" y="4049644"/>
                <a:ext cx="60984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o‘lchashlar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xatoligi</a:t>
                </a:r>
                <a:endParaRPr lang="ru-RU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5BE9C3-1AED-4069-ADB6-E1A4C71EA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9" y="4049644"/>
                <a:ext cx="6098458" cy="707886"/>
              </a:xfrm>
              <a:prstGeom prst="rect">
                <a:avLst/>
              </a:prstGeom>
              <a:blipFill>
                <a:blip r:embed="rId3"/>
                <a:stretch>
                  <a:fillRect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0BB6CB-E242-47B8-A6E2-439C38946BCF}"/>
                  </a:ext>
                </a:extLst>
              </p:cNvPr>
              <p:cNvSpPr txBox="1"/>
              <p:nvPr/>
            </p:nvSpPr>
            <p:spPr>
              <a:xfrm>
                <a:off x="2478959" y="5256421"/>
                <a:ext cx="67640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/>
                  <a:t>Demak</a:t>
                </a:r>
                <a:r>
                  <a:rPr lang="en-US" sz="4000" dirty="0"/>
                  <a:t>, </a:t>
                </a:r>
                <a:r>
                  <a:rPr lang="en-US" sz="4000" dirty="0" err="1"/>
                  <a:t>natija</a:t>
                </a:r>
                <a:r>
                  <a:rPr lang="en-US" sz="4000" dirty="0"/>
                  <a:t>  (81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 </m:t>
                    </m:r>
                  </m:oMath>
                </a14:m>
                <a:r>
                  <a:rPr lang="en-US" sz="4000" dirty="0"/>
                  <a:t>0,67)sm</a:t>
                </a:r>
                <a:endParaRPr lang="ru-RU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0BB6CB-E242-47B8-A6E2-439C38946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9" y="5256421"/>
                <a:ext cx="6764044" cy="707886"/>
              </a:xfrm>
              <a:prstGeom prst="rect">
                <a:avLst/>
              </a:prstGeom>
              <a:blipFill>
                <a:blip r:embed="rId4"/>
                <a:stretch>
                  <a:fillRect l="-3246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1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108540"/>
            <a:ext cx="1214243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 KATTALIKLAR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040764" y="1312972"/>
            <a:ext cx="842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parametrlarini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yordamiga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E441703-9653-4E1B-8276-EE01FCE0B801}"/>
              </a:ext>
            </a:extLst>
          </p:cNvPr>
          <p:cNvSpPr/>
          <p:nvPr/>
        </p:nvSpPr>
        <p:spPr>
          <a:xfrm>
            <a:off x="674655" y="951271"/>
            <a:ext cx="11153549" cy="247772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1B58-4747-41D3-8EA5-5EA39C2B73FE}"/>
              </a:ext>
            </a:extLst>
          </p:cNvPr>
          <p:cNvSpPr txBox="1"/>
          <p:nvPr/>
        </p:nvSpPr>
        <p:spPr>
          <a:xfrm>
            <a:off x="822139" y="3267171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4D42F-5477-41A1-AFD9-67B6989867C0}"/>
              </a:ext>
            </a:extLst>
          </p:cNvPr>
          <p:cNvSpPr txBox="1"/>
          <p:nvPr/>
        </p:nvSpPr>
        <p:spPr>
          <a:xfrm>
            <a:off x="3588774" y="3931177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B1FBE8-DB74-4073-8FFA-1A8FDB8A9479}"/>
              </a:ext>
            </a:extLst>
          </p:cNvPr>
          <p:cNvSpPr txBox="1"/>
          <p:nvPr/>
        </p:nvSpPr>
        <p:spPr>
          <a:xfrm>
            <a:off x="5517236" y="4615423"/>
            <a:ext cx="339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AFCDF-C89A-4DEE-9C88-63D059983ADA}"/>
              </a:ext>
            </a:extLst>
          </p:cNvPr>
          <p:cNvSpPr txBox="1"/>
          <p:nvPr/>
        </p:nvSpPr>
        <p:spPr>
          <a:xfrm>
            <a:off x="8853613" y="5286968"/>
            <a:ext cx="1896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6" y="368710"/>
            <a:ext cx="12192000" cy="9881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49044" y="1549000"/>
            <a:ext cx="116561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kitobingizning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varag‘i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qalinligini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stolingizning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indent="-742950">
              <a:buAutoNum type="arabicPeriod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6981"/>
            <a:ext cx="12192000" cy="19467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gigiyena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qoidalariga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qo‘lingizni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sovunlab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yuvishni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90008" y="2123768"/>
            <a:ext cx="7630339" cy="45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04720" y="1372029"/>
            <a:ext cx="11582559" cy="5207403"/>
            <a:chOff x="1209675" y="1793875"/>
            <a:chExt cx="7265321" cy="460692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ltGray">
            <a:xfrm>
              <a:off x="3152775" y="2316163"/>
              <a:ext cx="5322221" cy="1303337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rgbClr val="70D3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3162300" y="3689350"/>
              <a:ext cx="5182493" cy="1327150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rgbClr val="4192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2390775" y="1793875"/>
              <a:ext cx="2438400" cy="1785938"/>
            </a:xfrm>
            <a:prstGeom prst="upArrow">
              <a:avLst>
                <a:gd name="adj1" fmla="val 50000"/>
                <a:gd name="adj2" fmla="val 18667"/>
              </a:avLst>
            </a:prstGeom>
            <a:solidFill>
              <a:srgbClr val="92D050"/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0D34D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790700" y="3175000"/>
              <a:ext cx="2438400" cy="1785938"/>
            </a:xfrm>
            <a:prstGeom prst="upArrow">
              <a:avLst>
                <a:gd name="adj1" fmla="val 50000"/>
                <a:gd name="adj2" fmla="val 18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4192DB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2481263" y="5084763"/>
              <a:ext cx="5759368" cy="1316037"/>
            </a:xfrm>
            <a:prstGeom prst="roundRect">
              <a:avLst>
                <a:gd name="adj" fmla="val 9144"/>
              </a:avLst>
            </a:prstGeom>
            <a:solidFill>
              <a:srgbClr val="F8F8F8"/>
            </a:solidFill>
            <a:ln w="28575">
              <a:solidFill>
                <a:srgbClr val="EC7A2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1209675" y="4586288"/>
              <a:ext cx="2438400" cy="1785937"/>
            </a:xfrm>
            <a:prstGeom prst="upArrow">
              <a:avLst>
                <a:gd name="adj1" fmla="val 50000"/>
                <a:gd name="adj2" fmla="val 18667"/>
              </a:avLst>
            </a:prstGeom>
            <a:solidFill>
              <a:schemeClr val="accent6">
                <a:lumMod val="75000"/>
              </a:schemeClr>
            </a:solidFill>
            <a:ln w="19050">
              <a:noFill/>
              <a:miter lim="800000"/>
              <a:headEnd/>
              <a:tailEnd/>
            </a:ln>
            <a:effectLst/>
            <a:scene3d>
              <a:camera prst="legacyPerspectiveBottom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C7A24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charset="-122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3240841" y="5260975"/>
              <a:ext cx="4912560" cy="47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zh-CN" sz="1400" b="1" dirty="0">
                  <a:solidFill>
                    <a:srgbClr val="000000"/>
                  </a:solidFill>
                  <a:ea typeface="宋体" charset="-122"/>
                  <a:cs typeface="Arial" charset="0"/>
                </a:rPr>
                <a:t>  </a:t>
              </a:r>
              <a:endParaRPr lang="ru-RU" sz="2000" b="1" dirty="0">
                <a:solidFill>
                  <a:srgbClr val="E8086D"/>
                </a:solidFill>
                <a:latin typeface="Cambria" panose="02040503050406030204" pitchFamily="18" charset="0"/>
              </a:endParaRPr>
            </a:p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sz="2000" b="1" dirty="0">
                  <a:solidFill>
                    <a:srgbClr val="E8086D"/>
                  </a:solidFill>
                  <a:latin typeface="Cambria" panose="02040503050406030204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E8086D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4592638" y="2468563"/>
              <a:ext cx="3465315" cy="31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algn="ctr"/>
              <a:endParaRPr lang="ru-RU" sz="20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3975098" y="3851275"/>
              <a:ext cx="4178301" cy="31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User\Desktop\ai_machinelearn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t="7494" r="10980" b="5214"/>
          <a:stretch/>
        </p:blipFill>
        <p:spPr bwMode="auto">
          <a:xfrm>
            <a:off x="2483568" y="3429544"/>
            <a:ext cx="1430802" cy="109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User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03" y="5165569"/>
            <a:ext cx="1440430" cy="114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User\Desktop\pngtree-chemistry-experiment-biological-experiments-chemical-instrument-instrument-png-image_3779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46" y="1748580"/>
            <a:ext cx="1287666" cy="1279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0" descr="C:\Documents and Settings\User\Рабочий стол\Pictures\copy_1096_elROeTwMg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6" y="1144969"/>
            <a:ext cx="2228440" cy="1947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6DAE92-19EB-4464-9FCE-D78D4E310FBD}"/>
              </a:ext>
            </a:extLst>
          </p:cNvPr>
          <p:cNvSpPr txBox="1"/>
          <p:nvPr/>
        </p:nvSpPr>
        <p:spPr>
          <a:xfrm>
            <a:off x="3420733" y="5122477"/>
            <a:ext cx="7269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jarayonni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anglashga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D7BF4-910F-4C91-8E19-70F5C7F7B6B8}"/>
              </a:ext>
            </a:extLst>
          </p:cNvPr>
          <p:cNvSpPr txBox="1"/>
          <p:nvPr/>
        </p:nvSpPr>
        <p:spPr>
          <a:xfrm>
            <a:off x="4523446" y="3582284"/>
            <a:ext cx="68248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Fikrlash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kuzatayotgan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gipoteza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farazlar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87D7CF-EE1C-454B-9E53-3949AC505072}"/>
              </a:ext>
            </a:extLst>
          </p:cNvPr>
          <p:cNvSpPr txBox="1"/>
          <p:nvPr/>
        </p:nvSpPr>
        <p:spPr>
          <a:xfrm>
            <a:off x="5289140" y="2025152"/>
            <a:ext cx="65981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Gipotezani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tajribalar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tkaziladi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eksperiment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E6C265-0042-4EFB-9F27-2A5778E0D297}"/>
              </a:ext>
            </a:extLst>
          </p:cNvPr>
          <p:cNvSpPr/>
          <p:nvPr/>
        </p:nvSpPr>
        <p:spPr>
          <a:xfrm>
            <a:off x="0" y="212796"/>
            <a:ext cx="12192000" cy="8406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Gipoteza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eksperiment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2D759-6BF8-460F-BDC6-545A3339D99E}"/>
              </a:ext>
            </a:extLst>
          </p:cNvPr>
          <p:cNvSpPr txBox="1"/>
          <p:nvPr/>
        </p:nvSpPr>
        <p:spPr>
          <a:xfrm>
            <a:off x="9165245" y="1151596"/>
            <a:ext cx="2514461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12B54EA-CE86-4DE1-943E-E667A7DC9193}"/>
              </a:ext>
            </a:extLst>
          </p:cNvPr>
          <p:cNvCxnSpPr>
            <a:cxnSpLocks/>
          </p:cNvCxnSpPr>
          <p:nvPr/>
        </p:nvCxnSpPr>
        <p:spPr>
          <a:xfrm flipV="1">
            <a:off x="7016882" y="1505539"/>
            <a:ext cx="2054242" cy="4193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UZUNLIK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77F26-4B7B-444E-B1CD-762A53589A83}"/>
              </a:ext>
            </a:extLst>
          </p:cNvPr>
          <p:cNvSpPr txBox="1"/>
          <p:nvPr/>
        </p:nvSpPr>
        <p:spPr>
          <a:xfrm>
            <a:off x="659907" y="1310780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Qadamning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F87AD-95D2-4C2D-90EE-1BFF13FA079B}"/>
              </a:ext>
            </a:extLst>
          </p:cNvPr>
          <p:cNvSpPr txBox="1"/>
          <p:nvPr/>
        </p:nvSpPr>
        <p:spPr>
          <a:xfrm>
            <a:off x="776114" y="2880149"/>
            <a:ext cx="4310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Stolning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E0EB3-0BEE-4B3B-9793-56DA12C03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6" b="30235"/>
          <a:stretch/>
        </p:blipFill>
        <p:spPr>
          <a:xfrm>
            <a:off x="7624916" y="949677"/>
            <a:ext cx="3613356" cy="1632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CA70EA-7744-4D7F-9D2B-AC75D4AA0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3" t="17179" r="6749" b="51014"/>
          <a:stretch/>
        </p:blipFill>
        <p:spPr>
          <a:xfrm>
            <a:off x="6966944" y="2861187"/>
            <a:ext cx="4448942" cy="1135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8D8A53-5724-4E99-AF09-624E564E19D9}"/>
              </a:ext>
            </a:extLst>
          </p:cNvPr>
          <p:cNvSpPr txBox="1"/>
          <p:nvPr/>
        </p:nvSpPr>
        <p:spPr>
          <a:xfrm>
            <a:off x="605405" y="4773981"/>
            <a:ext cx="5136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Poyezdning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B4E588-6D43-4BA0-84ED-68779AF655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31" r="5355" b="2223"/>
          <a:stretch/>
        </p:blipFill>
        <p:spPr>
          <a:xfrm>
            <a:off x="6095999" y="4419584"/>
            <a:ext cx="5894439" cy="21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77F26-4B7B-444E-B1CD-762A53589A83}"/>
              </a:ext>
            </a:extLst>
          </p:cNvPr>
          <p:cNvSpPr txBox="1"/>
          <p:nvPr/>
        </p:nvSpPr>
        <p:spPr>
          <a:xfrm>
            <a:off x="363121" y="1120676"/>
            <a:ext cx="117030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qismdan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1087611" y="3886602"/>
            <a:ext cx="2581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7DC00DF-017F-4EA4-98CA-758E78275E9F}"/>
              </a:ext>
            </a:extLst>
          </p:cNvPr>
          <p:cNvCxnSpPr/>
          <p:nvPr/>
        </p:nvCxnSpPr>
        <p:spPr>
          <a:xfrm>
            <a:off x="3923071" y="4203290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186973-4113-4B3C-90E2-CC734322DE05}"/>
              </a:ext>
            </a:extLst>
          </p:cNvPr>
          <p:cNvSpPr txBox="1"/>
          <p:nvPr/>
        </p:nvSpPr>
        <p:spPr>
          <a:xfrm>
            <a:off x="6096000" y="3886602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EB20B8-A44F-47F6-8F01-8A864EC1FCBE}"/>
              </a:ext>
            </a:extLst>
          </p:cNvPr>
          <p:cNvSpPr txBox="1"/>
          <p:nvPr/>
        </p:nvSpPr>
        <p:spPr>
          <a:xfrm>
            <a:off x="1460309" y="4835415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0B1F3B1-8EB8-4A8D-8416-2449342C086C}"/>
              </a:ext>
            </a:extLst>
          </p:cNvPr>
          <p:cNvCxnSpPr/>
          <p:nvPr/>
        </p:nvCxnSpPr>
        <p:spPr>
          <a:xfrm>
            <a:off x="4045974" y="5329303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B8CF846-F3BF-42A3-AA91-7F4222E1E7D7}"/>
              </a:ext>
            </a:extLst>
          </p:cNvPr>
          <p:cNvSpPr txBox="1"/>
          <p:nvPr/>
        </p:nvSpPr>
        <p:spPr>
          <a:xfrm>
            <a:off x="6214627" y="4835415"/>
            <a:ext cx="5203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1721792" y="1705027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7DC00DF-017F-4EA4-98CA-758E78275E9F}"/>
              </a:ext>
            </a:extLst>
          </p:cNvPr>
          <p:cNvCxnSpPr/>
          <p:nvPr/>
        </p:nvCxnSpPr>
        <p:spPr>
          <a:xfrm>
            <a:off x="3893574" y="2073718"/>
            <a:ext cx="1843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0B1F3B1-8EB8-4A8D-8416-2449342C086C}"/>
              </a:ext>
            </a:extLst>
          </p:cNvPr>
          <p:cNvCxnSpPr/>
          <p:nvPr/>
        </p:nvCxnSpPr>
        <p:spPr>
          <a:xfrm>
            <a:off x="3893574" y="2965328"/>
            <a:ext cx="1843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9D2C93-AF3D-44A8-995D-08B3C85761B4}"/>
              </a:ext>
            </a:extLst>
          </p:cNvPr>
          <p:cNvSpPr txBox="1"/>
          <p:nvPr/>
        </p:nvSpPr>
        <p:spPr>
          <a:xfrm>
            <a:off x="1721791" y="2576753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6284B-A751-4ED3-B922-DD475EFF1A31}"/>
              </a:ext>
            </a:extLst>
          </p:cNvPr>
          <p:cNvSpPr txBox="1"/>
          <p:nvPr/>
        </p:nvSpPr>
        <p:spPr>
          <a:xfrm>
            <a:off x="6359497" y="1705027"/>
            <a:ext cx="813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DF8702-69B1-404C-B26F-128D30C83CEA}"/>
              </a:ext>
            </a:extLst>
          </p:cNvPr>
          <p:cNvSpPr txBox="1"/>
          <p:nvPr/>
        </p:nvSpPr>
        <p:spPr>
          <a:xfrm>
            <a:off x="6096000" y="2611385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min)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456AA-A315-4C79-BCC8-76C673486363}"/>
              </a:ext>
            </a:extLst>
          </p:cNvPr>
          <p:cNvSpPr txBox="1"/>
          <p:nvPr/>
        </p:nvSpPr>
        <p:spPr>
          <a:xfrm>
            <a:off x="1949417" y="3579366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CAAAE24-C594-44EF-95C3-1814640308C3}"/>
              </a:ext>
            </a:extLst>
          </p:cNvPr>
          <p:cNvCxnSpPr/>
          <p:nvPr/>
        </p:nvCxnSpPr>
        <p:spPr>
          <a:xfrm>
            <a:off x="3756323" y="3963689"/>
            <a:ext cx="1843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EDAC93-D209-49CC-9844-9CA8D47B1D55}"/>
              </a:ext>
            </a:extLst>
          </p:cNvPr>
          <p:cNvSpPr txBox="1"/>
          <p:nvPr/>
        </p:nvSpPr>
        <p:spPr>
          <a:xfrm>
            <a:off x="6171983" y="357936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(h)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5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742607" y="1007555"/>
            <a:ext cx="10706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namunaviy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solishtirishga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B079F-F04F-4EAD-AFE4-AF5158F015D7}"/>
              </a:ext>
            </a:extLst>
          </p:cNvPr>
          <p:cNvSpPr txBox="1"/>
          <p:nvPr/>
        </p:nvSpPr>
        <p:spPr>
          <a:xfrm>
            <a:off x="537711" y="2339582"/>
            <a:ext cx="11116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1960 -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(XBS) 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9F3D6-E79B-4A1B-B1CF-F723B0C6C088}"/>
              </a:ext>
            </a:extLst>
          </p:cNvPr>
          <p:cNvSpPr txBox="1"/>
          <p:nvPr/>
        </p:nvSpPr>
        <p:spPr>
          <a:xfrm>
            <a:off x="322003" y="3701480"/>
            <a:ext cx="11547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1982-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joriy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tekshirib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metrologik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971189" y="1237408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A984A-8711-4315-913D-C86BFC211224}"/>
              </a:ext>
            </a:extLst>
          </p:cNvPr>
          <p:cNvSpPr txBox="1"/>
          <p:nvPr/>
        </p:nvSpPr>
        <p:spPr>
          <a:xfrm>
            <a:off x="1191557" y="2231938"/>
            <a:ext cx="1409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F85FC-7B8E-4E1B-8930-4BEF3451DE67}"/>
              </a:ext>
            </a:extLst>
          </p:cNvPr>
          <p:cNvSpPr txBox="1"/>
          <p:nvPr/>
        </p:nvSpPr>
        <p:spPr>
          <a:xfrm>
            <a:off x="1195609" y="3267559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Massa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E3848-43D1-4015-A8F1-DB857C70EF88}"/>
              </a:ext>
            </a:extLst>
          </p:cNvPr>
          <p:cNvSpPr txBox="1"/>
          <p:nvPr/>
        </p:nvSpPr>
        <p:spPr>
          <a:xfrm>
            <a:off x="1191557" y="4303180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180C16-30EB-4FAC-9115-666B1E93E229}"/>
              </a:ext>
            </a:extLst>
          </p:cNvPr>
          <p:cNvSpPr txBox="1"/>
          <p:nvPr/>
        </p:nvSpPr>
        <p:spPr>
          <a:xfrm>
            <a:off x="1101405" y="5297710"/>
            <a:ext cx="339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D6BE0CA-BD7F-4227-8966-EA1B7C282E5E}"/>
              </a:ext>
            </a:extLst>
          </p:cNvPr>
          <p:cNvCxnSpPr/>
          <p:nvPr/>
        </p:nvCxnSpPr>
        <p:spPr>
          <a:xfrm>
            <a:off x="3845591" y="1646014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06EFF84-A599-45F2-8BC6-6C715F666FCB}"/>
              </a:ext>
            </a:extLst>
          </p:cNvPr>
          <p:cNvCxnSpPr/>
          <p:nvPr/>
        </p:nvCxnSpPr>
        <p:spPr>
          <a:xfrm>
            <a:off x="4198374" y="3641963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A6FE9BD-F7BC-4E2A-959A-041266A921D7}"/>
              </a:ext>
            </a:extLst>
          </p:cNvPr>
          <p:cNvCxnSpPr/>
          <p:nvPr/>
        </p:nvCxnSpPr>
        <p:spPr>
          <a:xfrm>
            <a:off x="4198374" y="2658737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56735FA-AD7B-42BD-9028-2B08536C1EAB}"/>
              </a:ext>
            </a:extLst>
          </p:cNvPr>
          <p:cNvCxnSpPr/>
          <p:nvPr/>
        </p:nvCxnSpPr>
        <p:spPr>
          <a:xfrm>
            <a:off x="4767365" y="5687072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8F5B6A0-D824-49F0-8F11-51C08F856E43}"/>
              </a:ext>
            </a:extLst>
          </p:cNvPr>
          <p:cNvCxnSpPr/>
          <p:nvPr/>
        </p:nvCxnSpPr>
        <p:spPr>
          <a:xfrm>
            <a:off x="4350774" y="4689098"/>
            <a:ext cx="18435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01D93B-9400-446D-99B7-C891FF0850DD}"/>
              </a:ext>
            </a:extLst>
          </p:cNvPr>
          <p:cNvSpPr txBox="1"/>
          <p:nvPr/>
        </p:nvSpPr>
        <p:spPr>
          <a:xfrm>
            <a:off x="5828324" y="1321569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(m)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8F75A-891B-42DE-A517-9AA6A35AEDE3}"/>
              </a:ext>
            </a:extLst>
          </p:cNvPr>
          <p:cNvSpPr txBox="1"/>
          <p:nvPr/>
        </p:nvSpPr>
        <p:spPr>
          <a:xfrm>
            <a:off x="6194322" y="2174498"/>
            <a:ext cx="95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18C10D-9DE4-4E92-A8ED-71A16E87EB72}"/>
              </a:ext>
            </a:extLst>
          </p:cNvPr>
          <p:cNvSpPr txBox="1"/>
          <p:nvPr/>
        </p:nvSpPr>
        <p:spPr>
          <a:xfrm>
            <a:off x="6584278" y="3171582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(kg)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1A5CAE-1332-4FF9-ACAD-3D1EED23C282}"/>
                  </a:ext>
                </a:extLst>
              </p:cNvPr>
              <p:cNvSpPr txBox="1"/>
              <p:nvPr/>
            </p:nvSpPr>
            <p:spPr>
              <a:xfrm>
                <a:off x="6757938" y="4170235"/>
                <a:ext cx="1392176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1A5CAE-1332-4FF9-ACAD-3D1EED23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38" y="4170235"/>
                <a:ext cx="1392176" cy="721801"/>
              </a:xfrm>
              <a:prstGeom prst="rect">
                <a:avLst/>
              </a:prstGeom>
              <a:blipFill>
                <a:blip r:embed="rId2"/>
                <a:stretch>
                  <a:fillRect l="-15789" t="-13559" r="-14474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2A9735-9A0D-401A-AE65-CCF1DEFFCA7F}"/>
                  </a:ext>
                </a:extLst>
              </p:cNvPr>
              <p:cNvSpPr txBox="1"/>
              <p:nvPr/>
            </p:nvSpPr>
            <p:spPr>
              <a:xfrm>
                <a:off x="7147894" y="5159071"/>
                <a:ext cx="11849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2A9735-9A0D-401A-AE65-CCF1DEFFC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894" y="5159071"/>
                <a:ext cx="1184940" cy="707886"/>
              </a:xfrm>
              <a:prstGeom prst="rect">
                <a:avLst/>
              </a:prstGeom>
              <a:blipFill>
                <a:blip r:embed="rId3"/>
                <a:stretch>
                  <a:fillRect l="-18557" t="-15517" r="-1752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5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UZUNLIK NAMUNASI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398208" y="1454010"/>
            <a:ext cx="7536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platina-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iridiy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qotishmasidan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Fransiyada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91CCBF-4FCE-486A-A647-6DC28AE25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01" r="7523" b="24032"/>
          <a:stretch/>
        </p:blipFill>
        <p:spPr>
          <a:xfrm>
            <a:off x="8126363" y="1211394"/>
            <a:ext cx="4065637" cy="2543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1FD15-B565-49A0-BEF2-33431A951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51" y="4026787"/>
            <a:ext cx="9950772" cy="21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027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BIRLIKGA OID QO‘SHIMCHALAR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D3158AE4-387E-4CBF-B554-9830D9B8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308767"/>
                  </p:ext>
                </p:extLst>
              </p:nvPr>
            </p:nvGraphicFramePr>
            <p:xfrm>
              <a:off x="1492865" y="1154726"/>
              <a:ext cx="9206269" cy="53914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8368">
                      <a:extLst>
                        <a:ext uri="{9D8B030D-6E8A-4147-A177-3AD203B41FA5}">
                          <a16:colId xmlns:a16="http://schemas.microsoft.com/office/drawing/2014/main" val="4007281167"/>
                        </a:ext>
                      </a:extLst>
                    </a:gridCol>
                    <a:gridCol w="4257901">
                      <a:extLst>
                        <a:ext uri="{9D8B030D-6E8A-4147-A177-3AD203B41FA5}">
                          <a16:colId xmlns:a16="http://schemas.microsoft.com/office/drawing/2014/main" val="3073725354"/>
                        </a:ext>
                      </a:extLst>
                    </a:gridCol>
                  </a:tblGrid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micro 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0,000001 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168750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milli (m)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0,001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964487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santi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5615668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 d)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2689993"/>
                      </a:ext>
                    </a:extLst>
                  </a:tr>
                  <a:tr h="553591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deka (da)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 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26033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hekto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(h)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8594119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kilo (k) 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6801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mega( 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1000000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738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5">
                <a:extLst>
                  <a:ext uri="{FF2B5EF4-FFF2-40B4-BE49-F238E27FC236}">
                    <a16:creationId xmlns:a16="http://schemas.microsoft.com/office/drawing/2014/main" id="{D3158AE4-387E-4CBF-B554-9830D9B8F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308767"/>
                  </p:ext>
                </p:extLst>
              </p:nvPr>
            </p:nvGraphicFramePr>
            <p:xfrm>
              <a:off x="1492865" y="1154726"/>
              <a:ext cx="9206269" cy="53914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8368">
                      <a:extLst>
                        <a:ext uri="{9D8B030D-6E8A-4147-A177-3AD203B41FA5}">
                          <a16:colId xmlns:a16="http://schemas.microsoft.com/office/drawing/2014/main" val="4007281167"/>
                        </a:ext>
                      </a:extLst>
                    </a:gridCol>
                    <a:gridCol w="4257901">
                      <a:extLst>
                        <a:ext uri="{9D8B030D-6E8A-4147-A177-3AD203B41FA5}">
                          <a16:colId xmlns:a16="http://schemas.microsoft.com/office/drawing/2014/main" val="3073725354"/>
                        </a:ext>
                      </a:extLst>
                    </a:gridCol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23" t="-13402" r="-86224" b="-814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13402" r="-286" b="-814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168750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milli (m)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113402" r="-286" b="-714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64487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santi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(s)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213402" r="-286" b="-614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5615668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 d)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316667" r="-286" b="-5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2689993"/>
                      </a:ext>
                    </a:extLst>
                  </a:tr>
                  <a:tr h="590169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deka (da)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412371" r="-286" b="-415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6033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hekto</a:t>
                          </a:r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(h)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370896" r="-286" b="-2007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94119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kilo (k) 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474436" r="-286" b="-102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680130"/>
                      </a:ext>
                    </a:extLst>
                  </a:tr>
                  <a:tr h="813548">
                    <a:tc>
                      <a:txBody>
                        <a:bodyPr/>
                        <a:lstStyle/>
                        <a:p>
                          <a:r>
                            <a:rPr lang="en-US" sz="32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mega( M)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16452" t="-570149" r="-286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77384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7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711</Words>
  <Application>Microsoft Office PowerPoint</Application>
  <PresentationFormat>Широкоэкранный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O‘LCHOV TASMASI</vt:lpstr>
      <vt:lpstr>O‘LCHOV TASMASI</vt:lpstr>
      <vt:lpstr>O‘LCHOV TASMASI</vt:lpstr>
      <vt:lpstr>O‘LCHOV TASMASI</vt:lpstr>
      <vt:lpstr>O‘LCHOV ASBOBLAR</vt:lpstr>
      <vt:lpstr>O‘LCHASHLAR XATOLIGI</vt:lpstr>
      <vt:lpstr>O‘RTACHA QIYMAT</vt:lpstr>
      <vt:lpstr>O‘RTACHA QIYMAT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532</cp:revision>
  <dcterms:created xsi:type="dcterms:W3CDTF">2020-03-24T02:20:14Z</dcterms:created>
  <dcterms:modified xsi:type="dcterms:W3CDTF">2020-09-09T06:13:02Z</dcterms:modified>
</cp:coreProperties>
</file>