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70" r:id="rId2"/>
    <p:sldId id="725" r:id="rId3"/>
    <p:sldId id="788" r:id="rId4"/>
    <p:sldId id="787" r:id="rId5"/>
    <p:sldId id="779" r:id="rId6"/>
    <p:sldId id="780" r:id="rId7"/>
    <p:sldId id="781" r:id="rId8"/>
    <p:sldId id="768" r:id="rId9"/>
    <p:sldId id="782" r:id="rId10"/>
    <p:sldId id="784" r:id="rId11"/>
    <p:sldId id="785" r:id="rId12"/>
    <p:sldId id="786" r:id="rId13"/>
    <p:sldId id="783" r:id="rId14"/>
    <p:sldId id="777" r:id="rId15"/>
    <p:sldId id="778" r:id="rId16"/>
    <p:sldId id="758" r:id="rId17"/>
  </p:sldIdLst>
  <p:sldSz cx="12185650" cy="7019925"/>
  <p:notesSz cx="5765800" cy="3244850"/>
  <p:defaultTextStyle>
    <a:defPPr>
      <a:defRPr lang="ru-RU"/>
    </a:defPPr>
    <a:lvl1pPr marL="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1" userDrawn="1">
          <p15:clr>
            <a:srgbClr val="A4A3A4"/>
          </p15:clr>
        </p15:guide>
        <p15:guide id="2" pos="456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DF2D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291" autoAdjust="0"/>
  </p:normalViewPr>
  <p:slideViewPr>
    <p:cSldViewPr>
      <p:cViewPr varScale="1">
        <p:scale>
          <a:sx n="67" d="100"/>
          <a:sy n="67" d="100"/>
        </p:scale>
        <p:origin x="756" y="84"/>
      </p:cViewPr>
      <p:guideLst>
        <p:guide orient="horz" pos="6231"/>
        <p:guide pos="456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F0624-E261-4E68-BC68-6CD565DFB15F}" type="datetimeFigureOut">
              <a:rPr lang="ru-RU" smtClean="0"/>
              <a:t>23.12.2020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4F9C9D-080E-4439-901A-28EA3C65AC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981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254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4" y="2176176"/>
            <a:ext cx="10357803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48" y="3931158"/>
            <a:ext cx="8529955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1682" y="2124550"/>
            <a:ext cx="10342288" cy="455189"/>
          </a:xfrm>
        </p:spPr>
        <p:txBody>
          <a:bodyPr lIns="0" tIns="0" rIns="0" bIns="0"/>
          <a:lstStyle>
            <a:lvl1pPr>
              <a:defRPr sz="2958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284" y="1614583"/>
            <a:ext cx="530075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2" y="1614583"/>
            <a:ext cx="5300757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1" y="153956"/>
            <a:ext cx="11942743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666786"/>
          </a:xfrm>
        </p:spPr>
        <p:txBody>
          <a:bodyPr lIns="0" tIns="0" rIns="0" bIns="0"/>
          <a:lstStyle>
            <a:lvl1pPr>
              <a:defRPr sz="43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931" y="286575"/>
            <a:ext cx="10357805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931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29491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5047" y="3060116"/>
            <a:ext cx="3326682" cy="2276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7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3931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29491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5047" y="5098167"/>
            <a:ext cx="3326682" cy="981492"/>
          </a:xfrm>
        </p:spPr>
        <p:txBody>
          <a:bodyPr>
            <a:noAutofit/>
          </a:bodyPr>
          <a:lstStyle>
            <a:lvl1pPr marL="0" indent="0">
              <a:buNone/>
              <a:defRPr sz="1479"/>
            </a:lvl1pPr>
            <a:lvl2pPr marL="152239" indent="-152239">
              <a:buFont typeface="Arial" panose="020B0604020202020204" pitchFamily="34" charset="0"/>
              <a:buChar char="•"/>
              <a:defRPr sz="1479"/>
            </a:lvl2pPr>
            <a:lvl3pPr marL="304477" indent="-152239">
              <a:defRPr sz="1479"/>
            </a:lvl3pPr>
            <a:lvl4pPr marL="532831" indent="-228356">
              <a:defRPr sz="1479"/>
            </a:lvl4pPr>
            <a:lvl5pPr marL="761189" indent="-228356">
              <a:defRPr sz="147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3931" y="955500"/>
            <a:ext cx="10357805" cy="223779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91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8386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49"/>
            <a:ext cx="11942743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17" name="bg object 17"/>
          <p:cNvSpPr/>
          <p:nvPr/>
        </p:nvSpPr>
        <p:spPr>
          <a:xfrm>
            <a:off x="141281" y="153956"/>
            <a:ext cx="11942743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055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593" y="221585"/>
            <a:ext cx="1091446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1682" y="2124550"/>
            <a:ext cx="10342288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2" y="6528530"/>
            <a:ext cx="3899408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30"/>
            <a:ext cx="2802699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9" y="6528530"/>
            <a:ext cx="2802699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66272">
        <a:defRPr>
          <a:latin typeface="+mn-lt"/>
          <a:ea typeface="+mn-ea"/>
          <a:cs typeface="+mn-cs"/>
        </a:defRPr>
      </a:lvl2pPr>
      <a:lvl3pPr marL="1932544">
        <a:defRPr>
          <a:latin typeface="+mn-lt"/>
          <a:ea typeface="+mn-ea"/>
          <a:cs typeface="+mn-cs"/>
        </a:defRPr>
      </a:lvl3pPr>
      <a:lvl4pPr marL="2898815">
        <a:defRPr>
          <a:latin typeface="+mn-lt"/>
          <a:ea typeface="+mn-ea"/>
          <a:cs typeface="+mn-cs"/>
        </a:defRPr>
      </a:lvl4pPr>
      <a:lvl5pPr marL="3865088">
        <a:defRPr>
          <a:latin typeface="+mn-lt"/>
          <a:ea typeface="+mn-ea"/>
          <a:cs typeface="+mn-cs"/>
        </a:defRPr>
      </a:lvl5pPr>
      <a:lvl6pPr marL="4831360">
        <a:defRPr>
          <a:latin typeface="+mn-lt"/>
          <a:ea typeface="+mn-ea"/>
          <a:cs typeface="+mn-cs"/>
        </a:defRPr>
      </a:lvl6pPr>
      <a:lvl7pPr marL="5797632">
        <a:defRPr>
          <a:latin typeface="+mn-lt"/>
          <a:ea typeface="+mn-ea"/>
          <a:cs typeface="+mn-cs"/>
        </a:defRPr>
      </a:lvl7pPr>
      <a:lvl8pPr marL="6763904">
        <a:defRPr>
          <a:latin typeface="+mn-lt"/>
          <a:ea typeface="+mn-ea"/>
          <a:cs typeface="+mn-cs"/>
        </a:defRPr>
      </a:lvl8pPr>
      <a:lvl9pPr marL="77301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66272">
        <a:defRPr>
          <a:latin typeface="+mn-lt"/>
          <a:ea typeface="+mn-ea"/>
          <a:cs typeface="+mn-cs"/>
        </a:defRPr>
      </a:lvl2pPr>
      <a:lvl3pPr marL="1932544">
        <a:defRPr>
          <a:latin typeface="+mn-lt"/>
          <a:ea typeface="+mn-ea"/>
          <a:cs typeface="+mn-cs"/>
        </a:defRPr>
      </a:lvl3pPr>
      <a:lvl4pPr marL="2898815">
        <a:defRPr>
          <a:latin typeface="+mn-lt"/>
          <a:ea typeface="+mn-ea"/>
          <a:cs typeface="+mn-cs"/>
        </a:defRPr>
      </a:lvl4pPr>
      <a:lvl5pPr marL="3865088">
        <a:defRPr>
          <a:latin typeface="+mn-lt"/>
          <a:ea typeface="+mn-ea"/>
          <a:cs typeface="+mn-cs"/>
        </a:defRPr>
      </a:lvl5pPr>
      <a:lvl6pPr marL="4831360">
        <a:defRPr>
          <a:latin typeface="+mn-lt"/>
          <a:ea typeface="+mn-ea"/>
          <a:cs typeface="+mn-cs"/>
        </a:defRPr>
      </a:lvl6pPr>
      <a:lvl7pPr marL="5797632">
        <a:defRPr>
          <a:latin typeface="+mn-lt"/>
          <a:ea typeface="+mn-ea"/>
          <a:cs typeface="+mn-cs"/>
        </a:defRPr>
      </a:lvl7pPr>
      <a:lvl8pPr marL="6763904">
        <a:defRPr>
          <a:latin typeface="+mn-lt"/>
          <a:ea typeface="+mn-ea"/>
          <a:cs typeface="+mn-cs"/>
        </a:defRPr>
      </a:lvl8pPr>
      <a:lvl9pPr marL="77301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7.png"/><Relationship Id="rId7" Type="http://schemas.openxmlformats.org/officeDocument/2006/relationships/image" Target="../media/image2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png"/><Relationship Id="rId5" Type="http://schemas.openxmlformats.org/officeDocument/2006/relationships/image" Target="../media/image9.png"/><Relationship Id="rId10" Type="http://schemas.openxmlformats.org/officeDocument/2006/relationships/image" Target="../media/image27.png"/><Relationship Id="rId4" Type="http://schemas.openxmlformats.org/officeDocument/2006/relationships/image" Target="../media/image8.png"/><Relationship Id="rId9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0.png"/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-4763"/>
            <a:ext cx="12185650" cy="1901810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r>
              <a:rPr lang="en-US" sz="8055" dirty="0"/>
              <a:t> </a:t>
            </a:r>
            <a:endParaRPr lang="ru-RU" sz="8055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892425" y="304219"/>
            <a:ext cx="5645237" cy="1262289"/>
          </a:xfrm>
          <a:prstGeom prst="rect">
            <a:avLst/>
          </a:prstGeom>
        </p:spPr>
        <p:txBody>
          <a:bodyPr wrap="square" lIns="0" tIns="3088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55" algn="ctr" defTabSz="1933533">
              <a:spcBef>
                <a:spcPts val="241"/>
              </a:spcBef>
              <a:defRPr/>
            </a:pPr>
            <a:r>
              <a:rPr lang="en-US" sz="80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3" name="object 11"/>
          <p:cNvSpPr>
            <a:spLocks noChangeArrowheads="1"/>
          </p:cNvSpPr>
          <p:nvPr/>
        </p:nvSpPr>
        <p:spPr bwMode="auto">
          <a:xfrm>
            <a:off x="486599" y="156267"/>
            <a:ext cx="1567626" cy="1601095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defTabSz="1933392"/>
            <a:endParaRPr lang="ru-RU" sz="8055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1520826" y="2482634"/>
            <a:ext cx="10439400" cy="150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949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9"/>
              </a:spcBef>
            </a:pPr>
            <a:r>
              <a:rPr lang="ru-RU" sz="48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8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48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4800" b="1" dirty="0">
                <a:solidFill>
                  <a:srgbClr val="002060"/>
                </a:solidFill>
                <a:cs typeface="Arial" pitchFamily="34" charset="0"/>
              </a:rPr>
              <a:t> YUQORIGA TIK OTILGAN JISMNING HARAKATI</a:t>
            </a:r>
            <a:endParaRPr lang="en-US" sz="5400" b="1" dirty="0">
              <a:solidFill>
                <a:srgbClr val="002060"/>
              </a:solidFill>
              <a:cs typeface="Arial" pitchFamily="34" charset="0"/>
            </a:endParaRP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874274" y="491456"/>
            <a:ext cx="1939900" cy="769844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8055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874274" y="488790"/>
            <a:ext cx="1939900" cy="772510"/>
          </a:xfrm>
          <a:prstGeom prst="rect">
            <a:avLst/>
          </a:prstGeom>
          <a:ln w="38100">
            <a:solidFill>
              <a:schemeClr val="bg1"/>
            </a:solidFill>
          </a:ln>
        </p:spPr>
        <p:txBody>
          <a:bodyPr wrap="square" lIns="0" tIns="33519" rIns="0" bIns="0">
            <a:spAutoFit/>
          </a:bodyPr>
          <a:lstStyle/>
          <a:p>
            <a:pPr algn="ctr" defTabSz="1217750">
              <a:spcBef>
                <a:spcPts val="265"/>
              </a:spcBef>
              <a:defRPr/>
            </a:pPr>
            <a:r>
              <a:rPr lang="en-US" sz="4650" b="1" spc="22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4650" b="1" spc="22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650" b="1" spc="22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800" b="1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800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1" name="object 5">
            <a:extLst>
              <a:ext uri="{FF2B5EF4-FFF2-40B4-BE49-F238E27FC236}">
                <a16:creationId xmlns:a16="http://schemas.microsoft.com/office/drawing/2014/main" id="{239FC390-1FEA-4373-A147-DD45B8DDB257}"/>
              </a:ext>
            </a:extLst>
          </p:cNvPr>
          <p:cNvSpPr/>
          <p:nvPr/>
        </p:nvSpPr>
        <p:spPr>
          <a:xfrm>
            <a:off x="728530" y="2409031"/>
            <a:ext cx="563696" cy="143986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0" name="object 5">
            <a:extLst>
              <a:ext uri="{FF2B5EF4-FFF2-40B4-BE49-F238E27FC236}">
                <a16:creationId xmlns:a16="http://schemas.microsoft.com/office/drawing/2014/main" id="{0FC72A35-DC9D-4D45-AAA0-2CC8D2C9107B}"/>
              </a:ext>
            </a:extLst>
          </p:cNvPr>
          <p:cNvSpPr/>
          <p:nvPr/>
        </p:nvSpPr>
        <p:spPr>
          <a:xfrm>
            <a:off x="728531" y="4348162"/>
            <a:ext cx="563696" cy="1439862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Jismlarning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tushishi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6EA24BAB-7952-4913-A358-FF9E98291C82}"/>
              </a:ext>
            </a:extLst>
          </p:cNvPr>
          <p:cNvCxnSpPr>
            <a:cxnSpLocks/>
          </p:cNvCxnSpPr>
          <p:nvPr/>
        </p:nvCxnSpPr>
        <p:spPr>
          <a:xfrm>
            <a:off x="0" y="6786562"/>
            <a:ext cx="4030313" cy="0"/>
          </a:xfrm>
          <a:prstGeom prst="line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>
            <a:extLst>
              <a:ext uri="{FF2B5EF4-FFF2-40B4-BE49-F238E27FC236}">
                <a16:creationId xmlns:a16="http://schemas.microsoft.com/office/drawing/2014/main" id="{A6B05B8A-C4AE-4AD9-8559-44E4E14E6F3E}"/>
              </a:ext>
            </a:extLst>
          </p:cNvPr>
          <p:cNvSpPr/>
          <p:nvPr/>
        </p:nvSpPr>
        <p:spPr>
          <a:xfrm>
            <a:off x="193542" y="5910887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F17B602D-51FE-40AE-B291-D4C72460484C}"/>
              </a:ext>
            </a:extLst>
          </p:cNvPr>
          <p:cNvSpPr/>
          <p:nvPr/>
        </p:nvSpPr>
        <p:spPr>
          <a:xfrm>
            <a:off x="1444625" y="5919787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7F66C5AD-9A25-4AF9-8C98-66739E7D905A}"/>
              </a:ext>
            </a:extLst>
          </p:cNvPr>
          <p:cNvCxnSpPr>
            <a:cxnSpLocks/>
          </p:cNvCxnSpPr>
          <p:nvPr/>
        </p:nvCxnSpPr>
        <p:spPr>
          <a:xfrm flipV="1">
            <a:off x="1901825" y="1528762"/>
            <a:ext cx="0" cy="4850606"/>
          </a:xfrm>
          <a:prstGeom prst="line">
            <a:avLst/>
          </a:prstGeom>
          <a:ln w="381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>
            <a:extLst>
              <a:ext uri="{FF2B5EF4-FFF2-40B4-BE49-F238E27FC236}">
                <a16:creationId xmlns:a16="http://schemas.microsoft.com/office/drawing/2014/main" id="{939D31AC-B8DF-4132-A6BD-0E9B81D65335}"/>
              </a:ext>
            </a:extLst>
          </p:cNvPr>
          <p:cNvSpPr/>
          <p:nvPr/>
        </p:nvSpPr>
        <p:spPr>
          <a:xfrm>
            <a:off x="1444625" y="875675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27477027-A1EB-4F18-856B-35E23BE391C8}"/>
              </a:ext>
            </a:extLst>
          </p:cNvPr>
          <p:cNvSpPr/>
          <p:nvPr/>
        </p:nvSpPr>
        <p:spPr>
          <a:xfrm>
            <a:off x="1444625" y="3532584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97938FE-2420-4B4C-BEB1-19255AA0C1D4}"/>
                  </a:ext>
                </a:extLst>
              </p:cNvPr>
              <p:cNvSpPr txBox="1"/>
              <p:nvPr/>
            </p:nvSpPr>
            <p:spPr>
              <a:xfrm>
                <a:off x="2461862" y="5915182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600" dirty="0"/>
                  <a:t>= 0</a:t>
                </a:r>
                <a:endParaRPr lang="ru-RU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97938FE-2420-4B4C-BEB1-19255AA0C1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1862" y="5915182"/>
                <a:ext cx="1600200" cy="646331"/>
              </a:xfrm>
              <a:prstGeom prst="rect">
                <a:avLst/>
              </a:prstGeom>
              <a:blipFill>
                <a:blip r:embed="rId2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F3FF4083-4407-4CBE-A48D-2F991BF98ADC}"/>
              </a:ext>
            </a:extLst>
          </p:cNvPr>
          <p:cNvSpPr txBox="1"/>
          <p:nvPr/>
        </p:nvSpPr>
        <p:spPr>
          <a:xfrm>
            <a:off x="2399869" y="5234483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20 m/s</a:t>
            </a:r>
            <a:endParaRPr lang="ru-RU" sz="3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E99F03-1E2C-4491-A692-9441DA606066}"/>
              </a:ext>
            </a:extLst>
          </p:cNvPr>
          <p:cNvSpPr txBox="1"/>
          <p:nvPr/>
        </p:nvSpPr>
        <p:spPr>
          <a:xfrm>
            <a:off x="2359025" y="3010016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10 m/s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2142A1B-861C-4701-BA2B-202983C81810}"/>
                  </a:ext>
                </a:extLst>
              </p:cNvPr>
              <p:cNvSpPr txBox="1"/>
              <p:nvPr/>
            </p:nvSpPr>
            <p:spPr>
              <a:xfrm>
                <a:off x="2461862" y="3661105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/>
                  <a:t>= 1 s</a:t>
                </a:r>
                <a:endParaRPr lang="ru-RU" sz="3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2142A1B-861C-4701-BA2B-202983C818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1862" y="3661105"/>
                <a:ext cx="1600200" cy="646331"/>
              </a:xfrm>
              <a:prstGeom prst="rect">
                <a:avLst/>
              </a:prstGeom>
              <a:blipFill>
                <a:blip r:embed="rId3"/>
                <a:stretch>
                  <a:fillRect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6C82790-CEC6-4C84-B682-0DB1C97D42D5}"/>
                  </a:ext>
                </a:extLst>
              </p:cNvPr>
              <p:cNvSpPr txBox="1"/>
              <p:nvPr/>
            </p:nvSpPr>
            <p:spPr>
              <a:xfrm>
                <a:off x="2256617" y="752304"/>
                <a:ext cx="15994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𝜗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6C82790-CEC6-4C84-B682-0DB1C97D42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6617" y="752304"/>
                <a:ext cx="1599446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A45073-9284-4A98-B615-F07858490C46}"/>
                  </a:ext>
                </a:extLst>
              </p:cNvPr>
              <p:cNvSpPr txBox="1"/>
              <p:nvPr/>
            </p:nvSpPr>
            <p:spPr>
              <a:xfrm>
                <a:off x="2403043" y="1355057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/>
                  <a:t>= 2 s</a:t>
                </a:r>
                <a:endParaRPr lang="ru-RU" sz="36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A45073-9284-4A98-B615-F07858490C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3043" y="1355057"/>
                <a:ext cx="1600200" cy="646331"/>
              </a:xfrm>
              <a:prstGeom prst="rect">
                <a:avLst/>
              </a:prstGeom>
              <a:blipFill>
                <a:blip r:embed="rId5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161381EF-5DB2-47C5-85DE-D543E4D1E415}"/>
              </a:ext>
            </a:extLst>
          </p:cNvPr>
          <p:cNvCxnSpPr>
            <a:cxnSpLocks/>
          </p:cNvCxnSpPr>
          <p:nvPr/>
        </p:nvCxnSpPr>
        <p:spPr>
          <a:xfrm>
            <a:off x="3654425" y="6786562"/>
            <a:ext cx="3502025" cy="0"/>
          </a:xfrm>
          <a:prstGeom prst="line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id="{BDFCCD6F-2CCA-4C1B-832E-493D27C0A204}"/>
              </a:ext>
            </a:extLst>
          </p:cNvPr>
          <p:cNvCxnSpPr/>
          <p:nvPr/>
        </p:nvCxnSpPr>
        <p:spPr>
          <a:xfrm flipV="1">
            <a:off x="1900427" y="5341095"/>
            <a:ext cx="0" cy="102043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7E63CC07-A36E-4A60-8A0B-9A518A20ED2E}"/>
                  </a:ext>
                </a:extLst>
              </p:cNvPr>
              <p:cNvSpPr txBox="1"/>
              <p:nvPr/>
            </p:nvSpPr>
            <p:spPr>
              <a:xfrm>
                <a:off x="5212260" y="1031891"/>
                <a:ext cx="2466214" cy="646331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𝝑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36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𝐠</m:t>
                    </m:r>
                  </m:oMath>
                </a14:m>
                <a:r>
                  <a:rPr lang="en-US" sz="3600" b="1" dirty="0"/>
                  <a:t> </a:t>
                </a:r>
                <a14:m>
                  <m:oMath xmlns:m="http://schemas.openxmlformats.org/officeDocument/2006/math">
                    <m:r>
                      <a:rPr lang="en-US" sz="36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3600" b="1" dirty="0"/>
                  <a:t>t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7E63CC07-A36E-4A60-8A0B-9A518A20ED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2260" y="1031891"/>
                <a:ext cx="2466214" cy="646331"/>
              </a:xfrm>
              <a:prstGeom prst="rect">
                <a:avLst/>
              </a:prstGeom>
              <a:blipFill>
                <a:blip r:embed="rId6"/>
                <a:stretch>
                  <a:fillRect t="-9565" b="-27826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A75AE3B1-641B-4F4F-9712-C17FB7D63642}"/>
                  </a:ext>
                </a:extLst>
              </p:cNvPr>
              <p:cNvSpPr txBox="1"/>
              <p:nvPr/>
            </p:nvSpPr>
            <p:spPr>
              <a:xfrm>
                <a:off x="8695926" y="924277"/>
                <a:ext cx="2466214" cy="1107676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𝒕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 </m:t>
                      </m:r>
                      <m:f>
                        <m:fPr>
                          <m:ctrlPr>
                            <a:rPr lang="en-US" sz="3200" b="1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𝜗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num>
                        <m:den>
                          <m:r>
                            <a:rPr lang="en-US" sz="3200" b="1" i="1" dirty="0" smtClean="0">
                              <a:latin typeface="Cambria Math" panose="02040503050406030204" pitchFamily="18" charset="0"/>
                            </a:rPr>
                            <m:t>𝒈</m:t>
                          </m:r>
                        </m:den>
                      </m:f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A75AE3B1-641B-4F4F-9712-C17FB7D636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5926" y="924277"/>
                <a:ext cx="2466214" cy="110767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15288C9D-24F0-4F37-8575-F77F1471B570}"/>
                  </a:ext>
                </a:extLst>
              </p:cNvPr>
              <p:cNvSpPr txBox="1"/>
              <p:nvPr/>
            </p:nvSpPr>
            <p:spPr>
              <a:xfrm>
                <a:off x="5196170" y="1893929"/>
                <a:ext cx="3408968" cy="1108701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 </m:t>
                    </m:r>
                    <m:f>
                      <m:fPr>
                        <m:ctrlPr>
                          <a:rPr lang="en-US" sz="3600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𝟐𝟎</m:t>
                        </m:r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𝒔</m:t>
                        </m:r>
                      </m:num>
                      <m:den>
                        <m:r>
                          <a:rPr lang="en-US" sz="3600" b="1" i="1" dirty="0" smtClean="0">
                            <a:latin typeface="Cambria Math" panose="02040503050406030204" pitchFamily="18" charset="0"/>
                          </a:rPr>
                          <m:t>𝟏𝟎</m:t>
                        </m:r>
                        <m:f>
                          <m:f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e>
                              <m:sup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den>
                    </m:f>
                  </m:oMath>
                </a14:m>
                <a:r>
                  <a:rPr lang="en-US" sz="3600" b="1" dirty="0"/>
                  <a:t> = 2 s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15288C9D-24F0-4F37-8575-F77F1471B5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6170" y="1893929"/>
                <a:ext cx="3408968" cy="110870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F87119A-F235-4E96-9D9E-55B58C0A2BDF}"/>
                  </a:ext>
                </a:extLst>
              </p:cNvPr>
              <p:cNvSpPr txBox="1"/>
              <p:nvPr/>
            </p:nvSpPr>
            <p:spPr>
              <a:xfrm>
                <a:off x="5295950" y="3082920"/>
                <a:ext cx="3502025" cy="972767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3600" b="1" dirty="0">
                    <a:cs typeface="Arial" panose="020B0604020202020204" pitchFamily="34" charset="0"/>
                  </a:rPr>
                  <a:t>h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36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6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𝒈</m:t>
                            </m:r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e>
                          <m:sup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3600" b="1" dirty="0"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F87119A-F235-4E96-9D9E-55B58C0A2B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5950" y="3082920"/>
                <a:ext cx="3502025" cy="972767"/>
              </a:xfrm>
              <a:prstGeom prst="rect">
                <a:avLst/>
              </a:prstGeom>
              <a:blipFill>
                <a:blip r:embed="rId9"/>
                <a:stretch>
                  <a:fillRect l="-4631" b="-8333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55ABAFA6-2B0C-450B-958F-9ADB653668BE}"/>
                  </a:ext>
                </a:extLst>
              </p:cNvPr>
              <p:cNvSpPr txBox="1"/>
              <p:nvPr/>
            </p:nvSpPr>
            <p:spPr>
              <a:xfrm>
                <a:off x="4977483" y="4168901"/>
                <a:ext cx="5287669" cy="1101264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3600" b="1" dirty="0">
                    <a:cs typeface="Arial" panose="020B0604020202020204" pitchFamily="34" charset="0"/>
                  </a:rPr>
                  <a:t>h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20</m:t>
                    </m:r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en-US" sz="3600" b="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6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>
                                <a:latin typeface="Cambria Math" panose="02040503050406030204" pitchFamily="18" charset="0"/>
                              </a:rPr>
                              <m:t>10</m:t>
                            </m:r>
                            <m:r>
                              <a:rPr lang="en-US" sz="3600" b="1" i="1" dirty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𝑠</m:t>
                                    </m:r>
                                  </m:e>
                                  <m:sup>
                                    <m:r>
                                      <a:rPr lang="en-US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n-US" sz="3600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3600" b="1" dirty="0"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dirty="0"/>
                  <a:t> =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55ABAFA6-2B0C-450B-958F-9ADB653668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7483" y="4168901"/>
                <a:ext cx="5287669" cy="1101264"/>
              </a:xfrm>
              <a:prstGeom prst="rect">
                <a:avLst/>
              </a:prstGeom>
              <a:blipFill>
                <a:blip r:embed="rId10"/>
                <a:stretch>
                  <a:fillRect l="-3082" r="-1142" b="-6842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>
            <a:extLst>
              <a:ext uri="{FF2B5EF4-FFF2-40B4-BE49-F238E27FC236}">
                <a16:creationId xmlns:a16="http://schemas.microsoft.com/office/drawing/2014/main" id="{63C6F4B6-A4E6-4DDA-BFFD-E1A5BDF621E1}"/>
              </a:ext>
            </a:extLst>
          </p:cNvPr>
          <p:cNvSpPr txBox="1"/>
          <p:nvPr/>
        </p:nvSpPr>
        <p:spPr>
          <a:xfrm>
            <a:off x="10283825" y="4463831"/>
            <a:ext cx="1337036" cy="646331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3600" dirty="0"/>
              <a:t>20 m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27384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-4.36454E-6 L -0.00469 -0.54296 C -0.0043 -0.66576 -0.00377 -0.73315 -0.00325 -0.73315 C -0.0026 -0.73315 -0.00208 -0.66576 -0.00169 -0.54296 L -3.23606E-6 -4.36454E-6 " pathEditMode="relative" rAng="0" ptsTypes="AAAAA">
                                      <p:cBhvr>
                                        <p:cTn id="6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-366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7" grpId="0" animBg="1"/>
      <p:bldP spid="9" grpId="0" animBg="1"/>
      <p:bldP spid="10" grpId="0" animBg="1"/>
      <p:bldP spid="4" grpId="0"/>
      <p:bldP spid="12" grpId="0"/>
      <p:bldP spid="13" grpId="0"/>
      <p:bldP spid="14" grpId="0"/>
      <p:bldP spid="17" grpId="0"/>
      <p:bldP spid="18" grpId="0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Jismlarning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tushishi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6EA24BAB-7952-4913-A358-FF9E98291C82}"/>
              </a:ext>
            </a:extLst>
          </p:cNvPr>
          <p:cNvCxnSpPr>
            <a:cxnSpLocks/>
          </p:cNvCxnSpPr>
          <p:nvPr/>
        </p:nvCxnSpPr>
        <p:spPr>
          <a:xfrm>
            <a:off x="0" y="6786562"/>
            <a:ext cx="4030313" cy="0"/>
          </a:xfrm>
          <a:prstGeom prst="line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>
            <a:extLst>
              <a:ext uri="{FF2B5EF4-FFF2-40B4-BE49-F238E27FC236}">
                <a16:creationId xmlns:a16="http://schemas.microsoft.com/office/drawing/2014/main" id="{A6B05B8A-C4AE-4AD9-8559-44E4E14E6F3E}"/>
              </a:ext>
            </a:extLst>
          </p:cNvPr>
          <p:cNvSpPr/>
          <p:nvPr/>
        </p:nvSpPr>
        <p:spPr>
          <a:xfrm>
            <a:off x="193542" y="5910887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161381EF-5DB2-47C5-85DE-D543E4D1E415}"/>
              </a:ext>
            </a:extLst>
          </p:cNvPr>
          <p:cNvCxnSpPr>
            <a:cxnSpLocks/>
          </p:cNvCxnSpPr>
          <p:nvPr/>
        </p:nvCxnSpPr>
        <p:spPr>
          <a:xfrm>
            <a:off x="3654425" y="6786562"/>
            <a:ext cx="1524000" cy="0"/>
          </a:xfrm>
          <a:prstGeom prst="line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>
            <a:extLst>
              <a:ext uri="{FF2B5EF4-FFF2-40B4-BE49-F238E27FC236}">
                <a16:creationId xmlns:a16="http://schemas.microsoft.com/office/drawing/2014/main" id="{040D04A3-E44F-4054-929D-24DBDCD33647}"/>
              </a:ext>
            </a:extLst>
          </p:cNvPr>
          <p:cNvSpPr/>
          <p:nvPr/>
        </p:nvSpPr>
        <p:spPr>
          <a:xfrm>
            <a:off x="1825625" y="5915492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B7AFE5DB-DDF6-4B29-84D6-FBC6153C5E2E}"/>
              </a:ext>
            </a:extLst>
          </p:cNvPr>
          <p:cNvCxnSpPr>
            <a:cxnSpLocks/>
          </p:cNvCxnSpPr>
          <p:nvPr/>
        </p:nvCxnSpPr>
        <p:spPr>
          <a:xfrm flipV="1">
            <a:off x="2282825" y="1524467"/>
            <a:ext cx="0" cy="4850606"/>
          </a:xfrm>
          <a:prstGeom prst="line">
            <a:avLst/>
          </a:prstGeom>
          <a:ln w="381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вал 32">
            <a:extLst>
              <a:ext uri="{FF2B5EF4-FFF2-40B4-BE49-F238E27FC236}">
                <a16:creationId xmlns:a16="http://schemas.microsoft.com/office/drawing/2014/main" id="{6C59D463-5253-42EA-8A71-6B024BB949E7}"/>
              </a:ext>
            </a:extLst>
          </p:cNvPr>
          <p:cNvSpPr/>
          <p:nvPr/>
        </p:nvSpPr>
        <p:spPr>
          <a:xfrm>
            <a:off x="1825625" y="871380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43B42AEB-7C96-4910-917D-5D6A7A83EEEA}"/>
              </a:ext>
            </a:extLst>
          </p:cNvPr>
          <p:cNvSpPr/>
          <p:nvPr/>
        </p:nvSpPr>
        <p:spPr>
          <a:xfrm>
            <a:off x="1825625" y="3528289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7DD4900-60E7-4CDD-8459-575685ECE9DC}"/>
              </a:ext>
            </a:extLst>
          </p:cNvPr>
          <p:cNvSpPr txBox="1"/>
          <p:nvPr/>
        </p:nvSpPr>
        <p:spPr>
          <a:xfrm>
            <a:off x="2900228" y="5570832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20 m/s</a:t>
            </a:r>
            <a:endParaRPr lang="ru-RU" sz="36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DDF5A6D-CCC1-415A-B064-3EFF908F28BC}"/>
              </a:ext>
            </a:extLst>
          </p:cNvPr>
          <p:cNvSpPr txBox="1"/>
          <p:nvPr/>
        </p:nvSpPr>
        <p:spPr>
          <a:xfrm>
            <a:off x="3046224" y="3159816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10 m/s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4ECB16BA-24EE-47AA-9B57-54C37F973AE2}"/>
                  </a:ext>
                </a:extLst>
              </p:cNvPr>
              <p:cNvSpPr txBox="1"/>
              <p:nvPr/>
            </p:nvSpPr>
            <p:spPr>
              <a:xfrm>
                <a:off x="3044825" y="3738103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/>
                  <a:t>= 1 s</a:t>
                </a:r>
                <a:endParaRPr lang="ru-RU" sz="36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4ECB16BA-24EE-47AA-9B57-54C37F973A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4825" y="3738103"/>
                <a:ext cx="1600200" cy="646331"/>
              </a:xfrm>
              <a:prstGeom prst="rect">
                <a:avLst/>
              </a:prstGeom>
              <a:blipFill>
                <a:blip r:embed="rId2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5DE9E80B-ADEC-43E3-9EEE-52DC6FF9FE8C}"/>
                  </a:ext>
                </a:extLst>
              </p:cNvPr>
              <p:cNvSpPr txBox="1"/>
              <p:nvPr/>
            </p:nvSpPr>
            <p:spPr>
              <a:xfrm>
                <a:off x="2811113" y="842962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𝜗</m:t>
                          </m:r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5DE9E80B-ADEC-43E3-9EEE-52DC6FF9FE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1113" y="842962"/>
                <a:ext cx="1600200" cy="64633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43121C4-520C-4205-89FD-19FF7E376137}"/>
                  </a:ext>
                </a:extLst>
              </p:cNvPr>
              <p:cNvSpPr txBox="1"/>
              <p:nvPr/>
            </p:nvSpPr>
            <p:spPr>
              <a:xfrm>
                <a:off x="2946130" y="6075919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/>
                  <a:t>= 2 s</a:t>
                </a:r>
                <a:endParaRPr lang="ru-RU" sz="36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43121C4-520C-4205-89FD-19FF7E3761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6130" y="6075919"/>
                <a:ext cx="1600200" cy="646331"/>
              </a:xfrm>
              <a:prstGeom prst="rect">
                <a:avLst/>
              </a:prstGeom>
              <a:blipFill>
                <a:blip r:embed="rId4"/>
                <a:stretch>
                  <a:fillRect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84CC436E-71AE-4E7F-AD95-0B22C2482461}"/>
                  </a:ext>
                </a:extLst>
              </p:cNvPr>
              <p:cNvSpPr txBox="1"/>
              <p:nvPr/>
            </p:nvSpPr>
            <p:spPr>
              <a:xfrm>
                <a:off x="3011837" y="1307977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600" dirty="0"/>
                  <a:t>= 0</a:t>
                </a:r>
                <a:endParaRPr lang="ru-RU" sz="36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84CC436E-71AE-4E7F-AD95-0B22C24824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1837" y="1307977"/>
                <a:ext cx="1600200" cy="646331"/>
              </a:xfrm>
              <a:prstGeom prst="rect">
                <a:avLst/>
              </a:prstGeom>
              <a:blipFill>
                <a:blip r:embed="rId5"/>
                <a:stretch>
                  <a:fillRect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6E87E198-2BFF-4D38-BBEB-3BE01037CE92}"/>
              </a:ext>
            </a:extLst>
          </p:cNvPr>
          <p:cNvCxnSpPr>
            <a:cxnSpLocks/>
          </p:cNvCxnSpPr>
          <p:nvPr/>
        </p:nvCxnSpPr>
        <p:spPr>
          <a:xfrm>
            <a:off x="2314521" y="1307977"/>
            <a:ext cx="0" cy="97503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4C1C335-F96E-4CFA-929B-D1F3C6FBA842}"/>
                  </a:ext>
                </a:extLst>
              </p:cNvPr>
              <p:cNvSpPr txBox="1"/>
              <p:nvPr/>
            </p:nvSpPr>
            <p:spPr>
              <a:xfrm>
                <a:off x="6092825" y="1002909"/>
                <a:ext cx="1871558" cy="972767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3600" b="1" dirty="0">
                    <a:cs typeface="Arial" panose="020B0604020202020204" pitchFamily="34" charset="0"/>
                  </a:rPr>
                  <a:t>h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6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𝒈</m:t>
                            </m:r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e>
                          <m:sup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3600" b="1" dirty="0"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D4C1C335-F96E-4CFA-929B-D1F3C6FBA8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2825" y="1002909"/>
                <a:ext cx="1871558" cy="972767"/>
              </a:xfrm>
              <a:prstGeom prst="rect">
                <a:avLst/>
              </a:prstGeom>
              <a:blipFill>
                <a:blip r:embed="rId6"/>
                <a:stretch>
                  <a:fillRect l="-8228" b="-8333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1D08EBB0-6BE9-42C4-AB3B-101518D2D5A4}"/>
                  </a:ext>
                </a:extLst>
              </p:cNvPr>
              <p:cNvSpPr txBox="1"/>
              <p:nvPr/>
            </p:nvSpPr>
            <p:spPr>
              <a:xfrm>
                <a:off x="5320549" y="2556093"/>
                <a:ext cx="3134476" cy="1101264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3600" dirty="0">
                    <a:cs typeface="Arial" panose="020B0604020202020204" pitchFamily="34" charset="0"/>
                  </a:rPr>
                  <a:t>h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ru-RU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6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>
                                <a:latin typeface="Cambria Math" panose="02040503050406030204" pitchFamily="18" charset="0"/>
                              </a:rPr>
                              <m:t>10</m:t>
                            </m:r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sz="36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b="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𝑠</m:t>
                                    </m:r>
                                  </m:e>
                                  <m:sup>
                                    <m:r>
                                      <a:rPr lang="en-US" sz="3600" b="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n-US" sz="3600" b="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(2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3600" dirty="0"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600" dirty="0"/>
                  <a:t> =</a:t>
                </a:r>
                <a:endParaRPr lang="ru-RU" sz="36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1D08EBB0-6BE9-42C4-AB3B-101518D2D5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0549" y="2556093"/>
                <a:ext cx="3134476" cy="1101264"/>
              </a:xfrm>
              <a:prstGeom prst="rect">
                <a:avLst/>
              </a:prstGeom>
              <a:blipFill>
                <a:blip r:embed="rId7"/>
                <a:stretch>
                  <a:fillRect l="-5163" b="-6842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TextBox 45">
            <a:extLst>
              <a:ext uri="{FF2B5EF4-FFF2-40B4-BE49-F238E27FC236}">
                <a16:creationId xmlns:a16="http://schemas.microsoft.com/office/drawing/2014/main" id="{A98CAA42-B530-4D55-AA64-088F6BFF366D}"/>
              </a:ext>
            </a:extLst>
          </p:cNvPr>
          <p:cNvSpPr txBox="1"/>
          <p:nvPr/>
        </p:nvSpPr>
        <p:spPr>
          <a:xfrm>
            <a:off x="8302625" y="2881958"/>
            <a:ext cx="1337036" cy="646331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3600" dirty="0"/>
              <a:t>20 m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0A0FF928-091E-4689-9B30-58171617461E}"/>
                  </a:ext>
                </a:extLst>
              </p:cNvPr>
              <p:cNvSpPr txBox="1"/>
              <p:nvPr/>
            </p:nvSpPr>
            <p:spPr>
              <a:xfrm>
                <a:off x="5836411" y="3914608"/>
                <a:ext cx="2466214" cy="646331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36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m:rPr>
                        <m:sty m:val="p"/>
                      </m:rPr>
                      <a:rPr lang="en-US" sz="3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g</m:t>
                    </m:r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3600" dirty="0"/>
                  <a:t>t</a:t>
                </a:r>
                <a:endParaRPr lang="ru-RU" sz="3600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0A0FF928-091E-4689-9B30-5817161746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6411" y="3914608"/>
                <a:ext cx="2466214" cy="646331"/>
              </a:xfrm>
              <a:prstGeom prst="rect">
                <a:avLst/>
              </a:prstGeom>
              <a:blipFill>
                <a:blip r:embed="rId8"/>
                <a:stretch>
                  <a:fillRect t="-9565" b="-27826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944474CA-0400-4902-AF1F-DDDCCC766F3A}"/>
                  </a:ext>
                </a:extLst>
              </p:cNvPr>
              <p:cNvSpPr txBox="1"/>
              <p:nvPr/>
            </p:nvSpPr>
            <p:spPr>
              <a:xfrm>
                <a:off x="5654679" y="4957677"/>
                <a:ext cx="5467341" cy="833626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36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US" sz="3600" b="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0" i="1" dirty="0">
                        <a:latin typeface="Cambria Math" panose="02040503050406030204" pitchFamily="18" charset="0"/>
                      </a:rPr>
                      <m:t>10 </m:t>
                    </m:r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600" b="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3600" b="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600" b="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r>
                  <a:rPr lang="en-US" sz="3600" dirty="0"/>
                  <a:t> s = 20 m/s</a:t>
                </a:r>
                <a:endParaRPr lang="ru-RU" sz="3600" dirty="0"/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944474CA-0400-4902-AF1F-DDDCCC766F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4679" y="4957677"/>
                <a:ext cx="5467341" cy="833626"/>
              </a:xfrm>
              <a:prstGeom prst="rect">
                <a:avLst/>
              </a:prstGeom>
              <a:blipFill>
                <a:blip r:embed="rId9"/>
                <a:stretch>
                  <a:fillRect b="-8904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9069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-4.36454E-6 L -0.00469 -0.54296 C -0.0043 -0.66576 -0.00377 -0.73315 -0.00325 -0.73315 C -0.0026 -0.73315 -0.00208 -0.66576 -0.00169 -0.54296 L -3.23606E-6 -4.36454E-6 " pathEditMode="relative" rAng="0" ptsTypes="AAAAA">
                                      <p:cBhvr>
                                        <p:cTn id="6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-366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1" grpId="0" animBg="1"/>
      <p:bldP spid="33" grpId="0" animBg="1"/>
      <p:bldP spid="34" grpId="0" animBg="1"/>
      <p:bldP spid="36" grpId="0"/>
      <p:bldP spid="37" grpId="0"/>
      <p:bldP spid="38" grpId="0"/>
      <p:bldP spid="39" grpId="0"/>
      <p:bldP spid="40" grpId="0"/>
      <p:bldP spid="41" grpId="0"/>
      <p:bldP spid="35" grpId="0" animBg="1"/>
      <p:bldP spid="45" grpId="0" animBg="1"/>
      <p:bldP spid="46" grpId="0" animBg="1"/>
      <p:bldP spid="48" grpId="0" animBg="1"/>
      <p:bldP spid="4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Jismlarning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tushishi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6EA24BAB-7952-4913-A358-FF9E98291C82}"/>
              </a:ext>
            </a:extLst>
          </p:cNvPr>
          <p:cNvCxnSpPr>
            <a:cxnSpLocks/>
          </p:cNvCxnSpPr>
          <p:nvPr/>
        </p:nvCxnSpPr>
        <p:spPr>
          <a:xfrm>
            <a:off x="0" y="6786562"/>
            <a:ext cx="4030313" cy="0"/>
          </a:xfrm>
          <a:prstGeom prst="line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>
            <a:extLst>
              <a:ext uri="{FF2B5EF4-FFF2-40B4-BE49-F238E27FC236}">
                <a16:creationId xmlns:a16="http://schemas.microsoft.com/office/drawing/2014/main" id="{A6B05B8A-C4AE-4AD9-8559-44E4E14E6F3E}"/>
              </a:ext>
            </a:extLst>
          </p:cNvPr>
          <p:cNvSpPr/>
          <p:nvPr/>
        </p:nvSpPr>
        <p:spPr>
          <a:xfrm>
            <a:off x="193542" y="5910887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F17B602D-51FE-40AE-B291-D4C72460484C}"/>
              </a:ext>
            </a:extLst>
          </p:cNvPr>
          <p:cNvSpPr/>
          <p:nvPr/>
        </p:nvSpPr>
        <p:spPr>
          <a:xfrm>
            <a:off x="1444625" y="5919787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7F66C5AD-9A25-4AF9-8C98-66739E7D905A}"/>
              </a:ext>
            </a:extLst>
          </p:cNvPr>
          <p:cNvCxnSpPr>
            <a:cxnSpLocks/>
          </p:cNvCxnSpPr>
          <p:nvPr/>
        </p:nvCxnSpPr>
        <p:spPr>
          <a:xfrm flipV="1">
            <a:off x="1901825" y="1528762"/>
            <a:ext cx="0" cy="4850606"/>
          </a:xfrm>
          <a:prstGeom prst="line">
            <a:avLst/>
          </a:prstGeom>
          <a:ln w="381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>
            <a:extLst>
              <a:ext uri="{FF2B5EF4-FFF2-40B4-BE49-F238E27FC236}">
                <a16:creationId xmlns:a16="http://schemas.microsoft.com/office/drawing/2014/main" id="{939D31AC-B8DF-4132-A6BD-0E9B81D65335}"/>
              </a:ext>
            </a:extLst>
          </p:cNvPr>
          <p:cNvSpPr/>
          <p:nvPr/>
        </p:nvSpPr>
        <p:spPr>
          <a:xfrm>
            <a:off x="1444625" y="875675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27477027-A1EB-4F18-856B-35E23BE391C8}"/>
              </a:ext>
            </a:extLst>
          </p:cNvPr>
          <p:cNvSpPr/>
          <p:nvPr/>
        </p:nvSpPr>
        <p:spPr>
          <a:xfrm>
            <a:off x="1444625" y="3532584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97938FE-2420-4B4C-BEB1-19255AA0C1D4}"/>
                  </a:ext>
                </a:extLst>
              </p:cNvPr>
              <p:cNvSpPr txBox="1"/>
              <p:nvPr/>
            </p:nvSpPr>
            <p:spPr>
              <a:xfrm>
                <a:off x="2461862" y="5915182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600" dirty="0"/>
                  <a:t>= 0</a:t>
                </a:r>
                <a:endParaRPr lang="ru-RU" sz="36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97938FE-2420-4B4C-BEB1-19255AA0C1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1862" y="5915182"/>
                <a:ext cx="1600200" cy="646331"/>
              </a:xfrm>
              <a:prstGeom prst="rect">
                <a:avLst/>
              </a:prstGeom>
              <a:blipFill>
                <a:blip r:embed="rId2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F3FF4083-4407-4CBE-A48D-2F991BF98ADC}"/>
              </a:ext>
            </a:extLst>
          </p:cNvPr>
          <p:cNvSpPr txBox="1"/>
          <p:nvPr/>
        </p:nvSpPr>
        <p:spPr>
          <a:xfrm>
            <a:off x="2399869" y="5234483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20 m/s</a:t>
            </a:r>
            <a:endParaRPr lang="ru-RU" sz="3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E99F03-1E2C-4491-A692-9441DA606066}"/>
              </a:ext>
            </a:extLst>
          </p:cNvPr>
          <p:cNvSpPr txBox="1"/>
          <p:nvPr/>
        </p:nvSpPr>
        <p:spPr>
          <a:xfrm>
            <a:off x="2359025" y="3010016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10 m/s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2142A1B-861C-4701-BA2B-202983C81810}"/>
                  </a:ext>
                </a:extLst>
              </p:cNvPr>
              <p:cNvSpPr txBox="1"/>
              <p:nvPr/>
            </p:nvSpPr>
            <p:spPr>
              <a:xfrm>
                <a:off x="2461862" y="3661105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/>
                  <a:t>= 1 s</a:t>
                </a:r>
                <a:endParaRPr lang="ru-RU" sz="3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2142A1B-861C-4701-BA2B-202983C818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1862" y="3661105"/>
                <a:ext cx="1600200" cy="646331"/>
              </a:xfrm>
              <a:prstGeom prst="rect">
                <a:avLst/>
              </a:prstGeom>
              <a:blipFill>
                <a:blip r:embed="rId3"/>
                <a:stretch>
                  <a:fillRect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6C82790-CEC6-4C84-B682-0DB1C97D42D5}"/>
                  </a:ext>
                </a:extLst>
              </p:cNvPr>
              <p:cNvSpPr txBox="1"/>
              <p:nvPr/>
            </p:nvSpPr>
            <p:spPr>
              <a:xfrm>
                <a:off x="2256617" y="752304"/>
                <a:ext cx="159944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𝜗</m:t>
                      </m:r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6C82790-CEC6-4C84-B682-0DB1C97D42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6617" y="752304"/>
                <a:ext cx="1599446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A45073-9284-4A98-B615-F07858490C46}"/>
                  </a:ext>
                </a:extLst>
              </p:cNvPr>
              <p:cNvSpPr txBox="1"/>
              <p:nvPr/>
            </p:nvSpPr>
            <p:spPr>
              <a:xfrm>
                <a:off x="2403043" y="1355057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/>
                  <a:t>= 2 s</a:t>
                </a:r>
                <a:endParaRPr lang="ru-RU" sz="36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A45073-9284-4A98-B615-F07858490C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3043" y="1355057"/>
                <a:ext cx="1600200" cy="646331"/>
              </a:xfrm>
              <a:prstGeom prst="rect">
                <a:avLst/>
              </a:prstGeom>
              <a:blipFill>
                <a:blip r:embed="rId5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161381EF-5DB2-47C5-85DE-D543E4D1E415}"/>
              </a:ext>
            </a:extLst>
          </p:cNvPr>
          <p:cNvCxnSpPr>
            <a:cxnSpLocks/>
          </p:cNvCxnSpPr>
          <p:nvPr/>
        </p:nvCxnSpPr>
        <p:spPr>
          <a:xfrm>
            <a:off x="3654425" y="6786562"/>
            <a:ext cx="3502025" cy="0"/>
          </a:xfrm>
          <a:prstGeom prst="line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>
            <a:extLst>
              <a:ext uri="{FF2B5EF4-FFF2-40B4-BE49-F238E27FC236}">
                <a16:creationId xmlns:a16="http://schemas.microsoft.com/office/drawing/2014/main" id="{040D04A3-E44F-4054-929D-24DBDCD33647}"/>
              </a:ext>
            </a:extLst>
          </p:cNvPr>
          <p:cNvSpPr/>
          <p:nvPr/>
        </p:nvSpPr>
        <p:spPr>
          <a:xfrm>
            <a:off x="4186426" y="5915492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B7AFE5DB-DDF6-4B29-84D6-FBC6153C5E2E}"/>
              </a:ext>
            </a:extLst>
          </p:cNvPr>
          <p:cNvCxnSpPr>
            <a:cxnSpLocks/>
          </p:cNvCxnSpPr>
          <p:nvPr/>
        </p:nvCxnSpPr>
        <p:spPr>
          <a:xfrm flipV="1">
            <a:off x="4643626" y="1524467"/>
            <a:ext cx="0" cy="4850606"/>
          </a:xfrm>
          <a:prstGeom prst="line">
            <a:avLst/>
          </a:prstGeom>
          <a:ln w="381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вал 32">
            <a:extLst>
              <a:ext uri="{FF2B5EF4-FFF2-40B4-BE49-F238E27FC236}">
                <a16:creationId xmlns:a16="http://schemas.microsoft.com/office/drawing/2014/main" id="{6C59D463-5253-42EA-8A71-6B024BB949E7}"/>
              </a:ext>
            </a:extLst>
          </p:cNvPr>
          <p:cNvSpPr/>
          <p:nvPr/>
        </p:nvSpPr>
        <p:spPr>
          <a:xfrm>
            <a:off x="4186426" y="871380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43B42AEB-7C96-4910-917D-5D6A7A83EEEA}"/>
              </a:ext>
            </a:extLst>
          </p:cNvPr>
          <p:cNvSpPr/>
          <p:nvPr/>
        </p:nvSpPr>
        <p:spPr>
          <a:xfrm>
            <a:off x="4186426" y="3528289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7DD4900-60E7-4CDD-8459-575685ECE9DC}"/>
              </a:ext>
            </a:extLst>
          </p:cNvPr>
          <p:cNvSpPr txBox="1"/>
          <p:nvPr/>
        </p:nvSpPr>
        <p:spPr>
          <a:xfrm>
            <a:off x="5261029" y="5570832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20 m/s</a:t>
            </a:r>
            <a:endParaRPr lang="ru-RU" sz="36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DDF5A6D-CCC1-415A-B064-3EFF908F28BC}"/>
              </a:ext>
            </a:extLst>
          </p:cNvPr>
          <p:cNvSpPr txBox="1"/>
          <p:nvPr/>
        </p:nvSpPr>
        <p:spPr>
          <a:xfrm>
            <a:off x="5407025" y="3159816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10 m/s</a:t>
            </a:r>
            <a:endParaRPr lang="ru-RU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4ECB16BA-24EE-47AA-9B57-54C37F973AE2}"/>
                  </a:ext>
                </a:extLst>
              </p:cNvPr>
              <p:cNvSpPr txBox="1"/>
              <p:nvPr/>
            </p:nvSpPr>
            <p:spPr>
              <a:xfrm>
                <a:off x="5405626" y="3738103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3600" dirty="0"/>
                  <a:t>= 1 s</a:t>
                </a:r>
                <a:endParaRPr lang="ru-RU" sz="3600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4ECB16BA-24EE-47AA-9B57-54C37F973A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5626" y="3738103"/>
                <a:ext cx="1600200" cy="646331"/>
              </a:xfrm>
              <a:prstGeom prst="rect">
                <a:avLst/>
              </a:prstGeom>
              <a:blipFill>
                <a:blip r:embed="rId6"/>
                <a:stretch>
                  <a:fillRect t="-14151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5DE9E80B-ADEC-43E3-9EEE-52DC6FF9FE8C}"/>
                  </a:ext>
                </a:extLst>
              </p:cNvPr>
              <p:cNvSpPr txBox="1"/>
              <p:nvPr/>
            </p:nvSpPr>
            <p:spPr>
              <a:xfrm>
                <a:off x="5171914" y="842962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𝜗</m:t>
                          </m:r>
                        </m:e>
                        <m:sub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ru-RU" sz="3600" dirty="0"/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5DE9E80B-ADEC-43E3-9EEE-52DC6FF9FE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1914" y="842962"/>
                <a:ext cx="1600200" cy="64633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43121C4-520C-4205-89FD-19FF7E376137}"/>
                  </a:ext>
                </a:extLst>
              </p:cNvPr>
              <p:cNvSpPr txBox="1"/>
              <p:nvPr/>
            </p:nvSpPr>
            <p:spPr>
              <a:xfrm>
                <a:off x="5306931" y="6075919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3600" dirty="0"/>
                  <a:t>= 2 s</a:t>
                </a:r>
                <a:endParaRPr lang="ru-RU" sz="36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43121C4-520C-4205-89FD-19FF7E3761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6931" y="6075919"/>
                <a:ext cx="1600200" cy="646331"/>
              </a:xfrm>
              <a:prstGeom prst="rect">
                <a:avLst/>
              </a:prstGeom>
              <a:blipFill>
                <a:blip r:embed="rId8"/>
                <a:stretch>
                  <a:fillRect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84CC436E-71AE-4E7F-AD95-0B22C2482461}"/>
                  </a:ext>
                </a:extLst>
              </p:cNvPr>
              <p:cNvSpPr txBox="1"/>
              <p:nvPr/>
            </p:nvSpPr>
            <p:spPr>
              <a:xfrm>
                <a:off x="5372638" y="1307977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600" dirty="0"/>
                  <a:t>= 0</a:t>
                </a:r>
                <a:endParaRPr lang="ru-RU" sz="36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84CC436E-71AE-4E7F-AD95-0B22C24824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2638" y="1307977"/>
                <a:ext cx="1600200" cy="646331"/>
              </a:xfrm>
              <a:prstGeom prst="rect">
                <a:avLst/>
              </a:prstGeom>
              <a:blipFill>
                <a:blip r:embed="rId9"/>
                <a:stretch>
                  <a:fillRect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Прямая со стрелкой 41">
            <a:extLst>
              <a:ext uri="{FF2B5EF4-FFF2-40B4-BE49-F238E27FC236}">
                <a16:creationId xmlns:a16="http://schemas.microsoft.com/office/drawing/2014/main" id="{BDFCCD6F-2CCA-4C1B-832E-493D27C0A204}"/>
              </a:ext>
            </a:extLst>
          </p:cNvPr>
          <p:cNvCxnSpPr/>
          <p:nvPr/>
        </p:nvCxnSpPr>
        <p:spPr>
          <a:xfrm flipV="1">
            <a:off x="1900427" y="5341095"/>
            <a:ext cx="0" cy="102043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6E87E198-2BFF-4D38-BBEB-3BE01037CE92}"/>
              </a:ext>
            </a:extLst>
          </p:cNvPr>
          <p:cNvCxnSpPr>
            <a:cxnSpLocks/>
          </p:cNvCxnSpPr>
          <p:nvPr/>
        </p:nvCxnSpPr>
        <p:spPr>
          <a:xfrm>
            <a:off x="4675322" y="1307977"/>
            <a:ext cx="0" cy="97503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7E63CC07-A36E-4A60-8A0B-9A518A20ED2E}"/>
                  </a:ext>
                </a:extLst>
              </p:cNvPr>
              <p:cNvSpPr txBox="1"/>
              <p:nvPr/>
            </p:nvSpPr>
            <p:spPr>
              <a:xfrm>
                <a:off x="8695926" y="1216129"/>
                <a:ext cx="2466214" cy="646331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𝝑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sz="36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𝐠</m:t>
                    </m:r>
                  </m:oMath>
                </a14:m>
                <a:r>
                  <a:rPr lang="en-US" sz="3600" b="1" dirty="0"/>
                  <a:t> </a:t>
                </a:r>
                <a14:m>
                  <m:oMath xmlns:m="http://schemas.openxmlformats.org/officeDocument/2006/math">
                    <m:r>
                      <a:rPr lang="en-US" sz="36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3600" b="1" dirty="0"/>
                  <a:t>t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7E63CC07-A36E-4A60-8A0B-9A518A20ED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95926" y="1216129"/>
                <a:ext cx="2466214" cy="646331"/>
              </a:xfrm>
              <a:prstGeom prst="rect">
                <a:avLst/>
              </a:prstGeom>
              <a:blipFill>
                <a:blip r:embed="rId10"/>
                <a:stretch>
                  <a:fillRect t="-9483" b="-26724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741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-4.36454E-6 L -0.00469 -0.54296 C -0.0043 -0.66576 -0.00377 -0.73315 -0.00325 -0.73315 C -0.0026 -0.73315 -0.00208 -0.66576 -0.00169 -0.54296 L -3.23606E-6 -4.36454E-6 " pathEditMode="relative" rAng="0" ptsTypes="AAAAA">
                                      <p:cBhvr>
                                        <p:cTn id="6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-366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4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ESLAB QOLING!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C8ABD6-AF77-455C-8DC1-43922DF52DD6}"/>
              </a:ext>
            </a:extLst>
          </p:cNvPr>
          <p:cNvSpPr txBox="1"/>
          <p:nvPr/>
        </p:nvSpPr>
        <p:spPr>
          <a:xfrm>
            <a:off x="473075" y="995362"/>
            <a:ext cx="11239500" cy="3170099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Yuqoriga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otilgan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yuqoriga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ko‘tarilsa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shuncha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pastga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qaytib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tushadi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Jism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yuqoriga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otilgan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qaytib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tushayotib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otilgan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nuqtaga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yetganida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xuddi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tezlikka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erishadi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076E140-4503-4931-AF1B-9174A13AD22B}"/>
                  </a:ext>
                </a:extLst>
              </p:cNvPr>
              <p:cNvSpPr txBox="1"/>
              <p:nvPr/>
            </p:nvSpPr>
            <p:spPr>
              <a:xfrm>
                <a:off x="1368425" y="4364214"/>
                <a:ext cx="4267200" cy="1070742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000" b="1" dirty="0">
                    <a:cs typeface="Arial" panose="020B0604020202020204" pitchFamily="34" charset="0"/>
                  </a:rPr>
                  <a:t>h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40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0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</m:t>
                    </m:r>
                    <m:r>
                      <a:rPr lang="en-US" sz="4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4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0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𝒈</m:t>
                            </m:r>
                            <m:r>
                              <a:rPr lang="en-US" sz="4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e>
                          <m:sup>
                            <m:r>
                              <a:rPr lang="en-US" sz="4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4000" b="1" dirty="0"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076E140-4503-4931-AF1B-9174A13AD2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8425" y="4364214"/>
                <a:ext cx="4267200" cy="1070742"/>
              </a:xfrm>
              <a:prstGeom prst="rect">
                <a:avLst/>
              </a:prstGeom>
              <a:blipFill>
                <a:blip r:embed="rId2"/>
                <a:stretch>
                  <a:fillRect l="-4372" b="-8649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83CED6C-7966-42BB-B4EE-79D3A438384A}"/>
                  </a:ext>
                </a:extLst>
              </p:cNvPr>
              <p:cNvSpPr txBox="1"/>
              <p:nvPr/>
            </p:nvSpPr>
            <p:spPr>
              <a:xfrm>
                <a:off x="7159625" y="4545642"/>
                <a:ext cx="1866900" cy="707886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0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𝒈</m:t>
                    </m:r>
                  </m:oMath>
                </a14:m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 0</a:t>
                </a:r>
                <a:endParaRPr lang="ru-RU" sz="36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83CED6C-7966-42BB-B4EE-79D3A43838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9625" y="4545642"/>
                <a:ext cx="1866900" cy="707886"/>
              </a:xfrm>
              <a:prstGeom prst="rect">
                <a:avLst/>
              </a:prstGeom>
              <a:blipFill>
                <a:blip r:embed="rId3"/>
                <a:stretch>
                  <a:fillRect t="-11200" b="-29600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3F95EED-3D1C-4D1E-BD02-97A4C3229775}"/>
                  </a:ext>
                </a:extLst>
              </p:cNvPr>
              <p:cNvSpPr txBox="1"/>
              <p:nvPr/>
            </p:nvSpPr>
            <p:spPr>
              <a:xfrm>
                <a:off x="2054225" y="5795962"/>
                <a:ext cx="2590800" cy="707886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000" b="1" dirty="0">
                    <a:cs typeface="Arial" panose="020B0604020202020204" pitchFamily="34" charset="0"/>
                  </a:rPr>
                  <a:t>h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40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  <m:sub>
                        <m:r>
                          <a:rPr lang="en-US" sz="40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40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0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</m:t>
                    </m:r>
                  </m:oMath>
                </a14:m>
                <a:endParaRPr lang="ru-RU" sz="4000" b="1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03F95EED-3D1C-4D1E-BD02-97A4C32297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4225" y="5795962"/>
                <a:ext cx="2590800" cy="707886"/>
              </a:xfrm>
              <a:prstGeom prst="rect">
                <a:avLst/>
              </a:prstGeom>
              <a:blipFill>
                <a:blip r:embed="rId4"/>
                <a:stretch>
                  <a:fillRect l="-7373" t="-11200" b="-29600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541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7" y="9524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27679AE-164E-4F26-B89F-051EE1DB227A}"/>
                  </a:ext>
                </a:extLst>
              </p:cNvPr>
              <p:cNvSpPr txBox="1"/>
              <p:nvPr/>
            </p:nvSpPr>
            <p:spPr>
              <a:xfrm>
                <a:off x="492125" y="1071562"/>
                <a:ext cx="11201400" cy="3029676"/>
              </a:xfrm>
              <a:prstGeom prst="rect">
                <a:avLst/>
              </a:prstGeom>
              <a:noFill/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40 m/s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yuqoriga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tik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otilgan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jismning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3 s dan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keyingi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qancha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? Shu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vaqt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davomida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jism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qancha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balandlikka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ko‘tariladi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? </a:t>
                </a:r>
                <a14:m>
                  <m:oMath xmlns:m="http://schemas.openxmlformats.org/officeDocument/2006/math">
                    <m:r>
                      <a:rPr lang="en-US" sz="4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</m:oMath>
                </a14:m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10</a:t>
                </a:r>
                <a:r>
                  <a:rPr lang="en-US" sz="44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deb </a:t>
                </a:r>
                <a:r>
                  <a:rPr lang="en-US" sz="4400" dirty="0" err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olinsin</a:t>
                </a:r>
                <a:r>
                  <a:rPr lang="en-US" sz="4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27679AE-164E-4F26-B89F-051EE1DB22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125" y="1071562"/>
                <a:ext cx="11201400" cy="3029676"/>
              </a:xfrm>
              <a:prstGeom prst="rect">
                <a:avLst/>
              </a:prstGeom>
              <a:blipFill>
                <a:blip r:embed="rId2"/>
                <a:stretch>
                  <a:fillRect l="-2004" t="-3557" r="-1896" b="-2372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56599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namunasi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8">
            <a:extLst>
              <a:ext uri="{FF2B5EF4-FFF2-40B4-BE49-F238E27FC236}">
                <a16:creationId xmlns:a16="http://schemas.microsoft.com/office/drawing/2014/main" id="{EB10B00A-5D55-4B11-B05A-0B0B6A5171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979" y="898059"/>
            <a:ext cx="23888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C0B7354-4380-43B6-B3E9-8FCA27124C48}"/>
                  </a:ext>
                </a:extLst>
              </p:cNvPr>
              <p:cNvSpPr txBox="1"/>
              <p:nvPr/>
            </p:nvSpPr>
            <p:spPr>
              <a:xfrm>
                <a:off x="226110" y="1605945"/>
                <a:ext cx="298772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= 40 m/s</a:t>
                </a:r>
                <a:endParaRPr lang="ru-RU" sz="36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C0B7354-4380-43B6-B3E9-8FCA27124C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110" y="1605945"/>
                <a:ext cx="2987726" cy="646331"/>
              </a:xfrm>
              <a:prstGeom prst="rect">
                <a:avLst/>
              </a:prstGeom>
              <a:blipFill>
                <a:blip r:embed="rId2"/>
                <a:stretch>
                  <a:fillRect t="-16038" b="-330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24D4B4F-0A9F-448D-AB0C-9C8D4A5A05FF}"/>
              </a:ext>
            </a:extLst>
          </p:cNvPr>
          <p:cNvCxnSpPr>
            <a:cxnSpLocks/>
          </p:cNvCxnSpPr>
          <p:nvPr/>
        </p:nvCxnSpPr>
        <p:spPr>
          <a:xfrm>
            <a:off x="145806" y="3922693"/>
            <a:ext cx="328001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8">
            <a:extLst>
              <a:ext uri="{FF2B5EF4-FFF2-40B4-BE49-F238E27FC236}">
                <a16:creationId xmlns:a16="http://schemas.microsoft.com/office/drawing/2014/main" id="{E5E6F087-0284-46F0-98B9-1C0B6CEE9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9901" y="879681"/>
            <a:ext cx="30037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935163" eaLnBrk="0" fontAlgn="base" hangingPunct="0">
              <a:spcBef>
                <a:spcPct val="0"/>
              </a:spcBef>
              <a:spcAft>
                <a:spcPct val="0"/>
              </a:spcAft>
              <a:defRPr sz="38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ru-RU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alt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0FB5BFAF-B23F-4C0F-8D56-027B473FF0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0225" y="5549512"/>
                <a:ext cx="7506535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3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defRPr sz="3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defRPr sz="3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defRPr sz="3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defRPr sz="3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19351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19351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19351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19351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3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r>
                  <a:rPr lang="en-US" altLang="ru-RU" sz="3600" b="1" dirty="0" err="1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altLang="ru-RU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</a:t>
                </a:r>
                <a14:m>
                  <m:oMath xmlns:m="http://schemas.openxmlformats.org/officeDocument/2006/math">
                    <m:r>
                      <a:rPr lang="ru-RU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𝝑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10 m/s,     h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75 m  </a:t>
                </a:r>
                <a:endParaRPr lang="ru-RU" sz="3600" dirty="0"/>
              </a:p>
            </p:txBody>
          </p:sp>
        </mc:Choice>
        <mc:Fallback xmlns="">
          <p:sp>
            <p:nvSpPr>
              <p:cNvPr id="9" name="Прямоугольник 8">
                <a:extLst>
                  <a:ext uri="{FF2B5EF4-FFF2-40B4-BE49-F238E27FC236}">
                    <a16:creationId xmlns:a16="http://schemas.microsoft.com/office/drawing/2014/main" id="{0FB5BFAF-B23F-4C0F-8D56-027B473FF0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0225" y="5549512"/>
                <a:ext cx="7506535" cy="646331"/>
              </a:xfrm>
              <a:prstGeom prst="rect">
                <a:avLst/>
              </a:prstGeom>
              <a:blipFill>
                <a:blip r:embed="rId3"/>
                <a:stretch>
                  <a:fillRect l="-2518" t="-16038" b="-3301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C595040-155E-4360-B162-ABBDD6914855}"/>
                  </a:ext>
                </a:extLst>
              </p:cNvPr>
              <p:cNvSpPr txBox="1"/>
              <p:nvPr/>
            </p:nvSpPr>
            <p:spPr>
              <a:xfrm>
                <a:off x="246621" y="2951648"/>
                <a:ext cx="2619757" cy="83362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dirty="0">
                    <a:ea typeface="Cambria Math" panose="02040503050406030204" pitchFamily="18" charset="0"/>
                  </a:rPr>
                  <a:t>g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10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dirty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b="0" i="1" dirty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3600" b="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C595040-155E-4360-B162-ABBDD69148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621" y="2951648"/>
                <a:ext cx="2619757" cy="833626"/>
              </a:xfrm>
              <a:prstGeom prst="rect">
                <a:avLst/>
              </a:prstGeom>
              <a:blipFill>
                <a:blip r:embed="rId4"/>
                <a:stretch>
                  <a:fillRect l="-6977" t="-4380" b="-131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5251849-2885-49E6-AAEA-E40DE0262B21}"/>
                  </a:ext>
                </a:extLst>
              </p:cNvPr>
              <p:cNvSpPr txBox="1"/>
              <p:nvPr/>
            </p:nvSpPr>
            <p:spPr>
              <a:xfrm>
                <a:off x="291800" y="4001910"/>
                <a:ext cx="1812426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𝝑</m:t>
                    </m:r>
                  </m:oMath>
                </a14:m>
                <a:r>
                  <a:rPr lang="en-US" sz="3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?</a:t>
                </a:r>
                <a:endParaRPr lang="ru-RU" sz="3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5251849-2885-49E6-AAEA-E40DE0262B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800" y="4001910"/>
                <a:ext cx="1812426" cy="646331"/>
              </a:xfrm>
              <a:prstGeom prst="rect">
                <a:avLst/>
              </a:prstGeom>
              <a:blipFill>
                <a:blip r:embed="rId5"/>
                <a:stretch>
                  <a:fillRect t="-15888" b="-317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DF0FF124-7167-4D73-B2B3-F46F0DB56807}"/>
              </a:ext>
            </a:extLst>
          </p:cNvPr>
          <p:cNvSpPr txBox="1"/>
          <p:nvPr/>
        </p:nvSpPr>
        <p:spPr>
          <a:xfrm>
            <a:off x="226109" y="2335027"/>
            <a:ext cx="20557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 = 3 s</a:t>
            </a:r>
            <a:endParaRPr lang="ru-RU" sz="3600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D4C16265-09E0-4B4F-B3CD-4D9769055A52}"/>
              </a:ext>
            </a:extLst>
          </p:cNvPr>
          <p:cNvCxnSpPr>
            <a:cxnSpLocks/>
          </p:cNvCxnSpPr>
          <p:nvPr/>
        </p:nvCxnSpPr>
        <p:spPr>
          <a:xfrm>
            <a:off x="3425825" y="810035"/>
            <a:ext cx="102247" cy="41688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C1F450A-8926-428C-AE60-5D1FC88B2358}"/>
                  </a:ext>
                </a:extLst>
              </p:cNvPr>
              <p:cNvSpPr txBox="1"/>
              <p:nvPr/>
            </p:nvSpPr>
            <p:spPr>
              <a:xfrm>
                <a:off x="291800" y="4686545"/>
                <a:ext cx="1753024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600" b="1" dirty="0"/>
                  <a:t>h </a:t>
                </a:r>
                <a14:m>
                  <m:oMath xmlns:m="http://schemas.openxmlformats.org/officeDocument/2006/math">
                    <m:r>
                      <a:rPr lang="en-US" sz="36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 ?</m:t>
                    </m:r>
                    <m:r>
                      <a:rPr lang="en-US" sz="3600" b="1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ru-RU" sz="36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C1F450A-8926-428C-AE60-5D1FC88B23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800" y="4686545"/>
                <a:ext cx="1753024" cy="646331"/>
              </a:xfrm>
              <a:prstGeom prst="rect">
                <a:avLst/>
              </a:prstGeom>
              <a:blipFill>
                <a:blip r:embed="rId6"/>
                <a:stretch>
                  <a:fillRect l="-10801" t="-15094" b="-349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ED4EAA23-626E-4CE5-8D84-9AFB242C2372}"/>
              </a:ext>
            </a:extLst>
          </p:cNvPr>
          <p:cNvSpPr txBox="1"/>
          <p:nvPr/>
        </p:nvSpPr>
        <p:spPr>
          <a:xfrm>
            <a:off x="10267960" y="4310542"/>
            <a:ext cx="1415755" cy="646331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75 m</a:t>
            </a:r>
            <a:endParaRPr lang="ru-RU" sz="3600" b="1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5F86762-7BEE-49B4-9321-8E8AC3D3CAAE}"/>
              </a:ext>
            </a:extLst>
          </p:cNvPr>
          <p:cNvSpPr txBox="1"/>
          <p:nvPr/>
        </p:nvSpPr>
        <p:spPr>
          <a:xfrm>
            <a:off x="9206101" y="2831138"/>
            <a:ext cx="1509876" cy="584775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10 m/s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BD321EA-FEE7-4520-90D1-C2012BC81B20}"/>
                  </a:ext>
                </a:extLst>
              </p:cNvPr>
              <p:cNvSpPr txBox="1"/>
              <p:nvPr/>
            </p:nvSpPr>
            <p:spPr>
              <a:xfrm>
                <a:off x="3883026" y="1680454"/>
                <a:ext cx="3617883" cy="646331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𝝑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𝝑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600" b="1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𝐠</m:t>
                    </m:r>
                  </m:oMath>
                </a14:m>
                <a:r>
                  <a:rPr lang="en-US" sz="3600" b="1" dirty="0"/>
                  <a:t> </a:t>
                </a:r>
                <a14:m>
                  <m:oMath xmlns:m="http://schemas.openxmlformats.org/officeDocument/2006/math">
                    <m:r>
                      <a:rPr lang="en-US" sz="36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3600" b="1" dirty="0"/>
                  <a:t>t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5BD321EA-FEE7-4520-90D1-C2012BC81B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3026" y="1680454"/>
                <a:ext cx="3617883" cy="646331"/>
              </a:xfrm>
              <a:prstGeom prst="rect">
                <a:avLst/>
              </a:prstGeom>
              <a:blipFill>
                <a:blip r:embed="rId7"/>
                <a:stretch>
                  <a:fillRect t="-10435" b="-27826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4322AE1-6088-48B1-92E3-F5FC9BF49D13}"/>
                  </a:ext>
                </a:extLst>
              </p:cNvPr>
              <p:cNvSpPr txBox="1"/>
              <p:nvPr/>
            </p:nvSpPr>
            <p:spPr>
              <a:xfrm>
                <a:off x="7797320" y="1327890"/>
                <a:ext cx="3723130" cy="972767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3600" b="1" dirty="0">
                    <a:cs typeface="Arial" panose="020B0604020202020204" pitchFamily="34" charset="0"/>
                  </a:rPr>
                  <a:t>h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  <m:sub>
                        <m:r>
                          <a:rPr lang="en-US" sz="3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36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36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6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𝒈</m:t>
                            </m:r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e>
                          <m:sup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3600" b="1" dirty="0"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4322AE1-6088-48B1-92E3-F5FC9BF49D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7320" y="1327890"/>
                <a:ext cx="3723130" cy="972767"/>
              </a:xfrm>
              <a:prstGeom prst="rect">
                <a:avLst/>
              </a:prstGeom>
              <a:blipFill>
                <a:blip r:embed="rId8"/>
                <a:stretch>
                  <a:fillRect l="-4194" b="-8333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0905AF3-15CE-4E09-8A18-E6B9D6C960F6}"/>
                  </a:ext>
                </a:extLst>
              </p:cNvPr>
              <p:cNvSpPr txBox="1"/>
              <p:nvPr/>
            </p:nvSpPr>
            <p:spPr>
              <a:xfrm>
                <a:off x="3780780" y="2748247"/>
                <a:ext cx="5436245" cy="833626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𝝑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40 </m:t>
                    </m:r>
                    <m:r>
                      <m:rPr>
                        <m:nor/>
                      </m:rPr>
                      <a: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m</m:t>
                    </m:r>
                    <m:r>
                      <m:rPr>
                        <m:nor/>
                      </m:rPr>
                      <a: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nor/>
                      </m:rPr>
                      <a: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s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10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dirty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36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3600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6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3 s =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0905AF3-15CE-4E09-8A18-E6B9D6C960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0780" y="2748247"/>
                <a:ext cx="5436245" cy="833626"/>
              </a:xfrm>
              <a:prstGeom prst="rect">
                <a:avLst/>
              </a:prstGeom>
              <a:blipFill>
                <a:blip r:embed="rId9"/>
                <a:stretch>
                  <a:fillRect t="-2055" r="-1998" b="-6849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C1A7D5D-0ACA-4D21-AB32-69B562A8C11D}"/>
                  </a:ext>
                </a:extLst>
              </p:cNvPr>
              <p:cNvSpPr txBox="1"/>
              <p:nvPr/>
            </p:nvSpPr>
            <p:spPr>
              <a:xfrm>
                <a:off x="3869519" y="3922693"/>
                <a:ext cx="6398441" cy="1098634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3600" b="1" dirty="0">
                    <a:cs typeface="Arial" panose="020B0604020202020204" pitchFamily="34" charset="0"/>
                  </a:rPr>
                  <a:t>h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40 </m:t>
                    </m:r>
                    <m:r>
                      <m:rPr>
                        <m:nor/>
                      </m:rPr>
                      <a: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m</m:t>
                    </m:r>
                    <m:r>
                      <m:rPr>
                        <m:nor/>
                      </m:rPr>
                      <a: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/</m:t>
                    </m:r>
                    <m:r>
                      <m:rPr>
                        <m:nor/>
                      </m:rPr>
                      <a: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s</m:t>
                    </m:r>
                    <m:r>
                      <a:rPr lang="en-US" sz="36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3 </m:t>
                    </m:r>
                    <m:r>
                      <m:rPr>
                        <m:nor/>
                      </m:rPr>
                      <a: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s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36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3600" dirty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10 </m:t>
                            </m:r>
                            <m:f>
                              <m:fPr>
                                <m:ctrlPr>
                                  <a:rPr lang="en-US" sz="3600" i="1" dirty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i="1" dirty="0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  <m:t>𝑠</m:t>
                                    </m:r>
                                  </m:e>
                                  <m:sup>
                                    <m:r>
                                      <a:rPr lang="en-US" sz="3600" i="1" dirty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  <m:r>
                              <a:rPr lang="en-US" sz="3600" b="1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sz="3600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3600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  <m:r>
                              <a:rPr lang="en-US" sz="3600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b="1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𝒔</m:t>
                            </m:r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3600" b="1" dirty="0"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dirty="0"/>
                  <a:t> =</a:t>
                </a:r>
                <a:endParaRPr lang="ru-RU" sz="3600" b="1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C1A7D5D-0ACA-4D21-AB32-69B562A8C1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9519" y="3922693"/>
                <a:ext cx="6398441" cy="1098634"/>
              </a:xfrm>
              <a:prstGeom prst="rect">
                <a:avLst/>
              </a:prstGeom>
              <a:blipFill>
                <a:blip r:embed="rId10"/>
                <a:stretch>
                  <a:fillRect l="-2552" r="-662" b="-6842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759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  <p:bldP spid="9" grpId="0"/>
      <p:bldP spid="10" grpId="0"/>
      <p:bldP spid="13" grpId="0"/>
      <p:bldP spid="14" grpId="0"/>
      <p:bldP spid="20" grpId="0"/>
      <p:bldP spid="26" grpId="0" animBg="1"/>
      <p:bldP spid="27" grpId="0" animBg="1"/>
      <p:bldP spid="19" grpId="0" animBg="1"/>
      <p:bldP spid="21" grpId="0" animBg="1"/>
      <p:bldP spid="22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99536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5FCBD2-D46D-4ED0-9B10-7C473910C4AA}"/>
              </a:ext>
            </a:extLst>
          </p:cNvPr>
          <p:cNvSpPr txBox="1"/>
          <p:nvPr/>
        </p:nvSpPr>
        <p:spPr>
          <a:xfrm>
            <a:off x="339725" y="1147762"/>
            <a:ext cx="112395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Olmani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3 m/s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yuqoriga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tik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otsangiz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ilib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olishingiz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paytida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2. Jism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vertikal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yuqoriga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40 m/s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otildi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vaqtdan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kamayadi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56615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6B91138-3632-4AD9-92AE-E8977A471199}"/>
              </a:ext>
            </a:extLst>
          </p:cNvPr>
          <p:cNvPicPr/>
          <p:nvPr/>
        </p:nvPicPr>
        <p:blipFill rotWithShape="1">
          <a:blip r:embed="rId2"/>
          <a:srcRect l="49401" t="36237" r="10850" b="44164"/>
          <a:stretch/>
        </p:blipFill>
        <p:spPr bwMode="auto">
          <a:xfrm>
            <a:off x="6580199" y="3645263"/>
            <a:ext cx="3049589" cy="11031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028BFB5-70CD-4825-B499-26006D7E9A76}"/>
              </a:ext>
            </a:extLst>
          </p:cNvPr>
          <p:cNvPicPr/>
          <p:nvPr/>
        </p:nvPicPr>
        <p:blipFill rotWithShape="1">
          <a:blip r:embed="rId2"/>
          <a:srcRect l="49019" t="15157" r="13567" b="65245"/>
          <a:stretch/>
        </p:blipFill>
        <p:spPr bwMode="auto">
          <a:xfrm>
            <a:off x="6501612" y="5860887"/>
            <a:ext cx="2895600" cy="11031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E2EAC57-CC8D-49F7-85D7-5BF4DA249893}"/>
              </a:ext>
            </a:extLst>
          </p:cNvPr>
          <p:cNvPicPr/>
          <p:nvPr/>
        </p:nvPicPr>
        <p:blipFill rotWithShape="1">
          <a:blip r:embed="rId2"/>
          <a:srcRect l="49402" t="76481" r="10848" b="4181"/>
          <a:stretch/>
        </p:blipFill>
        <p:spPr bwMode="auto">
          <a:xfrm>
            <a:off x="252417" y="3630753"/>
            <a:ext cx="3024183" cy="10988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A7F5B2E-D1B7-4DFE-8E6D-03FC2C54F2B1}"/>
              </a:ext>
            </a:extLst>
          </p:cNvPr>
          <p:cNvPicPr/>
          <p:nvPr/>
        </p:nvPicPr>
        <p:blipFill rotWithShape="1">
          <a:blip r:embed="rId2"/>
          <a:srcRect l="4784" t="15157" r="56216" b="65505"/>
          <a:stretch/>
        </p:blipFill>
        <p:spPr bwMode="auto">
          <a:xfrm>
            <a:off x="6493674" y="4748363"/>
            <a:ext cx="3024182" cy="106897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8BEC795-116C-4486-9B73-10CFAEE07DD4}"/>
              </a:ext>
            </a:extLst>
          </p:cNvPr>
          <p:cNvPicPr/>
          <p:nvPr/>
        </p:nvPicPr>
        <p:blipFill rotWithShape="1">
          <a:blip r:embed="rId2"/>
          <a:srcRect l="49401" t="55924" r="10850" b="24478"/>
          <a:stretch/>
        </p:blipFill>
        <p:spPr bwMode="auto">
          <a:xfrm>
            <a:off x="3299617" y="4718496"/>
            <a:ext cx="3066263" cy="10988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75BD44A0-0E3A-4BFF-875F-D7BC8D78ED5E}"/>
              </a:ext>
            </a:extLst>
          </p:cNvPr>
          <p:cNvPicPr/>
          <p:nvPr/>
        </p:nvPicPr>
        <p:blipFill rotWithShape="1">
          <a:blip r:embed="rId2"/>
          <a:srcRect l="5547" t="36237" r="57038" b="44924"/>
          <a:stretch/>
        </p:blipFill>
        <p:spPr bwMode="auto">
          <a:xfrm>
            <a:off x="189698" y="4831374"/>
            <a:ext cx="2895600" cy="9703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B610717D-6B87-42A0-90DE-197F4F831D46}"/>
              </a:ext>
            </a:extLst>
          </p:cNvPr>
          <p:cNvPicPr/>
          <p:nvPr/>
        </p:nvPicPr>
        <p:blipFill rotWithShape="1">
          <a:blip r:embed="rId2"/>
          <a:srcRect l="5547" t="55924" r="57038" b="24478"/>
          <a:stretch/>
        </p:blipFill>
        <p:spPr bwMode="auto">
          <a:xfrm>
            <a:off x="3232150" y="5860887"/>
            <a:ext cx="2895600" cy="11031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E7748CC-FCFB-4CBE-9B4E-4053959BCD3A}"/>
              </a:ext>
            </a:extLst>
          </p:cNvPr>
          <p:cNvPicPr/>
          <p:nvPr/>
        </p:nvPicPr>
        <p:blipFill rotWithShape="1">
          <a:blip r:embed="rId2"/>
          <a:srcRect l="4784" t="76481" r="56217" b="4704"/>
          <a:stretch/>
        </p:blipFill>
        <p:spPr bwMode="auto">
          <a:xfrm>
            <a:off x="189698" y="5927265"/>
            <a:ext cx="2895600" cy="9703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A1EE3B0-2464-4BDA-A293-A1D6EF02852D}"/>
                  </a:ext>
                </a:extLst>
              </p:cNvPr>
              <p:cNvSpPr/>
              <p:nvPr/>
            </p:nvSpPr>
            <p:spPr>
              <a:xfrm>
                <a:off x="377825" y="6107637"/>
                <a:ext cx="987031" cy="609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800" b="1" dirty="0">
                    <a:solidFill>
                      <a:schemeClr val="tx1"/>
                    </a:solidFill>
                  </a:rPr>
                  <a:t>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𝝑</m:t>
                            </m:r>
                          </m:e>
                          <m:sup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b="1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A1EE3B0-2464-4BDA-A293-A1D6EF0285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825" y="6107637"/>
                <a:ext cx="987031" cy="6096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177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80354E-6 -4.49118E-6 L -0.53218 -0.5237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15" y="-261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9489E-6 2.39258E-6 L -0.01537 -0.6847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9" y="-342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9547E-8 -3.35142E-6 L -0.02749 -0.3582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1" y="-179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4726E-6 3.84441E-7 L 0.74089 -0.5178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038" y="-258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5789E-6 -1.93125E-6 L -0.00118 -0.1714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-85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2585E-6 2.39258E-6 L 0.25964 -0.4893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76" y="-24469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4726E-6 2.39258E-6 L 0.2517 -0.5002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85" y="-250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08702E-7 7.86974E-7 L 0.23476 -0.32632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38" y="-163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3705E-6 2.39258E-6 L 0.22903 -0.4893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51" y="-244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6B91138-3632-4AD9-92AE-E8977A471199}"/>
              </a:ext>
            </a:extLst>
          </p:cNvPr>
          <p:cNvPicPr/>
          <p:nvPr/>
        </p:nvPicPr>
        <p:blipFill rotWithShape="1">
          <a:blip r:embed="rId2"/>
          <a:srcRect l="49401" t="36237" r="10850" b="44164"/>
          <a:stretch/>
        </p:blipFill>
        <p:spPr bwMode="auto">
          <a:xfrm>
            <a:off x="5972960" y="1176171"/>
            <a:ext cx="3049589" cy="11031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028BFB5-70CD-4825-B499-26006D7E9A76}"/>
              </a:ext>
            </a:extLst>
          </p:cNvPr>
          <p:cNvPicPr/>
          <p:nvPr/>
        </p:nvPicPr>
        <p:blipFill rotWithShape="1">
          <a:blip r:embed="rId2"/>
          <a:srcRect l="49019" t="15157" r="13567" b="65245"/>
          <a:stretch/>
        </p:blipFill>
        <p:spPr bwMode="auto">
          <a:xfrm>
            <a:off x="9014616" y="2440124"/>
            <a:ext cx="2895600" cy="11031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E2EAC57-CC8D-49F7-85D7-5BF4DA249893}"/>
              </a:ext>
            </a:extLst>
          </p:cNvPr>
          <p:cNvPicPr/>
          <p:nvPr/>
        </p:nvPicPr>
        <p:blipFill rotWithShape="1">
          <a:blip r:embed="rId2"/>
          <a:srcRect l="49402" t="76481" r="10848" b="4181"/>
          <a:stretch/>
        </p:blipFill>
        <p:spPr bwMode="auto">
          <a:xfrm>
            <a:off x="275434" y="2390098"/>
            <a:ext cx="3024183" cy="10988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A7F5B2E-D1B7-4DFE-8E6D-03FC2C54F2B1}"/>
              </a:ext>
            </a:extLst>
          </p:cNvPr>
          <p:cNvPicPr/>
          <p:nvPr/>
        </p:nvPicPr>
        <p:blipFill rotWithShape="1">
          <a:blip r:embed="rId2"/>
          <a:srcRect l="4784" t="15157" r="56216" b="65505"/>
          <a:stretch/>
        </p:blipFill>
        <p:spPr bwMode="auto">
          <a:xfrm>
            <a:off x="243685" y="1167883"/>
            <a:ext cx="3024182" cy="106897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8BEC795-116C-4486-9B73-10CFAEE07DD4}"/>
              </a:ext>
            </a:extLst>
          </p:cNvPr>
          <p:cNvPicPr/>
          <p:nvPr/>
        </p:nvPicPr>
        <p:blipFill rotWithShape="1">
          <a:blip r:embed="rId2"/>
          <a:srcRect l="49401" t="55924" r="10850" b="24478"/>
          <a:stretch/>
        </p:blipFill>
        <p:spPr bwMode="auto">
          <a:xfrm>
            <a:off x="5901129" y="2408345"/>
            <a:ext cx="3066263" cy="10988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75BD44A0-0E3A-4BFF-875F-D7BC8D78ED5E}"/>
              </a:ext>
            </a:extLst>
          </p:cNvPr>
          <p:cNvPicPr/>
          <p:nvPr/>
        </p:nvPicPr>
        <p:blipFill rotWithShape="1">
          <a:blip r:embed="rId2"/>
          <a:srcRect l="5547" t="36237" r="57038" b="44924"/>
          <a:stretch/>
        </p:blipFill>
        <p:spPr bwMode="auto">
          <a:xfrm>
            <a:off x="9002317" y="1194360"/>
            <a:ext cx="2895600" cy="101601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B610717D-6B87-42A0-90DE-197F4F831D46}"/>
              </a:ext>
            </a:extLst>
          </p:cNvPr>
          <p:cNvPicPr/>
          <p:nvPr/>
        </p:nvPicPr>
        <p:blipFill rotWithShape="1">
          <a:blip r:embed="rId2"/>
          <a:srcRect l="5547" t="55924" r="57038" b="24478"/>
          <a:stretch/>
        </p:blipFill>
        <p:spPr bwMode="auto">
          <a:xfrm>
            <a:off x="3160712" y="1114079"/>
            <a:ext cx="2895600" cy="11031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E7748CC-FCFB-4CBE-9B4E-4053959BCD3A}"/>
              </a:ext>
            </a:extLst>
          </p:cNvPr>
          <p:cNvPicPr/>
          <p:nvPr/>
        </p:nvPicPr>
        <p:blipFill rotWithShape="1">
          <a:blip r:embed="rId2"/>
          <a:srcRect l="4784" t="76481" r="56217" b="4704"/>
          <a:stretch/>
        </p:blipFill>
        <p:spPr bwMode="auto">
          <a:xfrm>
            <a:off x="3085298" y="2454346"/>
            <a:ext cx="2895600" cy="9703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A1EE3B0-2464-4BDA-A293-A1D6EF02852D}"/>
                  </a:ext>
                </a:extLst>
              </p:cNvPr>
              <p:cNvSpPr/>
              <p:nvPr/>
            </p:nvSpPr>
            <p:spPr>
              <a:xfrm>
                <a:off x="3320254" y="2686874"/>
                <a:ext cx="987031" cy="6096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800" b="1" dirty="0">
                    <a:solidFill>
                      <a:schemeClr val="tx1"/>
                    </a:solidFill>
                  </a:rPr>
                  <a:t>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𝝑</m:t>
                            </m:r>
                          </m:e>
                          <m:sup>
                            <m:r>
                              <a:rPr lang="en-US" sz="1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1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b="1" dirty="0"/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A1EE3B0-2464-4BDA-A293-A1D6EF02852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0254" y="2686874"/>
                <a:ext cx="987031" cy="6096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0533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80354E-6 -4.49118E-6 L -0.53218 -0.5237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15" y="-261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9489E-6 2.39258E-6 L -0.01537 -0.6847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9" y="-342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29547E-8 -3.35142E-6 L -0.02749 -0.3582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1" y="-179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4726E-6 3.84441E-7 L 0.74089 -0.5178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038" y="-258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5789E-6 -1.93125E-6 L -0.00118 -0.1714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" y="-85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2585E-6 2.39258E-6 L 0.25964 -0.4893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76" y="-24469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4726E-6 2.39258E-6 L 0.2517 -0.50023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85" y="-250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08702E-7 7.86974E-7 L 0.23476 -0.32632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38" y="-163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3705E-6 2.39258E-6 L 0.22903 -0.48937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51" y="-244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YUQORIGA OTILGAN JISM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B3DC0B-35EE-49F9-9117-C0B684D804CD}"/>
              </a:ext>
            </a:extLst>
          </p:cNvPr>
          <p:cNvSpPr txBox="1"/>
          <p:nvPr/>
        </p:nvSpPr>
        <p:spPr>
          <a:xfrm>
            <a:off x="339725" y="995362"/>
            <a:ext cx="11506200" cy="2123658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   Har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yuqoriga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otilganida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qandaydir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balandlikka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ko‘tarilib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qaytib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tushadi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6106B7-6F16-4D45-BA08-502DBBC91355}"/>
              </a:ext>
            </a:extLst>
          </p:cNvPr>
          <p:cNvSpPr txBox="1"/>
          <p:nvPr/>
        </p:nvSpPr>
        <p:spPr>
          <a:xfrm>
            <a:off x="339725" y="3271420"/>
            <a:ext cx="11506200" cy="769441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Keling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harakatni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tahlil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qilaylik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029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6106B7-6F16-4D45-BA08-502DBBC91355}"/>
              </a:ext>
            </a:extLst>
          </p:cNvPr>
          <p:cNvSpPr txBox="1"/>
          <p:nvPr/>
        </p:nvSpPr>
        <p:spPr>
          <a:xfrm>
            <a:off x="530225" y="1071562"/>
            <a:ext cx="11506200" cy="769441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Jism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tezlanish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harakat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72B288C-CDFC-4DC2-9469-356DCC8F10EC}"/>
                  </a:ext>
                </a:extLst>
              </p:cNvPr>
              <p:cNvSpPr txBox="1"/>
              <p:nvPr/>
            </p:nvSpPr>
            <p:spPr>
              <a:xfrm>
                <a:off x="3654425" y="2133923"/>
                <a:ext cx="4343400" cy="1080680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𝒈</m:t>
                    </m:r>
                  </m:oMath>
                </a14:m>
                <a:r>
                  <a:rPr lang="en-US" sz="48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=  9,81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en-US" sz="48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en-US" sz="48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4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72B288C-CDFC-4DC2-9469-356DCC8F10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4425" y="2133923"/>
                <a:ext cx="4343400" cy="1080680"/>
              </a:xfrm>
              <a:prstGeom prst="rect">
                <a:avLst/>
              </a:prstGeom>
              <a:blipFill>
                <a:blip r:embed="rId2"/>
                <a:stretch>
                  <a:fillRect t="-3763" b="-9677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C888280-7C65-4149-85EF-21CE8678B33C}"/>
                  </a:ext>
                </a:extLst>
              </p:cNvPr>
              <p:cNvSpPr txBox="1"/>
              <p:nvPr/>
            </p:nvSpPr>
            <p:spPr>
              <a:xfrm>
                <a:off x="530225" y="4043362"/>
                <a:ext cx="10599738" cy="1446550"/>
              </a:xfrm>
              <a:prstGeom prst="rect">
                <a:avLst/>
              </a:prstGeom>
              <a:noFill/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Demak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44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𝒈</m:t>
                    </m:r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o‘rniga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-</a:t>
                </a:r>
                <a:r>
                  <a:rPr lang="en-US" sz="4400" b="1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𝒈</m:t>
                    </m:r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ning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qiymatini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olamiz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C888280-7C65-4149-85EF-21CE8678B3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225" y="4043362"/>
                <a:ext cx="10599738" cy="1446550"/>
              </a:xfrm>
              <a:prstGeom prst="rect">
                <a:avLst/>
              </a:prstGeom>
              <a:blipFill>
                <a:blip r:embed="rId3"/>
                <a:stretch>
                  <a:fillRect l="-2117" t="-7692" r="-2002" b="-15789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467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6106B7-6F16-4D45-BA08-502DBBC91355}"/>
              </a:ext>
            </a:extLst>
          </p:cNvPr>
          <p:cNvSpPr txBox="1"/>
          <p:nvPr/>
        </p:nvSpPr>
        <p:spPr>
          <a:xfrm>
            <a:off x="530225" y="1071562"/>
            <a:ext cx="11506200" cy="144655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yuqoriga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tik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otilgan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jismning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vaqtdagi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tezligini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topamiz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E321DBB-C878-4C17-B4AA-CA589AFB3716}"/>
                  </a:ext>
                </a:extLst>
              </p:cNvPr>
              <p:cNvSpPr txBox="1"/>
              <p:nvPr/>
            </p:nvSpPr>
            <p:spPr>
              <a:xfrm>
                <a:off x="3044825" y="2746712"/>
                <a:ext cx="4382134" cy="830997"/>
              </a:xfrm>
              <a:prstGeom prst="rect">
                <a:avLst/>
              </a:prstGeom>
              <a:noFill/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𝝑</m:t>
                    </m:r>
                    <m:r>
                      <a:rPr lang="en-US" sz="4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4800" b="1" i="1" smtClean="0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𝝑</m:t>
                        </m:r>
                      </m:e>
                      <m:sub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𝟎</m:t>
                        </m:r>
                      </m:sub>
                    </m:sSub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4800" b="1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48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𝐠</m:t>
                    </m:r>
                  </m:oMath>
                </a14:m>
                <a:r>
                  <a:rPr lang="en-US" sz="4800" b="1" dirty="0"/>
                  <a:t> </a:t>
                </a:r>
                <a14:m>
                  <m:oMath xmlns:m="http://schemas.openxmlformats.org/officeDocument/2006/math">
                    <m:r>
                      <a:rPr lang="en-US" sz="48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4800" b="1" dirty="0"/>
                  <a:t>t</a:t>
                </a:r>
                <a:endParaRPr lang="ru-RU" sz="4800" b="1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E321DBB-C878-4C17-B4AA-CA589AFB37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4825" y="2746712"/>
                <a:ext cx="4382134" cy="830997"/>
              </a:xfrm>
              <a:prstGeom prst="rect">
                <a:avLst/>
              </a:prstGeom>
              <a:blipFill>
                <a:blip r:embed="rId2"/>
                <a:stretch>
                  <a:fillRect t="-12414" r="-1236" b="-33103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8168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56106B7-6F16-4D45-BA08-502DBBC91355}"/>
              </a:ext>
            </a:extLst>
          </p:cNvPr>
          <p:cNvSpPr txBox="1"/>
          <p:nvPr/>
        </p:nvSpPr>
        <p:spPr>
          <a:xfrm>
            <a:off x="1063625" y="1083468"/>
            <a:ext cx="9601200" cy="2123658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Yuqoriga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tik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otilgan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jismning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ixtiyoriy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vaqtdagi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ko‘tarilish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balandligini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aniqlaymiz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0E1AB30-C8FD-4B1F-A084-90328C6B70B8}"/>
                  </a:ext>
                </a:extLst>
              </p:cNvPr>
              <p:cNvSpPr txBox="1"/>
              <p:nvPr/>
            </p:nvSpPr>
            <p:spPr>
              <a:xfrm>
                <a:off x="3197225" y="3509962"/>
                <a:ext cx="5009158" cy="1266116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4800" b="1" dirty="0">
                    <a:cs typeface="Arial" panose="020B0604020202020204" pitchFamily="34" charset="0"/>
                  </a:rPr>
                  <a:t>h </a:t>
                </a:r>
                <a14:m>
                  <m:oMath xmlns:m="http://schemas.openxmlformats.org/officeDocument/2006/math">
                    <m:r>
                      <a:rPr lang="en-US" sz="48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𝝑</m:t>
                        </m:r>
                      </m:e>
                      <m:sub>
                        <m:r>
                          <a:rPr lang="en-US" sz="4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b>
                    </m:sSub>
                    <m:r>
                      <a:rPr lang="en-US" sz="48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4800" b="1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𝒕</m:t>
                    </m:r>
                    <m:r>
                      <a:rPr lang="en-US" sz="4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ru-RU" sz="48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8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𝒈</m:t>
                            </m:r>
                            <m:r>
                              <a:rPr lang="en-US" sz="4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e>
                          <m:sup>
                            <m:r>
                              <a:rPr lang="en-US" sz="48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4800" b="1" dirty="0">
                            <a:ea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4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4800" b="1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0E1AB30-C8FD-4B1F-A084-90328C6B70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7225" y="3509962"/>
                <a:ext cx="5009158" cy="1266116"/>
              </a:xfrm>
              <a:prstGeom prst="rect">
                <a:avLst/>
              </a:prstGeom>
              <a:blipFill>
                <a:blip r:embed="rId2"/>
                <a:stretch>
                  <a:fillRect l="-4934" b="-10648"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792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Jismlarning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tushishi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C8ABD6-AF77-455C-8DC1-43922DF52DD6}"/>
              </a:ext>
            </a:extLst>
          </p:cNvPr>
          <p:cNvSpPr txBox="1"/>
          <p:nvPr/>
        </p:nvSpPr>
        <p:spPr>
          <a:xfrm>
            <a:off x="568325" y="1386304"/>
            <a:ext cx="11049000" cy="2123658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Yuqoriga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otilgan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harakatiga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ketsa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jism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nuqtaga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qaytib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tushishiga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shuncha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ketadi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266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85650" cy="84296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Jismlarning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tushishi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C8ABD6-AF77-455C-8DC1-43922DF52DD6}"/>
              </a:ext>
            </a:extLst>
          </p:cNvPr>
          <p:cNvSpPr txBox="1"/>
          <p:nvPr/>
        </p:nvSpPr>
        <p:spPr>
          <a:xfrm>
            <a:off x="4873625" y="919164"/>
            <a:ext cx="7145337" cy="144655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   Jism 20 m/s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yuqoriga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tik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otildi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AC87D5EE-B691-46F4-ABFB-53B998955E24}"/>
              </a:ext>
            </a:extLst>
          </p:cNvPr>
          <p:cNvSpPr/>
          <p:nvPr/>
        </p:nvSpPr>
        <p:spPr>
          <a:xfrm>
            <a:off x="301625" y="5895974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6EA24BAB-7952-4913-A358-FF9E98291C82}"/>
              </a:ext>
            </a:extLst>
          </p:cNvPr>
          <p:cNvCxnSpPr>
            <a:cxnSpLocks/>
          </p:cNvCxnSpPr>
          <p:nvPr/>
        </p:nvCxnSpPr>
        <p:spPr>
          <a:xfrm>
            <a:off x="0" y="6786562"/>
            <a:ext cx="5178425" cy="0"/>
          </a:xfrm>
          <a:prstGeom prst="line">
            <a:avLst/>
          </a:prstGeom>
          <a:ln w="762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вал 15">
            <a:extLst>
              <a:ext uri="{FF2B5EF4-FFF2-40B4-BE49-F238E27FC236}">
                <a16:creationId xmlns:a16="http://schemas.microsoft.com/office/drawing/2014/main" id="{A6B05B8A-C4AE-4AD9-8559-44E4E14E6F3E}"/>
              </a:ext>
            </a:extLst>
          </p:cNvPr>
          <p:cNvSpPr/>
          <p:nvPr/>
        </p:nvSpPr>
        <p:spPr>
          <a:xfrm>
            <a:off x="2132012" y="5867398"/>
            <a:ext cx="914400" cy="8429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2845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1668E-6 9.13614E-7 L -2.01668E-6 -0.71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59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25 1.46992E-6 L -0.00469 -0.54297 C -0.0043 -0.66576 -0.00378 -0.73315 -0.00326 -0.73315 C -0.00261 -0.73315 -0.00208 -0.66576 -0.00169 -0.54297 L -4.58572E-7 1.46992E-6 " pathEditMode="relative" rAng="0" ptsTypes="AAAAA">
                                      <p:cBhvr>
                                        <p:cTn id="10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3" y="-366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9564</TotalTime>
  <Words>549</Words>
  <Application>Microsoft Office PowerPoint</Application>
  <PresentationFormat>Произвольный</PresentationFormat>
  <Paragraphs>86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Computer</dc:creator>
  <cp:lastModifiedBy>Пользователь</cp:lastModifiedBy>
  <cp:revision>609</cp:revision>
  <dcterms:created xsi:type="dcterms:W3CDTF">2020-04-13T08:05:16Z</dcterms:created>
  <dcterms:modified xsi:type="dcterms:W3CDTF">2020-12-23T11:26:02Z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