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5" r:id="rId2"/>
    <p:sldId id="325" r:id="rId3"/>
    <p:sldId id="334" r:id="rId4"/>
    <p:sldId id="351" r:id="rId5"/>
    <p:sldId id="366" r:id="rId6"/>
    <p:sldId id="352" r:id="rId7"/>
    <p:sldId id="365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3" r:id="rId16"/>
    <p:sldId id="364" r:id="rId17"/>
    <p:sldId id="362" r:id="rId18"/>
    <p:sldId id="353" r:id="rId19"/>
    <p:sldId id="367" r:id="rId20"/>
    <p:sldId id="371" r:id="rId21"/>
    <p:sldId id="368" r:id="rId22"/>
    <p:sldId id="369" r:id="rId23"/>
    <p:sldId id="373" r:id="rId24"/>
    <p:sldId id="370" r:id="rId25"/>
    <p:sldId id="372" r:id="rId26"/>
    <p:sldId id="35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7" autoAdjust="0"/>
    <p:restoredTop sz="94660"/>
  </p:normalViewPr>
  <p:slideViewPr>
    <p:cSldViewPr snapToGrid="0">
      <p:cViewPr>
        <p:scale>
          <a:sx n="63" d="100"/>
          <a:sy n="63" d="100"/>
        </p:scale>
        <p:origin x="-960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EF9F-6EBB-4328-BFF4-22C835255634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978DB-73CB-438D-BB08-2D9C565D52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2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52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722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81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92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948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533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4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996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4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124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47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06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179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963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62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0122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50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20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04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147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15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0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Пытались </a:t>
            </a:r>
            <a:r>
              <a:rPr lang="ru-RU" dirty="0" err="1" smtClean="0"/>
              <a:t>взаимосвязьвеществ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7D7E-D05D-41A6-BE46-D5DFA5AE9DD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57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94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9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109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3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17" name="bg object 17"/>
          <p:cNvSpPr/>
          <p:nvPr/>
        </p:nvSpPr>
        <p:spPr>
          <a:xfrm>
            <a:off x="141358" y="150402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4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6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3857666" cy="4058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92" y="1577341"/>
            <a:ext cx="5303521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3900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60307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9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626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86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46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3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01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3497A-3151-4DC0-A285-86CC8653D4DC}" type="datetimeFigureOut">
              <a:rPr lang="ru-RU" smtClean="0"/>
              <a:pPr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665A-317E-4192-9889-EE2CF4E3CD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2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=""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201802" y="2700149"/>
            <a:ext cx="6921787" cy="3492300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ru-RU" sz="4400" b="1" dirty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Тема</a:t>
            </a:r>
            <a:r>
              <a:rPr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z-Latn-UZ" sz="4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П.П. Ершов </a:t>
            </a: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(1815-1869)</a:t>
            </a:r>
          </a:p>
          <a:p>
            <a:pPr marL="38918">
              <a:spcBef>
                <a:spcPts val="233"/>
              </a:spcBef>
            </a:pPr>
            <a:r>
              <a:rPr lang="ru-RU" sz="4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Очерк жизни и творчества.</a:t>
            </a:r>
            <a:endParaRPr lang="ru-RU" sz="4800" b="1" dirty="0" smtClean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942965" y="3116334"/>
            <a:ext cx="574502" cy="211807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=""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=""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=""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=""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9940665" y="1145408"/>
            <a:ext cx="1199618" cy="456635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 algn="ctr">
              <a:spcBef>
                <a:spcPts val="201"/>
              </a:spcBef>
            </a:pPr>
            <a:r>
              <a:rPr lang="ru-RU" sz="2800" b="1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latin typeface="Arial"/>
              <a:cs typeface="Arial"/>
            </a:endParaRPr>
          </a:p>
        </p:txBody>
      </p:sp>
      <p:sp>
        <p:nvSpPr>
          <p:cNvPr id="46" name="object 2">
            <a:extLst>
              <a:ext uri="{FF2B5EF4-FFF2-40B4-BE49-F238E27FC236}">
                <a16:creationId xmlns="" xmlns:a16="http://schemas.microsoft.com/office/drawing/2014/main" id="{B8AE967A-8A32-463D-BEB3-961169192AFF}"/>
              </a:ext>
            </a:extLst>
          </p:cNvPr>
          <p:cNvSpPr txBox="1">
            <a:spLocks/>
          </p:cNvSpPr>
          <p:nvPr/>
        </p:nvSpPr>
        <p:spPr>
          <a:xfrm>
            <a:off x="2049237" y="456621"/>
            <a:ext cx="6180542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ru-RU" sz="7196" kern="0" spc="21" dirty="0" smtClean="0">
                <a:solidFill>
                  <a:sysClr val="window" lastClr="FFFFFF"/>
                </a:solidFill>
              </a:rPr>
              <a:t>  Литература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47" name="object 11">
            <a:extLst>
              <a:ext uri="{FF2B5EF4-FFF2-40B4-BE49-F238E27FC236}">
                <a16:creationId xmlns="" xmlns:a16="http://schemas.microsoft.com/office/drawing/2014/main" id="{38127922-7F66-46DD-B48F-9CFEFAEAC55F}"/>
              </a:ext>
            </a:extLst>
          </p:cNvPr>
          <p:cNvSpPr/>
          <p:nvPr/>
        </p:nvSpPr>
        <p:spPr>
          <a:xfrm>
            <a:off x="704893" y="614405"/>
            <a:ext cx="936801" cy="897823"/>
          </a:xfrm>
          <a:custGeom>
            <a:avLst/>
            <a:gdLst/>
            <a:ahLst/>
            <a:cxnLst/>
            <a:rect l="l" t="t" r="r" b="b"/>
            <a:pathLst>
              <a:path w="442595" h="424180">
                <a:moveTo>
                  <a:pt x="439548" y="319402"/>
                </a:moveTo>
                <a:lnTo>
                  <a:pt x="52138" y="319402"/>
                </a:lnTo>
                <a:lnTo>
                  <a:pt x="31861" y="323505"/>
                </a:lnTo>
                <a:lnTo>
                  <a:pt x="15286" y="334689"/>
                </a:lnTo>
                <a:lnTo>
                  <a:pt x="4103" y="351264"/>
                </a:lnTo>
                <a:lnTo>
                  <a:pt x="0" y="371541"/>
                </a:lnTo>
                <a:lnTo>
                  <a:pt x="4103" y="391814"/>
                </a:lnTo>
                <a:lnTo>
                  <a:pt x="15286" y="408387"/>
                </a:lnTo>
                <a:lnTo>
                  <a:pt x="31861" y="419570"/>
                </a:lnTo>
                <a:lnTo>
                  <a:pt x="52138" y="423673"/>
                </a:lnTo>
                <a:lnTo>
                  <a:pt x="328301" y="423673"/>
                </a:lnTo>
                <a:lnTo>
                  <a:pt x="331199" y="420775"/>
                </a:lnTo>
                <a:lnTo>
                  <a:pt x="331199" y="413618"/>
                </a:lnTo>
                <a:lnTo>
                  <a:pt x="328301" y="410716"/>
                </a:lnTo>
                <a:lnTo>
                  <a:pt x="52138" y="410716"/>
                </a:lnTo>
                <a:lnTo>
                  <a:pt x="36902" y="407633"/>
                </a:lnTo>
                <a:lnTo>
                  <a:pt x="24445" y="399230"/>
                </a:lnTo>
                <a:lnTo>
                  <a:pt x="16039" y="386776"/>
                </a:lnTo>
                <a:lnTo>
                  <a:pt x="12955" y="371541"/>
                </a:lnTo>
                <a:lnTo>
                  <a:pt x="16039" y="356305"/>
                </a:lnTo>
                <a:lnTo>
                  <a:pt x="24445" y="343850"/>
                </a:lnTo>
                <a:lnTo>
                  <a:pt x="36902" y="335446"/>
                </a:lnTo>
                <a:lnTo>
                  <a:pt x="52138" y="332362"/>
                </a:lnTo>
                <a:lnTo>
                  <a:pt x="439548" y="332362"/>
                </a:lnTo>
                <a:lnTo>
                  <a:pt x="442446" y="329457"/>
                </a:lnTo>
                <a:lnTo>
                  <a:pt x="442446" y="322300"/>
                </a:lnTo>
                <a:lnTo>
                  <a:pt x="439548" y="319402"/>
                </a:lnTo>
                <a:close/>
              </a:path>
              <a:path w="442595" h="424180">
                <a:moveTo>
                  <a:pt x="439548" y="410716"/>
                </a:moveTo>
                <a:lnTo>
                  <a:pt x="354347" y="410716"/>
                </a:lnTo>
                <a:lnTo>
                  <a:pt x="351445" y="413618"/>
                </a:lnTo>
                <a:lnTo>
                  <a:pt x="351445" y="420775"/>
                </a:lnTo>
                <a:lnTo>
                  <a:pt x="354347" y="423673"/>
                </a:lnTo>
                <a:lnTo>
                  <a:pt x="439548" y="423673"/>
                </a:lnTo>
                <a:lnTo>
                  <a:pt x="442446" y="420775"/>
                </a:lnTo>
                <a:lnTo>
                  <a:pt x="442446" y="413618"/>
                </a:lnTo>
                <a:lnTo>
                  <a:pt x="439548" y="410716"/>
                </a:lnTo>
                <a:close/>
              </a:path>
              <a:path w="442595" h="424180">
                <a:moveTo>
                  <a:pt x="432503" y="332362"/>
                </a:moveTo>
                <a:lnTo>
                  <a:pt x="418830" y="332362"/>
                </a:lnTo>
                <a:lnTo>
                  <a:pt x="416437" y="340457"/>
                </a:lnTo>
                <a:lnTo>
                  <a:pt x="414121" y="350137"/>
                </a:lnTo>
                <a:lnTo>
                  <a:pt x="412372" y="360724"/>
                </a:lnTo>
                <a:lnTo>
                  <a:pt x="411680" y="371541"/>
                </a:lnTo>
                <a:lnTo>
                  <a:pt x="412372" y="382354"/>
                </a:lnTo>
                <a:lnTo>
                  <a:pt x="414121" y="392940"/>
                </a:lnTo>
                <a:lnTo>
                  <a:pt x="416437" y="402620"/>
                </a:lnTo>
                <a:lnTo>
                  <a:pt x="418830" y="410716"/>
                </a:lnTo>
                <a:lnTo>
                  <a:pt x="432503" y="410716"/>
                </a:lnTo>
                <a:lnTo>
                  <a:pt x="430159" y="403448"/>
                </a:lnTo>
                <a:lnTo>
                  <a:pt x="427579" y="393776"/>
                </a:lnTo>
                <a:lnTo>
                  <a:pt x="425494" y="382780"/>
                </a:lnTo>
                <a:lnTo>
                  <a:pt x="424637" y="371541"/>
                </a:lnTo>
                <a:lnTo>
                  <a:pt x="425494" y="360297"/>
                </a:lnTo>
                <a:lnTo>
                  <a:pt x="427579" y="349299"/>
                </a:lnTo>
                <a:lnTo>
                  <a:pt x="430159" y="339627"/>
                </a:lnTo>
                <a:lnTo>
                  <a:pt x="432503" y="332362"/>
                </a:lnTo>
                <a:close/>
              </a:path>
              <a:path w="442595" h="424180">
                <a:moveTo>
                  <a:pt x="437324" y="60998"/>
                </a:moveTo>
                <a:lnTo>
                  <a:pt x="91180" y="60998"/>
                </a:lnTo>
                <a:lnTo>
                  <a:pt x="72562" y="64766"/>
                </a:lnTo>
                <a:lnTo>
                  <a:pt x="57340" y="75038"/>
                </a:lnTo>
                <a:lnTo>
                  <a:pt x="47069" y="90259"/>
                </a:lnTo>
                <a:lnTo>
                  <a:pt x="43300" y="108878"/>
                </a:lnTo>
                <a:lnTo>
                  <a:pt x="47069" y="127498"/>
                </a:lnTo>
                <a:lnTo>
                  <a:pt x="57340" y="142719"/>
                </a:lnTo>
                <a:lnTo>
                  <a:pt x="72562" y="152990"/>
                </a:lnTo>
                <a:lnTo>
                  <a:pt x="91180" y="156758"/>
                </a:lnTo>
                <a:lnTo>
                  <a:pt x="69324" y="156758"/>
                </a:lnTo>
                <a:lnTo>
                  <a:pt x="27786" y="184311"/>
                </a:lnTo>
                <a:lnTo>
                  <a:pt x="24237" y="274312"/>
                </a:lnTo>
                <a:lnTo>
                  <a:pt x="27786" y="291847"/>
                </a:lnTo>
                <a:lnTo>
                  <a:pt x="37458" y="306181"/>
                </a:lnTo>
                <a:lnTo>
                  <a:pt x="51791" y="315853"/>
                </a:lnTo>
                <a:lnTo>
                  <a:pt x="69324" y="319402"/>
                </a:lnTo>
                <a:lnTo>
                  <a:pt x="390660" y="319402"/>
                </a:lnTo>
                <a:lnTo>
                  <a:pt x="393559" y="316500"/>
                </a:lnTo>
                <a:lnTo>
                  <a:pt x="393559" y="309347"/>
                </a:lnTo>
                <a:lnTo>
                  <a:pt x="390660" y="306445"/>
                </a:lnTo>
                <a:lnTo>
                  <a:pt x="69324" y="306445"/>
                </a:lnTo>
                <a:lnTo>
                  <a:pt x="56828" y="303917"/>
                </a:lnTo>
                <a:lnTo>
                  <a:pt x="46614" y="297025"/>
                </a:lnTo>
                <a:lnTo>
                  <a:pt x="39723" y="286810"/>
                </a:lnTo>
                <a:lnTo>
                  <a:pt x="37194" y="274312"/>
                </a:lnTo>
                <a:lnTo>
                  <a:pt x="37311" y="201264"/>
                </a:lnTo>
                <a:lnTo>
                  <a:pt x="39723" y="189349"/>
                </a:lnTo>
                <a:lnTo>
                  <a:pt x="46614" y="179135"/>
                </a:lnTo>
                <a:lnTo>
                  <a:pt x="56828" y="172243"/>
                </a:lnTo>
                <a:lnTo>
                  <a:pt x="69324" y="169715"/>
                </a:lnTo>
                <a:lnTo>
                  <a:pt x="272069" y="169715"/>
                </a:lnTo>
                <a:lnTo>
                  <a:pt x="272069" y="143798"/>
                </a:lnTo>
                <a:lnTo>
                  <a:pt x="91180" y="143798"/>
                </a:lnTo>
                <a:lnTo>
                  <a:pt x="77602" y="141049"/>
                </a:lnTo>
                <a:lnTo>
                  <a:pt x="66500" y="133558"/>
                </a:lnTo>
                <a:lnTo>
                  <a:pt x="59008" y="122457"/>
                </a:lnTo>
                <a:lnTo>
                  <a:pt x="56259" y="108878"/>
                </a:lnTo>
                <a:lnTo>
                  <a:pt x="59008" y="95299"/>
                </a:lnTo>
                <a:lnTo>
                  <a:pt x="66500" y="84196"/>
                </a:lnTo>
                <a:lnTo>
                  <a:pt x="77602" y="76703"/>
                </a:lnTo>
                <a:lnTo>
                  <a:pt x="91180" y="73954"/>
                </a:lnTo>
                <a:lnTo>
                  <a:pt x="437324" y="73954"/>
                </a:lnTo>
                <a:lnTo>
                  <a:pt x="440228" y="71056"/>
                </a:lnTo>
                <a:lnTo>
                  <a:pt x="440228" y="63900"/>
                </a:lnTo>
                <a:lnTo>
                  <a:pt x="437324" y="60998"/>
                </a:lnTo>
                <a:close/>
              </a:path>
              <a:path w="442595" h="424180">
                <a:moveTo>
                  <a:pt x="364773" y="279319"/>
                </a:moveTo>
                <a:lnTo>
                  <a:pt x="358407" y="282596"/>
                </a:lnTo>
                <a:lnTo>
                  <a:pt x="357159" y="286501"/>
                </a:lnTo>
                <a:lnTo>
                  <a:pt x="361878" y="295652"/>
                </a:lnTo>
                <a:lnTo>
                  <a:pt x="365412" y="301195"/>
                </a:lnTo>
                <a:lnTo>
                  <a:pt x="369417" y="306445"/>
                </a:lnTo>
                <a:lnTo>
                  <a:pt x="386379" y="306445"/>
                </a:lnTo>
                <a:lnTo>
                  <a:pt x="381764" y="301183"/>
                </a:lnTo>
                <a:lnTo>
                  <a:pt x="377507" y="295584"/>
                </a:lnTo>
                <a:lnTo>
                  <a:pt x="373727" y="289832"/>
                </a:lnTo>
                <a:lnTo>
                  <a:pt x="370316" y="283748"/>
                </a:lnTo>
                <a:lnTo>
                  <a:pt x="368679" y="280569"/>
                </a:lnTo>
                <a:lnTo>
                  <a:pt x="364773" y="279319"/>
                </a:lnTo>
                <a:close/>
              </a:path>
              <a:path w="442595" h="424180">
                <a:moveTo>
                  <a:pt x="386358" y="169715"/>
                </a:moveTo>
                <a:lnTo>
                  <a:pt x="369388" y="169715"/>
                </a:lnTo>
                <a:lnTo>
                  <a:pt x="359477" y="185128"/>
                </a:lnTo>
                <a:lnTo>
                  <a:pt x="352251" y="201849"/>
                </a:lnTo>
                <a:lnTo>
                  <a:pt x="347827" y="219594"/>
                </a:lnTo>
                <a:lnTo>
                  <a:pt x="346326" y="238079"/>
                </a:lnTo>
                <a:lnTo>
                  <a:pt x="346326" y="244717"/>
                </a:lnTo>
                <a:lnTo>
                  <a:pt x="346913" y="251369"/>
                </a:lnTo>
                <a:lnTo>
                  <a:pt x="348612" y="260992"/>
                </a:lnTo>
                <a:lnTo>
                  <a:pt x="351345" y="263199"/>
                </a:lnTo>
                <a:lnTo>
                  <a:pt x="354804" y="263199"/>
                </a:lnTo>
                <a:lnTo>
                  <a:pt x="355185" y="263170"/>
                </a:lnTo>
                <a:lnTo>
                  <a:pt x="359088" y="262475"/>
                </a:lnTo>
                <a:lnTo>
                  <a:pt x="361439" y="259113"/>
                </a:lnTo>
                <a:lnTo>
                  <a:pt x="359801" y="249850"/>
                </a:lnTo>
                <a:lnTo>
                  <a:pt x="359352" y="244717"/>
                </a:lnTo>
                <a:lnTo>
                  <a:pt x="359286" y="238079"/>
                </a:lnTo>
                <a:lnTo>
                  <a:pt x="361058" y="219208"/>
                </a:lnTo>
                <a:lnTo>
                  <a:pt x="366268" y="201264"/>
                </a:lnTo>
                <a:lnTo>
                  <a:pt x="374754" y="184637"/>
                </a:lnTo>
                <a:lnTo>
                  <a:pt x="386358" y="169715"/>
                </a:lnTo>
                <a:close/>
              </a:path>
              <a:path w="442595" h="424180">
                <a:moveTo>
                  <a:pt x="305304" y="191105"/>
                </a:moveTo>
                <a:lnTo>
                  <a:pt x="282202" y="191105"/>
                </a:lnTo>
                <a:lnTo>
                  <a:pt x="291815" y="202039"/>
                </a:lnTo>
                <a:lnTo>
                  <a:pt x="295783" y="203028"/>
                </a:lnTo>
                <a:lnTo>
                  <a:pt x="302975" y="200322"/>
                </a:lnTo>
                <a:lnTo>
                  <a:pt x="305304" y="196959"/>
                </a:lnTo>
                <a:lnTo>
                  <a:pt x="305304" y="191105"/>
                </a:lnTo>
                <a:close/>
              </a:path>
              <a:path w="442595" h="424180">
                <a:moveTo>
                  <a:pt x="272069" y="169715"/>
                </a:moveTo>
                <a:lnTo>
                  <a:pt x="259105" y="169715"/>
                </a:lnTo>
                <a:lnTo>
                  <a:pt x="259105" y="196959"/>
                </a:lnTo>
                <a:lnTo>
                  <a:pt x="261432" y="200322"/>
                </a:lnTo>
                <a:lnTo>
                  <a:pt x="265035" y="201676"/>
                </a:lnTo>
                <a:lnTo>
                  <a:pt x="267544" y="202759"/>
                </a:lnTo>
                <a:lnTo>
                  <a:pt x="272141" y="202359"/>
                </a:lnTo>
                <a:lnTo>
                  <a:pt x="275132" y="199155"/>
                </a:lnTo>
                <a:lnTo>
                  <a:pt x="282202" y="191105"/>
                </a:lnTo>
                <a:lnTo>
                  <a:pt x="305304" y="191105"/>
                </a:lnTo>
                <a:lnTo>
                  <a:pt x="305304" y="183017"/>
                </a:lnTo>
                <a:lnTo>
                  <a:pt x="272069" y="183017"/>
                </a:lnTo>
                <a:lnTo>
                  <a:pt x="272069" y="169715"/>
                </a:lnTo>
                <a:close/>
              </a:path>
              <a:path w="442595" h="424180">
                <a:moveTo>
                  <a:pt x="284565" y="175701"/>
                </a:moveTo>
                <a:lnTo>
                  <a:pt x="279845" y="175701"/>
                </a:lnTo>
                <a:lnTo>
                  <a:pt x="277606" y="176712"/>
                </a:lnTo>
                <a:lnTo>
                  <a:pt x="272069" y="183017"/>
                </a:lnTo>
                <a:lnTo>
                  <a:pt x="292345" y="183017"/>
                </a:lnTo>
                <a:lnTo>
                  <a:pt x="286804" y="176712"/>
                </a:lnTo>
                <a:lnTo>
                  <a:pt x="284565" y="175701"/>
                </a:lnTo>
                <a:close/>
              </a:path>
              <a:path w="442595" h="424180">
                <a:moveTo>
                  <a:pt x="367595" y="104612"/>
                </a:moveTo>
                <a:lnTo>
                  <a:pt x="292345" y="104612"/>
                </a:lnTo>
                <a:lnTo>
                  <a:pt x="292345" y="183017"/>
                </a:lnTo>
                <a:lnTo>
                  <a:pt x="305304" y="183017"/>
                </a:lnTo>
                <a:lnTo>
                  <a:pt x="305304" y="169715"/>
                </a:lnTo>
                <a:lnTo>
                  <a:pt x="390660" y="169715"/>
                </a:lnTo>
                <a:lnTo>
                  <a:pt x="393559" y="166813"/>
                </a:lnTo>
                <a:lnTo>
                  <a:pt x="393559" y="159656"/>
                </a:lnTo>
                <a:lnTo>
                  <a:pt x="390660" y="156758"/>
                </a:lnTo>
                <a:lnTo>
                  <a:pt x="437324" y="156758"/>
                </a:lnTo>
                <a:lnTo>
                  <a:pt x="440228" y="153860"/>
                </a:lnTo>
                <a:lnTo>
                  <a:pt x="440228" y="146704"/>
                </a:lnTo>
                <a:lnTo>
                  <a:pt x="437324" y="143798"/>
                </a:lnTo>
                <a:lnTo>
                  <a:pt x="305297" y="143798"/>
                </a:lnTo>
                <a:lnTo>
                  <a:pt x="305297" y="104616"/>
                </a:lnTo>
                <a:lnTo>
                  <a:pt x="367595" y="104612"/>
                </a:lnTo>
                <a:close/>
              </a:path>
              <a:path w="442595" h="424180">
                <a:moveTo>
                  <a:pt x="367591" y="91659"/>
                </a:moveTo>
                <a:lnTo>
                  <a:pt x="253306" y="91659"/>
                </a:lnTo>
                <a:lnTo>
                  <a:pt x="250404" y="94557"/>
                </a:lnTo>
                <a:lnTo>
                  <a:pt x="250404" y="101714"/>
                </a:lnTo>
                <a:lnTo>
                  <a:pt x="253306" y="104616"/>
                </a:lnTo>
                <a:lnTo>
                  <a:pt x="259105" y="104616"/>
                </a:lnTo>
                <a:lnTo>
                  <a:pt x="259105" y="143798"/>
                </a:lnTo>
                <a:lnTo>
                  <a:pt x="272069" y="143798"/>
                </a:lnTo>
                <a:lnTo>
                  <a:pt x="272069" y="104612"/>
                </a:lnTo>
                <a:lnTo>
                  <a:pt x="367595" y="104612"/>
                </a:lnTo>
                <a:lnTo>
                  <a:pt x="370493" y="101714"/>
                </a:lnTo>
                <a:lnTo>
                  <a:pt x="370493" y="94557"/>
                </a:lnTo>
                <a:lnTo>
                  <a:pt x="367591" y="91659"/>
                </a:lnTo>
                <a:close/>
              </a:path>
              <a:path w="442595" h="424180">
                <a:moveTo>
                  <a:pt x="431038" y="73954"/>
                </a:moveTo>
                <a:lnTo>
                  <a:pt x="417382" y="73954"/>
                </a:lnTo>
                <a:lnTo>
                  <a:pt x="415252" y="81289"/>
                </a:lnTo>
                <a:lnTo>
                  <a:pt x="413226" y="89930"/>
                </a:lnTo>
                <a:lnTo>
                  <a:pt x="411711" y="99314"/>
                </a:lnTo>
                <a:lnTo>
                  <a:pt x="411115" y="108878"/>
                </a:lnTo>
                <a:lnTo>
                  <a:pt x="411711" y="118442"/>
                </a:lnTo>
                <a:lnTo>
                  <a:pt x="413226" y="127825"/>
                </a:lnTo>
                <a:lnTo>
                  <a:pt x="415252" y="136465"/>
                </a:lnTo>
                <a:lnTo>
                  <a:pt x="417382" y="143798"/>
                </a:lnTo>
                <a:lnTo>
                  <a:pt x="431038" y="143798"/>
                </a:lnTo>
                <a:lnTo>
                  <a:pt x="428929" y="137197"/>
                </a:lnTo>
                <a:lnTo>
                  <a:pt x="426650" y="128562"/>
                </a:lnTo>
                <a:lnTo>
                  <a:pt x="424826" y="118815"/>
                </a:lnTo>
                <a:lnTo>
                  <a:pt x="424079" y="108878"/>
                </a:lnTo>
                <a:lnTo>
                  <a:pt x="424826" y="98940"/>
                </a:lnTo>
                <a:lnTo>
                  <a:pt x="426650" y="89193"/>
                </a:lnTo>
                <a:lnTo>
                  <a:pt x="428929" y="80557"/>
                </a:lnTo>
                <a:lnTo>
                  <a:pt x="431038" y="73954"/>
                </a:lnTo>
                <a:close/>
              </a:path>
              <a:path w="442595" h="424180">
                <a:moveTo>
                  <a:pt x="64557" y="118"/>
                </a:moveTo>
                <a:lnTo>
                  <a:pt x="30742" y="118"/>
                </a:lnTo>
                <a:lnTo>
                  <a:pt x="18905" y="2514"/>
                </a:lnTo>
                <a:lnTo>
                  <a:pt x="9229" y="9045"/>
                </a:lnTo>
                <a:lnTo>
                  <a:pt x="2701" y="18723"/>
                </a:lnTo>
                <a:lnTo>
                  <a:pt x="306" y="30560"/>
                </a:lnTo>
                <a:lnTo>
                  <a:pt x="2701" y="42397"/>
                </a:lnTo>
                <a:lnTo>
                  <a:pt x="9229" y="52074"/>
                </a:lnTo>
                <a:lnTo>
                  <a:pt x="18905" y="58602"/>
                </a:lnTo>
                <a:lnTo>
                  <a:pt x="30742" y="60998"/>
                </a:lnTo>
                <a:lnTo>
                  <a:pt x="388849" y="60998"/>
                </a:lnTo>
                <a:lnTo>
                  <a:pt x="391222" y="59400"/>
                </a:lnTo>
                <a:lnTo>
                  <a:pt x="393209" y="54518"/>
                </a:lnTo>
                <a:lnTo>
                  <a:pt x="392619" y="51714"/>
                </a:lnTo>
                <a:lnTo>
                  <a:pt x="388842" y="48041"/>
                </a:lnTo>
                <a:lnTo>
                  <a:pt x="21102" y="48041"/>
                </a:lnTo>
                <a:lnTo>
                  <a:pt x="13265" y="40200"/>
                </a:lnTo>
                <a:lnTo>
                  <a:pt x="13265" y="20923"/>
                </a:lnTo>
                <a:lnTo>
                  <a:pt x="21102" y="13078"/>
                </a:lnTo>
                <a:lnTo>
                  <a:pt x="64557" y="13078"/>
                </a:lnTo>
                <a:lnTo>
                  <a:pt x="67456" y="10180"/>
                </a:lnTo>
                <a:lnTo>
                  <a:pt x="67456" y="3023"/>
                </a:lnTo>
                <a:lnTo>
                  <a:pt x="64557" y="118"/>
                </a:lnTo>
                <a:close/>
              </a:path>
              <a:path w="442595" h="424180">
                <a:moveTo>
                  <a:pt x="392421" y="0"/>
                </a:moveTo>
                <a:lnTo>
                  <a:pt x="386206" y="118"/>
                </a:lnTo>
                <a:lnTo>
                  <a:pt x="90333" y="118"/>
                </a:lnTo>
                <a:lnTo>
                  <a:pt x="87435" y="3023"/>
                </a:lnTo>
                <a:lnTo>
                  <a:pt x="87435" y="10180"/>
                </a:lnTo>
                <a:lnTo>
                  <a:pt x="90333" y="13078"/>
                </a:lnTo>
                <a:lnTo>
                  <a:pt x="373614" y="13078"/>
                </a:lnTo>
                <a:lnTo>
                  <a:pt x="370989" y="18453"/>
                </a:lnTo>
                <a:lnTo>
                  <a:pt x="369600" y="24392"/>
                </a:lnTo>
                <a:lnTo>
                  <a:pt x="369600" y="36730"/>
                </a:lnTo>
                <a:lnTo>
                  <a:pt x="370987" y="42670"/>
                </a:lnTo>
                <a:lnTo>
                  <a:pt x="373611" y="48041"/>
                </a:lnTo>
                <a:lnTo>
                  <a:pt x="388842" y="48041"/>
                </a:lnTo>
                <a:lnTo>
                  <a:pt x="385462" y="44754"/>
                </a:lnTo>
                <a:lnTo>
                  <a:pt x="382557" y="37890"/>
                </a:lnTo>
                <a:lnTo>
                  <a:pt x="382557" y="23227"/>
                </a:lnTo>
                <a:lnTo>
                  <a:pt x="385462" y="16369"/>
                </a:lnTo>
                <a:lnTo>
                  <a:pt x="390729" y="11245"/>
                </a:lnTo>
                <a:lnTo>
                  <a:pt x="394487" y="7793"/>
                </a:lnTo>
                <a:lnTo>
                  <a:pt x="392421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12">
            <a:extLst>
              <a:ext uri="{FF2B5EF4-FFF2-40B4-BE49-F238E27FC236}">
                <a16:creationId xmlns="" xmlns:a16="http://schemas.microsoft.com/office/drawing/2014/main" id="{4BA87E8F-AB13-4B1A-98DA-14DD43AEABCF}"/>
              </a:ext>
            </a:extLst>
          </p:cNvPr>
          <p:cNvSpPr/>
          <p:nvPr/>
        </p:nvSpPr>
        <p:spPr>
          <a:xfrm>
            <a:off x="1094599" y="1111867"/>
            <a:ext cx="329292" cy="0"/>
          </a:xfrm>
          <a:custGeom>
            <a:avLst/>
            <a:gdLst/>
            <a:ahLst/>
            <a:cxnLst/>
            <a:rect l="l" t="t" r="r" b="b"/>
            <a:pathLst>
              <a:path w="155575">
                <a:moveTo>
                  <a:pt x="0" y="0"/>
                </a:moveTo>
                <a:lnTo>
                  <a:pt x="155365" y="0"/>
                </a:lnTo>
              </a:path>
            </a:pathLst>
          </a:custGeom>
          <a:ln w="12956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13">
            <a:extLst>
              <a:ext uri="{FF2B5EF4-FFF2-40B4-BE49-F238E27FC236}">
                <a16:creationId xmlns="" xmlns:a16="http://schemas.microsoft.com/office/drawing/2014/main" id="{B0334A9A-6476-4878-93C5-A3D2EC2917B4}"/>
              </a:ext>
            </a:extLst>
          </p:cNvPr>
          <p:cNvSpPr/>
          <p:nvPr/>
        </p:nvSpPr>
        <p:spPr>
          <a:xfrm>
            <a:off x="1234903" y="1405393"/>
            <a:ext cx="90051" cy="28225"/>
          </a:xfrm>
          <a:custGeom>
            <a:avLst/>
            <a:gdLst/>
            <a:ahLst/>
            <a:cxnLst/>
            <a:rect l="l" t="t" r="r" b="b"/>
            <a:pathLst>
              <a:path w="42545" h="13334">
                <a:moveTo>
                  <a:pt x="39164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60"/>
                </a:lnTo>
                <a:lnTo>
                  <a:pt x="39164" y="12960"/>
                </a:lnTo>
                <a:lnTo>
                  <a:pt x="42062" y="10058"/>
                </a:lnTo>
                <a:lnTo>
                  <a:pt x="42062" y="2901"/>
                </a:lnTo>
                <a:lnTo>
                  <a:pt x="39164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="" xmlns:a16="http://schemas.microsoft.com/office/drawing/2014/main" id="{6631407E-AD9B-4D71-ADDE-1AE5738A212F}"/>
              </a:ext>
            </a:extLst>
          </p:cNvPr>
          <p:cNvSpPr/>
          <p:nvPr/>
        </p:nvSpPr>
        <p:spPr>
          <a:xfrm>
            <a:off x="941860" y="1419110"/>
            <a:ext cx="260743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033" y="0"/>
                </a:lnTo>
              </a:path>
            </a:pathLst>
          </a:custGeom>
          <a:ln w="12960">
            <a:solidFill>
              <a:srgbClr val="00AEEF"/>
            </a:solidFill>
          </a:ln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="" xmlns:a16="http://schemas.microsoft.com/office/drawing/2014/main" id="{23E1226E-F095-46EB-B6A9-68DAB40DE3D5}"/>
              </a:ext>
            </a:extLst>
          </p:cNvPr>
          <p:cNvSpPr/>
          <p:nvPr/>
        </p:nvSpPr>
        <p:spPr>
          <a:xfrm>
            <a:off x="1142483" y="808414"/>
            <a:ext cx="63170" cy="28225"/>
          </a:xfrm>
          <a:custGeom>
            <a:avLst/>
            <a:gdLst/>
            <a:ahLst/>
            <a:cxnLst/>
            <a:rect l="l" t="t" r="r" b="b"/>
            <a:pathLst>
              <a:path w="29845" h="13335">
                <a:moveTo>
                  <a:pt x="26700" y="0"/>
                </a:moveTo>
                <a:lnTo>
                  <a:pt x="2898" y="0"/>
                </a:lnTo>
                <a:lnTo>
                  <a:pt x="0" y="2898"/>
                </a:lnTo>
                <a:lnTo>
                  <a:pt x="0" y="10054"/>
                </a:lnTo>
                <a:lnTo>
                  <a:pt x="2898" y="12952"/>
                </a:lnTo>
                <a:lnTo>
                  <a:pt x="26700" y="12952"/>
                </a:lnTo>
                <a:lnTo>
                  <a:pt x="29606" y="10054"/>
                </a:lnTo>
                <a:lnTo>
                  <a:pt x="29606" y="2898"/>
                </a:lnTo>
                <a:lnTo>
                  <a:pt x="26700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16">
            <a:extLst>
              <a:ext uri="{FF2B5EF4-FFF2-40B4-BE49-F238E27FC236}">
                <a16:creationId xmlns="" xmlns:a16="http://schemas.microsoft.com/office/drawing/2014/main" id="{F081E63C-06CE-423D-AAE9-690F6D2219A1}"/>
              </a:ext>
            </a:extLst>
          </p:cNvPr>
          <p:cNvSpPr/>
          <p:nvPr/>
        </p:nvSpPr>
        <p:spPr>
          <a:xfrm>
            <a:off x="855503" y="1042599"/>
            <a:ext cx="255369" cy="177414"/>
          </a:xfrm>
          <a:custGeom>
            <a:avLst/>
            <a:gdLst/>
            <a:ahLst/>
            <a:cxnLst/>
            <a:rect l="l" t="t" r="r" b="b"/>
            <a:pathLst>
              <a:path w="120650" h="83820">
                <a:moveTo>
                  <a:pt x="80314" y="64068"/>
                </a:moveTo>
                <a:lnTo>
                  <a:pt x="58356" y="64068"/>
                </a:lnTo>
                <a:lnTo>
                  <a:pt x="78800" y="79019"/>
                </a:lnTo>
                <a:lnTo>
                  <a:pt x="83786" y="83310"/>
                </a:lnTo>
                <a:lnTo>
                  <a:pt x="94640" y="79689"/>
                </a:lnTo>
                <a:lnTo>
                  <a:pt x="94557" y="65012"/>
                </a:lnTo>
                <a:lnTo>
                  <a:pt x="81601" y="65012"/>
                </a:lnTo>
                <a:lnTo>
                  <a:pt x="80314" y="64068"/>
                </a:lnTo>
                <a:close/>
              </a:path>
              <a:path w="120650" h="83820">
                <a:moveTo>
                  <a:pt x="35111" y="12956"/>
                </a:moveTo>
                <a:lnTo>
                  <a:pt x="22157" y="12956"/>
                </a:lnTo>
                <a:lnTo>
                  <a:pt x="22157" y="74771"/>
                </a:lnTo>
                <a:lnTo>
                  <a:pt x="24231" y="78155"/>
                </a:lnTo>
                <a:lnTo>
                  <a:pt x="30928" y="81554"/>
                </a:lnTo>
                <a:lnTo>
                  <a:pt x="34888" y="81234"/>
                </a:lnTo>
                <a:lnTo>
                  <a:pt x="57066" y="65012"/>
                </a:lnTo>
                <a:lnTo>
                  <a:pt x="35111" y="65012"/>
                </a:lnTo>
                <a:lnTo>
                  <a:pt x="35111" y="12956"/>
                </a:lnTo>
                <a:close/>
              </a:path>
              <a:path w="120650" h="83820">
                <a:moveTo>
                  <a:pt x="59698" y="49560"/>
                </a:moveTo>
                <a:lnTo>
                  <a:pt x="57016" y="49560"/>
                </a:lnTo>
                <a:lnTo>
                  <a:pt x="55670" y="49982"/>
                </a:lnTo>
                <a:lnTo>
                  <a:pt x="35111" y="65012"/>
                </a:lnTo>
                <a:lnTo>
                  <a:pt x="57070" y="65009"/>
                </a:lnTo>
                <a:lnTo>
                  <a:pt x="58356" y="64068"/>
                </a:lnTo>
                <a:lnTo>
                  <a:pt x="80314" y="64068"/>
                </a:lnTo>
                <a:lnTo>
                  <a:pt x="61045" y="49982"/>
                </a:lnTo>
                <a:lnTo>
                  <a:pt x="59698" y="49560"/>
                </a:lnTo>
                <a:close/>
              </a:path>
              <a:path w="120650" h="83820">
                <a:moveTo>
                  <a:pt x="94557" y="12956"/>
                </a:moveTo>
                <a:lnTo>
                  <a:pt x="81601" y="12956"/>
                </a:lnTo>
                <a:lnTo>
                  <a:pt x="81605" y="65012"/>
                </a:lnTo>
                <a:lnTo>
                  <a:pt x="94557" y="65012"/>
                </a:lnTo>
                <a:lnTo>
                  <a:pt x="94557" y="12956"/>
                </a:lnTo>
                <a:close/>
              </a:path>
              <a:path w="120650" h="83820">
                <a:moveTo>
                  <a:pt x="117187" y="0"/>
                </a:moveTo>
                <a:lnTo>
                  <a:pt x="2901" y="0"/>
                </a:lnTo>
                <a:lnTo>
                  <a:pt x="0" y="2901"/>
                </a:lnTo>
                <a:lnTo>
                  <a:pt x="0" y="10058"/>
                </a:lnTo>
                <a:lnTo>
                  <a:pt x="2901" y="12956"/>
                </a:lnTo>
                <a:lnTo>
                  <a:pt x="117187" y="12956"/>
                </a:lnTo>
                <a:lnTo>
                  <a:pt x="120084" y="10058"/>
                </a:lnTo>
                <a:lnTo>
                  <a:pt x="120084" y="2901"/>
                </a:lnTo>
                <a:lnTo>
                  <a:pt x="117187" y="0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3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0" b="10070"/>
          <a:stretch>
            <a:fillRect/>
          </a:stretch>
        </p:blipFill>
        <p:spPr bwMode="auto">
          <a:xfrm>
            <a:off x="8132841" y="2640156"/>
            <a:ext cx="3429594" cy="3511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2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7586"/>
            <a:ext cx="12066814" cy="73474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ЗНАКОМСТВА, КОТОРЫЕ СЫГРАЛИ БОЛЬШУЮ РОЛЬ</a:t>
            </a:r>
            <a:endParaRPr lang="ru-RU" sz="32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2171" y="2041070"/>
            <a:ext cx="5979886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университете одним из преподавателей молодого Ершова был профессор русской словесности Пётр Александрович </a:t>
            </a:r>
            <a:r>
              <a:rPr lang="ru-RU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Плетнёв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поэт и критик, друг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А.С.Пушкина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145" y="1523342"/>
            <a:ext cx="3947139" cy="473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0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410804"/>
            <a:ext cx="12017829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ПЕРВАЯ ЧАСТЬ СКАЗКИ «КОНЁК-ГОРБУНОК»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45011" y="1523342"/>
            <a:ext cx="545737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1834 году профессор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Плетнёв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предложил студентам тему курсовой работы.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заданий он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пришёл в восхищение от работы студента 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была первая часть гениальной стихотворной сказки  «Конёк-Горбунок». И сразу успех.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260" y="1299485"/>
            <a:ext cx="2841171" cy="34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72" y="2532952"/>
            <a:ext cx="2683858" cy="3871329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5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ОЦЕНКА ЮНОГО ПИСАТЕЛЯ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2901" y="1698172"/>
            <a:ext cx="6531428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П.А.Плетнёв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знакомит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своими друзьями, лучшими поэтами своего времени 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А.С.Пушкиным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В.А.Жуковским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тот,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другой по достоинству оценили талант юного поэта и его произведение «Конёк-Горбунок».  Знаменитые поэты старались всячески поддерживать молодого литератора.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357" y="1234396"/>
            <a:ext cx="2755145" cy="342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26" y="3091938"/>
            <a:ext cx="2642692" cy="33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8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«ЛОЖКА ДЁГТЯ В БОЧКУ МЁДА»</a:t>
            </a:r>
            <a:endParaRPr lang="ru-RU" sz="40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2172" y="1779814"/>
            <a:ext cx="5685971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лишь критик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В.Г.Белинский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 отрицательный отзыв.                         По его мнению, «Конёк-Горбунок» являлся всего лишь удачной подделкой  под истинное народное творчество.  Он писал, что есть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произведении русские слова, но отсутствует русский дух.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43" y="1616529"/>
            <a:ext cx="3619467" cy="45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4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14" y="410804"/>
            <a:ext cx="11455400" cy="601526"/>
          </a:xfrm>
        </p:spPr>
        <p:txBody>
          <a:bodyPr>
            <a:noAutofit/>
          </a:bodyPr>
          <a:lstStyle/>
          <a:p>
            <a:pPr algn="ctr"/>
            <a:r>
              <a:rPr lang="ru-RU" sz="4400" smtClean="0"/>
              <a:t>ТВОРЧЕСТВО П.П.ЕРШОВА</a:t>
            </a:r>
            <a:endParaRPr lang="ru-RU" sz="44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17964" y="1812470"/>
            <a:ext cx="631702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Ершов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продолжает писать 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публиковаться. Из-под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пера выходят две пьесы «Фома кузнец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               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«Суворов и станционный смотритель». В 1834 году Петром Ершовым была написана, а в 1835 году издана баллада «Сибирский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казак», 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ряд стихотворений.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57" y="1449185"/>
            <a:ext cx="2547257" cy="341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8" y="3157549"/>
            <a:ext cx="2400299" cy="338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14" y="410804"/>
            <a:ext cx="114554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ВОЗВРАЩЕНИЕ В ТОБОЛЬСК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3" y="1322615"/>
            <a:ext cx="7247757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 плачевного финансового положения в 1836 году Ершов подает прошение на должность учителя и уезжает в Тобольск.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возвращается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работать в свою родную гимназию. Он преподает латынь, словесность и философию.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1838 году в журнале «Современник» Ершов опубликовал поэму «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Сузге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драматическое произведение, написанное на основе сибирских сказаний.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243" y="1322615"/>
            <a:ext cx="2363258" cy="337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71" y="3398920"/>
            <a:ext cx="2122715" cy="296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4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114" y="410804"/>
            <a:ext cx="1145540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СЕМЬЯ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3" y="1292148"/>
            <a:ext cx="5680214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1839 году Петр Павлович влюбляется и женится                                                          на Серафиме Александровне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Лещёвой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вдове, имеющей уже четырёх детей. Серафима Александровна – дочь бывшего директора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гимназии.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документов, в первую очередь писем Ершова,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стало известно,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пятнадцать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от трёх браков. </a:t>
            </a:r>
          </a:p>
        </p:txBody>
      </p:sp>
      <p:pic>
        <p:nvPicPr>
          <p:cNvPr id="3074" name="Picture 2" descr="https://fs00.infourok.ru/images/doc/195/223068/img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9" t="24176" r="32416" b="2490"/>
          <a:stretch/>
        </p:blipFill>
        <p:spPr bwMode="auto">
          <a:xfrm>
            <a:off x="9062357" y="1292147"/>
            <a:ext cx="2755144" cy="425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70" t="24135" r="10556" b="10433"/>
          <a:stretch/>
        </p:blipFill>
        <p:spPr bwMode="auto">
          <a:xfrm>
            <a:off x="6363541" y="3632314"/>
            <a:ext cx="3029990" cy="29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3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СТРАШНЫЕ ГОРЕСТИ ЖИЗНИ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84136" y="1289958"/>
            <a:ext cx="11233365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поэта было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пятнадцать детей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трёх браков, из которых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совершеннолетнего возраста дожили всего лишь четверо. Остальные  умирали в младенчестве.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Смерть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нещадно косила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близких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писателя.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юности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короткое время он потерял                                            отца, старшего брата, маму.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71" y="3814355"/>
            <a:ext cx="4530349" cy="254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7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КАРЬЕРНЫЙ РОСТ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26571" y="1306286"/>
            <a:ext cx="11490930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1844 году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назначили инспектором гимназии.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попечительстве был организован театр в гимназии.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театре также ставились произведения самого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Ершова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отправил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Петербург два объёмных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научных труда: «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Мысли о гимназическом курсе» и «Курс российской словесности».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356" y="3770111"/>
            <a:ext cx="4007346" cy="284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75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ЕЩЁ ОДНА СТУПЕНЬ В КАРЬЕРЕ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3" y="1570939"/>
            <a:ext cx="6284371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1857 году Петр Павлович назначается директором гимназии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Тобольске. За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своего пребывания на посту директора гимназии Ершов успел открыть в губернии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шесть новых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женских школ. Все они содержались                          в замечательном порядке и давали ученицам достойный уровень образования.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194" y="1523342"/>
            <a:ext cx="3101468" cy="414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68343" y="5762598"/>
            <a:ext cx="3603171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Женское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училище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Тобольской губернии.  </a:t>
            </a:r>
          </a:p>
        </p:txBody>
      </p:sp>
    </p:spTree>
    <p:extLst>
      <p:ext uri="{BB962C8B-B14F-4D97-AF65-F5344CB8AC3E}">
        <p14:creationId xmlns:p14="http://schemas.microsoft.com/office/powerpoint/2010/main" val="2162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4500" y="1405543"/>
            <a:ext cx="11443001" cy="450912"/>
          </a:xfrm>
          <a:prstGeom prst="rect">
            <a:avLst/>
          </a:prstGeom>
        </p:spPr>
        <p:txBody>
          <a:bodyPr wrap="square" lIns="89309" tIns="44654" rIns="89309" bIns="44654">
            <a:spAutoFit/>
          </a:bodyPr>
          <a:lstStyle/>
          <a:p>
            <a:endParaRPr lang="ru-RU" sz="234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76" y="443551"/>
            <a:ext cx="10963672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ПЛАН  УРОКА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8576" y="4315395"/>
            <a:ext cx="732183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altLang="ru-RU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sz="half" idx="2"/>
          </p:nvPr>
        </p:nvSpPr>
        <p:spPr>
          <a:xfrm>
            <a:off x="374500" y="1405543"/>
            <a:ext cx="16683175" cy="5457904"/>
          </a:xfrm>
        </p:spPr>
        <p:txBody>
          <a:bodyPr/>
          <a:lstStyle/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3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1.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Рождение и детство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2. Родители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П.П.Ершова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3. Образование.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4. «Полезные» знакомства.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5. Оценка юного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6. Творчество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П.П.Ершова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7. Карьера </a:t>
            </a:r>
            <a:r>
              <a:rPr lang="ru-RU" sz="3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П.П.Ершова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 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r>
              <a:rPr lang="ru-RU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8. Смерть писателя.</a:t>
            </a:r>
          </a:p>
          <a:p>
            <a:pPr>
              <a:lnSpc>
                <a:spcPct val="100000"/>
              </a:lnSpc>
              <a:buFont typeface="Wingdings 2" panose="05020102010507070707" pitchFamily="18" charset="2"/>
              <a:buNone/>
            </a:pPr>
            <a:endParaRPr lang="ru-RU" sz="3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s://avatars.mds.yandex.net/get-zen_doc/163667/pub_5da0fbd934808200b10a9f1e_5da10870e6cb9b00ad47e22b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5" y="2303416"/>
            <a:ext cx="4609319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9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ВЫХОД В ОТСТАВКУ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4" y="1570939"/>
            <a:ext cx="5990456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1862 г. Ершов выходит в отставку.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последние годы жизни он сближается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талантливым сибирским художником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писателем                                                  Михаилом Степановичем Знаменским. После того как ушел из жизни Ершов, Знаменский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воссоздании биографии, последних лет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Петра Павловича Ершова.</a:t>
            </a:r>
          </a:p>
        </p:txBody>
      </p:sp>
      <p:pic>
        <p:nvPicPr>
          <p:cNvPr id="4100" name="Picture 4" descr="https://grad.tobolsk.info/images/stories/novosti/2016/04/051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7" y="1570939"/>
            <a:ext cx="4680857" cy="483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СМЕРТЬ </a:t>
            </a:r>
            <a:r>
              <a:rPr lang="ru-RU" sz="4400" dirty="0" smtClean="0"/>
              <a:t>П.П.ЕРШОВА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77044" y="1414054"/>
            <a:ext cx="5369970" cy="45243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Ушел из жизни Пётр Павлович Ершов </a:t>
            </a:r>
            <a:endParaRPr lang="ru-RU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августа 1869 года. Похоронен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 в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Тобольске на Завальном кладбище. Надпись на памятнике гласит: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 Павлович Ершов, автор народной сказки «Конек-Горбунок».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29" y="1322614"/>
            <a:ext cx="4392385" cy="51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ПАМЯТЬ О </a:t>
            </a:r>
            <a:r>
              <a:rPr lang="ru-RU" sz="4400" dirty="0" smtClean="0"/>
              <a:t>П.П.ЕРШОВЕ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3" y="1289958"/>
            <a:ext cx="11292857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честь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Тобольске названа улица, а также установлен памятник. Памятник был открыт в 2008 году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нагорной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города недалеко от Тобольского кремля.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1960 г. село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Безруково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Ишимского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 Тюменской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было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переименовано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Ершово.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7" y="3766758"/>
            <a:ext cx="4227972" cy="274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3766758"/>
            <a:ext cx="2128409" cy="283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9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ГОРДОСТЬ ГОРОДА ИШИМА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4" y="1404257"/>
            <a:ext cx="6235385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именем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названа улица в городе Ишиме Тюменской области, его имя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носит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Ишимский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государственный педагогический институт. 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2006 году в городе Ишиме Тюменской области, на родине автора всемирно известной сказки "Конёк-Горбунок»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Павловича Ершова был создан Литературный музей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241" y="1404257"/>
            <a:ext cx="4218212" cy="25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42" y="4150391"/>
            <a:ext cx="4218211" cy="236519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53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3371"/>
            <a:ext cx="12192000" cy="778959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/>
              <a:t>200 – ЛЕТИЕ СО ДНЯ РОЖДЕНИЯ СИБИРСКОГО СКАЗОЧНИКА</a:t>
            </a:r>
            <a:endParaRPr lang="ru-RU" sz="3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9229" y="1523342"/>
            <a:ext cx="549293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Нефтеюганске на площади Юбилейной установлен бюст                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59229" y="3832333"/>
            <a:ext cx="5617027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 Ишиме 13 июня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г. 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честь 200-летия со дня рождения сибирского сказочника открыт второй в Тюменской области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П.П.Ершову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6096000" y="1980506"/>
            <a:ext cx="97840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43" y="1392714"/>
            <a:ext cx="3657600" cy="243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02873"/>
            <a:ext cx="10064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443" y="4078034"/>
            <a:ext cx="3657599" cy="238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11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СКВЕР ИМЕНИ </a:t>
            </a:r>
            <a:r>
              <a:rPr lang="ru-RU" sz="4400" dirty="0" smtClean="0"/>
              <a:t>П.П.ЕРШОВА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1460" y="1309682"/>
            <a:ext cx="731094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 Тобольске открыт сквер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Петра Павловича Ершова.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Сквер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украшают скульптуры Иванушки с Коньком-Горбунком, Жар-птицы, Кита с Тобольским кремлём на спине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Царя, прыгающего в котёл.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1" y="1309682"/>
            <a:ext cx="3020786" cy="289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" y="4200998"/>
            <a:ext cx="3181815" cy="238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743" y="4200998"/>
            <a:ext cx="3098739" cy="235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71" y="4321731"/>
            <a:ext cx="3020786" cy="224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14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979301" cy="60152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ЗАДАНИЕ ДЛЯ САМОСТОЯТЕЛЬНОЙ РАБОТЫ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8159" y="1498818"/>
            <a:ext cx="117976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1. Записать основные факты биографии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хронологической таблицы.</a:t>
            </a:r>
          </a:p>
          <a:p>
            <a:endParaRPr lang="ru-RU" sz="3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9" descr="MCj0413638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516" y="4572082"/>
            <a:ext cx="1944454" cy="18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581899"/>
              </p:ext>
            </p:extLst>
          </p:nvPr>
        </p:nvGraphicFramePr>
        <p:xfrm>
          <a:off x="838198" y="2530928"/>
          <a:ext cx="10526488" cy="1943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3244">
                  <a:extLst>
                    <a:ext uri="{9D8B030D-6E8A-4147-A177-3AD203B41FA5}">
                      <a16:colId xmlns="" xmlns:a16="http://schemas.microsoft.com/office/drawing/2014/main" val="1822273511"/>
                    </a:ext>
                  </a:extLst>
                </a:gridCol>
                <a:gridCol w="5263244">
                  <a:extLst>
                    <a:ext uri="{9D8B030D-6E8A-4147-A177-3AD203B41FA5}">
                      <a16:colId xmlns="" xmlns:a16="http://schemas.microsoft.com/office/drawing/2014/main" val="3104658116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СОБЫТИЕ</a:t>
                      </a:r>
                      <a:endParaRPr lang="ru-RU" sz="2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4156077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22 февраля 1815 г.</a:t>
                      </a:r>
                      <a:endParaRPr lang="ru-RU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В семье чиновника и дочери богатого купца родился </a:t>
                      </a:r>
                      <a:r>
                        <a:rPr lang="ru-RU" sz="280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П.П.Ершов</a:t>
                      </a:r>
                      <a:r>
                        <a:rPr lang="ru-RU" sz="28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14603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4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10804"/>
            <a:ext cx="12192000" cy="387482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 </a:t>
            </a:r>
            <a:r>
              <a:rPr lang="ru-RU" sz="3200" dirty="0" smtClean="0"/>
              <a:t>П.П.ЕРШОВ – РУССКИЙ ПОЭТ, ПРОЗАИК, ДРАМАТУРГ</a:t>
            </a:r>
            <a:endParaRPr lang="ru-RU" sz="32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51114" y="2046623"/>
            <a:ext cx="6025242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22 февраля 1815 году  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деревне </a:t>
            </a:r>
            <a:r>
              <a:rPr lang="ru-RU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Безруково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Ишимского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уезда, Тобольской губернии в семье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чиновника и дочери богатого купца. 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www.culture.ru/storage/images/08dbe372dd4d3d6248f75a7b20a41fa1/4b8e0297254c98c2df3f60742687bf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56" y="1784983"/>
            <a:ext cx="5157501" cy="39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ДЕТСТВО ПИСАТЕЛЯ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24643" y="1407886"/>
            <a:ext cx="11444200" cy="20621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Детство 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Петра Павловича Ершова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прошло в разных городах,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служил отец: </a:t>
            </a:r>
            <a:r>
              <a:rPr lang="ru-RU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крепость 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святого Петра       (ныне Петропавловск, Казахстан), Омск, Берёзов, Тобольск.</a:t>
            </a:r>
          </a:p>
        </p:txBody>
      </p:sp>
      <p:pic>
        <p:nvPicPr>
          <p:cNvPr id="7170" name="Picture 2" descr="https://ic.pics.livejournal.com/tobgorod/45107799/240873/240873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51" y="3768830"/>
            <a:ext cx="3393450" cy="26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torage.inovaco.ru/media/cache/d0/22/35/f1/33/31/d02235f1333180ddbb4b91e421a4e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29" y="3768830"/>
            <a:ext cx="3598640" cy="269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avatars.mds.yandex.net/get-zen_doc/1855206/pub_5dd1cad1e482af743b16d662_5dd1cb20ca2a7e43a17d9fbd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3" y="3817948"/>
            <a:ext cx="3972691" cy="26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2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РОДИТЕЛИ </a:t>
            </a:r>
            <a:r>
              <a:rPr lang="ru-RU" sz="4400" dirty="0" smtClean="0"/>
              <a:t>П.П.ЕРШОВА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8343" y="1523342"/>
            <a:ext cx="698137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Отец - Павел Алексеевич Ершов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«подьяческих детей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Служил чиновником на разных должностях по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судебной и финансовой части. Он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небогат.</a:t>
            </a:r>
          </a:p>
        </p:txBody>
      </p:sp>
      <p:pic>
        <p:nvPicPr>
          <p:cNvPr id="1026" name="Picture 2" descr="https://present5.com/presentation/1/78604366_377726819.pdf-img/78604366_377726819.pdf-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26" t="26830" r="9994" b="7985"/>
          <a:stretch/>
        </p:blipFill>
        <p:spPr bwMode="auto">
          <a:xfrm>
            <a:off x="7939314" y="1523342"/>
            <a:ext cx="3772530" cy="487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48343" y="4163786"/>
            <a:ext cx="6981371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Мать - </a:t>
            </a:r>
            <a:r>
              <a:rPr lang="ru-RU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Ефимия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Васильевна Ершова,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дочь богатого тобольского купца.</a:t>
            </a:r>
          </a:p>
        </p:txBody>
      </p:sp>
    </p:spTree>
    <p:extLst>
      <p:ext uri="{BB962C8B-B14F-4D97-AF65-F5344CB8AC3E}">
        <p14:creationId xmlns:p14="http://schemas.microsoft.com/office/powerpoint/2010/main" val="76003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7" y="410804"/>
            <a:ext cx="118581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КРЕЩЕНИЕ П.П.ЕРШОВА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8213" y="1291771"/>
            <a:ext cx="11409287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Родители были глубоко верующими людьми, они решили  окрестить Петра Павловича Ершова.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Безруково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своего храма не было, крестины состоялись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Ишиме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в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Богоявленской церкви.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29" y="3387094"/>
            <a:ext cx="4767900" cy="29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54" y="3339224"/>
            <a:ext cx="4091787" cy="303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50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УЧЁБА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10244" y="1570939"/>
            <a:ext cx="4702628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1824 году родители определили Петра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брата Николая                              в Тобольскую гимназию.  Мальчики жили в купеческой семье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Пиленковых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родственников матери,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дяди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            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Степановича </a:t>
            </a:r>
            <a:r>
              <a:rPr lang="ru-RU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Пиленкова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050" name="Picture 2" descr="https://kartarf.ru/images/heritage/1080/4/49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70" y="1499485"/>
            <a:ext cx="6633331" cy="49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61257"/>
            <a:ext cx="12192001" cy="751073"/>
          </a:xfrm>
        </p:spPr>
        <p:txBody>
          <a:bodyPr>
            <a:noAutofit/>
          </a:bodyPr>
          <a:lstStyle/>
          <a:p>
            <a:pPr algn="ctr"/>
            <a:r>
              <a:rPr lang="ru-RU" sz="3800" dirty="0" smtClean="0"/>
              <a:t>РОЛЬ И.П.МЕНДЕЛЕЕВА В УЧЁБЕ П.П.ЕРШОВА</a:t>
            </a:r>
            <a:endParaRPr lang="ru-RU" sz="3800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2900" y="1730828"/>
            <a:ext cx="635424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Тобольской гимназией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руководил Иван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Менделеев. Он взял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покровительство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П.П.Ершовым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 многом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такому наставнику </a:t>
            </a:r>
            <a:r>
              <a:rPr lang="ru-RU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П.П.Ершов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1831 году оканчивает гимназию 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отличием.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807" y="1251259"/>
            <a:ext cx="2318657" cy="284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09" y="1251259"/>
            <a:ext cx="2060836" cy="279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81358"/>
            <a:ext cx="4359728" cy="231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77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6605" y="428701"/>
            <a:ext cx="306807" cy="631226"/>
          </a:xfrm>
          <a:prstGeom prst="rect">
            <a:avLst/>
          </a:prstGeom>
        </p:spPr>
        <p:txBody>
          <a:bodyPr wrap="none" lIns="89309" tIns="44654" rIns="89309" bIns="44654">
            <a:spAutoFit/>
          </a:bodyPr>
          <a:lstStyle/>
          <a:p>
            <a:r>
              <a:rPr lang="ru-RU" sz="3516" b="1" spc="1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516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644" y="410804"/>
            <a:ext cx="11046870" cy="601526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 </a:t>
            </a:r>
            <a:r>
              <a:rPr lang="ru-RU" sz="4400" dirty="0" smtClean="0"/>
              <a:t>СТУДЕНЧЕСКИЕ ГОДЫ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4644" y="1523342"/>
            <a:ext cx="11292857" cy="498598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     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90858" y="1570939"/>
            <a:ext cx="6367142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1831 году отец Павел Ершов добивается своего перевода                  в Петербург. Благодаря протекции губернатора Сибири семья Ершовых оказывается в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Петербурге. 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Братья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поступили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Императорский     </a:t>
            </a:r>
            <a:endParaRPr lang="ru-RU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университет. В 1831-1835 годах Пётр учился             на философско-юридическом отделении университета.</a:t>
            </a:r>
          </a:p>
        </p:txBody>
      </p:sp>
      <p:pic>
        <p:nvPicPr>
          <p:cNvPr id="8194" name="Picture 2" descr="https://i0.wp.com/rosimperija.info/wp-content/uploads/2016/07/un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42" y="1570939"/>
            <a:ext cx="4841445" cy="44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5611</TotalTime>
  <Words>1201</Words>
  <Application>Microsoft Office PowerPoint</Application>
  <PresentationFormat>Произвольный</PresentationFormat>
  <Paragraphs>174</Paragraphs>
  <Slides>26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ПЛАН  УРОКА</vt:lpstr>
      <vt:lpstr> П.П.ЕРШОВ – РУССКИЙ ПОЭТ, ПРОЗАИК, ДРАМАТУРГ</vt:lpstr>
      <vt:lpstr>ДЕТСТВО ПИСАТЕЛЯ</vt:lpstr>
      <vt:lpstr>РОДИТЕЛИ П.П.ЕРШОВА</vt:lpstr>
      <vt:lpstr>КРЕЩЕНИЕ П.П.ЕРШОВА</vt:lpstr>
      <vt:lpstr>УЧЁБА</vt:lpstr>
      <vt:lpstr>РОЛЬ И.П.МЕНДЕЛЕЕВА В УЧЁБЕ П.П.ЕРШОВА</vt:lpstr>
      <vt:lpstr> СТУДЕНЧЕСКИЕ ГОДЫ</vt:lpstr>
      <vt:lpstr>ЗНАКОМСТВА, КОТОРЫЕ СЫГРАЛИ БОЛЬШУЮ РОЛЬ</vt:lpstr>
      <vt:lpstr>ПЕРВАЯ ЧАСТЬ СКАЗКИ «КОНЁК-ГОРБУНОК»</vt:lpstr>
      <vt:lpstr>ОЦЕНКА ЮНОГО ПИСАТЕЛЯ</vt:lpstr>
      <vt:lpstr>«ЛОЖКА ДЁГТЯ В БОЧКУ МЁДА»</vt:lpstr>
      <vt:lpstr>ТВОРЧЕСТВО П.П.ЕРШОВА</vt:lpstr>
      <vt:lpstr>ВОЗВРАЩЕНИЕ В ТОБОЛЬСК</vt:lpstr>
      <vt:lpstr>СЕМЬЯ</vt:lpstr>
      <vt:lpstr>СТРАШНЫЕ ГОРЕСТИ ЖИЗНИ</vt:lpstr>
      <vt:lpstr>КАРЬЕРНЫЙ РОСТ</vt:lpstr>
      <vt:lpstr>ЕЩЁ ОДНА СТУПЕНЬ В КАРЬЕРЕ</vt:lpstr>
      <vt:lpstr>ВЫХОД В ОТСТАВКУ</vt:lpstr>
      <vt:lpstr>СМЕРТЬ П.П.ЕРШОВА</vt:lpstr>
      <vt:lpstr>ПАМЯТЬ О П.П.ЕРШОВЕ</vt:lpstr>
      <vt:lpstr>ГОРДОСТЬ ГОРОДА ИШИМА</vt:lpstr>
      <vt:lpstr>200 – ЛЕТИЕ СО ДНЯ РОЖДЕНИЯ СИБИРСКОГО СКАЗОЧНИКА</vt:lpstr>
      <vt:lpstr>СКВЕР ИМЕНИ П.П.ЕРШОВА</vt:lpstr>
      <vt:lpstr>ЗАДАНИЕ ДЛЯ САМОСТОЯТЕЛЬНОЙ РАБОТЫ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258</cp:revision>
  <dcterms:created xsi:type="dcterms:W3CDTF">2020-09-22T15:24:01Z</dcterms:created>
  <dcterms:modified xsi:type="dcterms:W3CDTF">2020-10-26T07:16:51Z</dcterms:modified>
</cp:coreProperties>
</file>