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305" r:id="rId2"/>
    <p:sldId id="258" r:id="rId3"/>
    <p:sldId id="283" r:id="rId4"/>
    <p:sldId id="259" r:id="rId5"/>
    <p:sldId id="260" r:id="rId6"/>
    <p:sldId id="288" r:id="rId7"/>
    <p:sldId id="289" r:id="rId8"/>
    <p:sldId id="264" r:id="rId9"/>
    <p:sldId id="277" r:id="rId10"/>
    <p:sldId id="284" r:id="rId11"/>
    <p:sldId id="291" r:id="rId12"/>
    <p:sldId id="285" r:id="rId13"/>
    <p:sldId id="265" r:id="rId14"/>
    <p:sldId id="306" r:id="rId15"/>
    <p:sldId id="293" r:id="rId16"/>
    <p:sldId id="294" r:id="rId17"/>
    <p:sldId id="270" r:id="rId18"/>
    <p:sldId id="266" r:id="rId19"/>
    <p:sldId id="307" r:id="rId20"/>
    <p:sldId id="296" r:id="rId21"/>
    <p:sldId id="271" r:id="rId22"/>
    <p:sldId id="263" r:id="rId23"/>
    <p:sldId id="298" r:id="rId24"/>
    <p:sldId id="299" r:id="rId25"/>
    <p:sldId id="301" r:id="rId26"/>
    <p:sldId id="281" r:id="rId27"/>
    <p:sldId id="282" r:id="rId28"/>
    <p:sldId id="304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90" autoAdjust="0"/>
    <p:restoredTop sz="94660"/>
  </p:normalViewPr>
  <p:slideViewPr>
    <p:cSldViewPr snapToGrid="0">
      <p:cViewPr>
        <p:scale>
          <a:sx n="71" d="100"/>
          <a:sy n="71" d="100"/>
        </p:scale>
        <p:origin x="-67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02514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07896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476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92494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7193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5564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6654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3455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72464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76460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9772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0825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21243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54266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2946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767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31416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474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6557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90874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52599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9980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209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35604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pushkin.niv.ru/images/pushkin/pushkin_11.jpg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eshka-i.narod.ru/photo48.jpg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0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e/e3/Tsarskoye_liceum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016690" y="2732117"/>
            <a:ext cx="5824603" cy="331276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sz="4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5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А.С.Пушкин</a:t>
            </a: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5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Очерк жизни и творчества.</a:t>
            </a:r>
            <a:endParaRPr lang="uz-Latn-UZ" sz="54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923726" y="3194136"/>
            <a:ext cx="622354" cy="212333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8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024889" y="1217600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" name="Picture 2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2"/>
          <a:srcRect t="11606" b="11606"/>
          <a:stretch>
            <a:fillRect/>
          </a:stretch>
        </p:blipFill>
        <p:spPr bwMode="auto">
          <a:xfrm>
            <a:off x="8123238" y="2715875"/>
            <a:ext cx="3328987" cy="340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588893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4499" y="330446"/>
            <a:ext cx="11616609" cy="601526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/>
              <a:t>ЛИЦЕЙСКИЕ ДРУЗЬЯ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74499" y="1523342"/>
            <a:ext cx="11443001" cy="405817"/>
          </a:xfrm>
        </p:spPr>
        <p:txBody>
          <a:bodyPr/>
          <a:lstStyle/>
          <a:p>
            <a:pPr marL="0" indent="0" fontAlgn="base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sz="32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i-main-pic" descr="Картинка 3 из 4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673" y="1523342"/>
            <a:ext cx="238125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 descr="25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765" y="1845480"/>
            <a:ext cx="2381250" cy="387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-main-pic" descr="Картинка 3 из 12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169" y="1251662"/>
            <a:ext cx="2438400" cy="395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-main-pic" descr="Картинка 9 из 3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4444" y="1690532"/>
            <a:ext cx="2312181" cy="388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1103586" y="5339692"/>
            <a:ext cx="10713914" cy="101381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800" b="1" dirty="0" err="1" smtClean="0">
                <a:solidFill>
                  <a:schemeClr val="accent1">
                    <a:lumMod val="50000"/>
                  </a:schemeClr>
                </a:solidFill>
              </a:rPr>
              <a:t>Пущин</a:t>
            </a:r>
            <a:r>
              <a:rPr lang="ru-RU" altLang="ru-RU" sz="1800" b="1" dirty="0" smtClean="0">
                <a:solidFill>
                  <a:schemeClr val="accent1">
                    <a:lumMod val="50000"/>
                  </a:schemeClr>
                </a:solidFill>
              </a:rPr>
              <a:t> Иван 				                 Кюхельбекер Вильгельм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800" b="1" dirty="0" smtClean="0">
                <a:solidFill>
                  <a:schemeClr val="accent1">
                    <a:lumMod val="50000"/>
                  </a:schemeClr>
                </a:solidFill>
              </a:rPr>
              <a:t>Иванович</a:t>
            </a:r>
            <a:r>
              <a:rPr lang="ru-RU" altLang="ru-RU" sz="1800" b="1" dirty="0" smtClean="0"/>
              <a:t>					</a:t>
            </a:r>
            <a:r>
              <a:rPr lang="ru-RU" altLang="ru-RU" sz="1800" b="1" dirty="0" smtClean="0">
                <a:solidFill>
                  <a:schemeClr val="accent1">
                    <a:lumMod val="50000"/>
                  </a:schemeClr>
                </a:solidFill>
              </a:rPr>
              <a:t>Карлович	                 </a:t>
            </a:r>
            <a:r>
              <a:rPr lang="ru-RU" altLang="ru-RU" sz="1800" b="1" dirty="0" err="1" smtClean="0">
                <a:solidFill>
                  <a:schemeClr val="accent1">
                    <a:lumMod val="50000"/>
                  </a:schemeClr>
                </a:solidFill>
              </a:rPr>
              <a:t>Данзас</a:t>
            </a:r>
            <a:r>
              <a:rPr lang="ru-RU" altLang="ru-RU" sz="1800" b="1" dirty="0" smtClean="0">
                <a:solidFill>
                  <a:schemeClr val="accent1">
                    <a:lumMod val="50000"/>
                  </a:schemeClr>
                </a:solidFill>
              </a:rPr>
              <a:t> Константин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800" dirty="0" smtClean="0">
                <a:solidFill>
                  <a:schemeClr val="accent1">
                    <a:lumMod val="50000"/>
                  </a:schemeClr>
                </a:solidFill>
              </a:rPr>
              <a:t> 			             </a:t>
            </a:r>
            <a:r>
              <a:rPr lang="ru-RU" altLang="ru-RU" sz="1800" b="1" dirty="0" err="1" smtClean="0">
                <a:solidFill>
                  <a:schemeClr val="accent1">
                    <a:lumMod val="50000"/>
                  </a:schemeClr>
                </a:solidFill>
              </a:rPr>
              <a:t>Дельвиг</a:t>
            </a:r>
            <a:r>
              <a:rPr lang="ru-RU" altLang="ru-RU" sz="1800" b="1" dirty="0" smtClean="0">
                <a:solidFill>
                  <a:schemeClr val="accent1">
                    <a:lumMod val="50000"/>
                  </a:schemeClr>
                </a:solidFill>
              </a:rPr>
              <a:t> Антон Антонович</a:t>
            </a:r>
            <a:r>
              <a:rPr lang="ru-RU" altLang="ru-RU" sz="1800" dirty="0" smtClean="0">
                <a:solidFill>
                  <a:schemeClr val="accent1">
                    <a:lumMod val="50000"/>
                  </a:schemeClr>
                </a:solidFill>
              </a:rPr>
              <a:t>			</a:t>
            </a:r>
            <a:r>
              <a:rPr lang="ru-RU" altLang="ru-RU" sz="1800" dirty="0" smtClean="0"/>
              <a:t>	</a:t>
            </a:r>
            <a:r>
              <a:rPr lang="ru-RU" altLang="ru-RU" sz="1800" b="1" dirty="0" smtClean="0">
                <a:solidFill>
                  <a:schemeClr val="accent1">
                    <a:lumMod val="50000"/>
                  </a:schemeClr>
                </a:solidFill>
              </a:rPr>
              <a:t>Карлович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sz="1800" b="1" dirty="0" smtClean="0"/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800" b="1" dirty="0" smtClean="0"/>
              <a:t>					     </a:t>
            </a:r>
            <a:r>
              <a:rPr lang="ru-RU" altLang="ru-RU" sz="1800" dirty="0" smtClean="0"/>
              <a:t>			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800" dirty="0" smtClean="0"/>
              <a:t>			</a:t>
            </a:r>
            <a:endParaRPr lang="ru-RU" alt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4134014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30446"/>
            <a:ext cx="1219200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 </a:t>
            </a:r>
            <a:r>
              <a:rPr lang="ru-RU" sz="3600" dirty="0" smtClean="0"/>
              <a:t>ЛИЦЕЙСКИЙ ПЕРИОД ТВОРЧЕСТВА </a:t>
            </a:r>
            <a:r>
              <a:rPr lang="ru-RU" sz="3600" dirty="0" smtClean="0"/>
              <a:t>1811-1817 ГГ.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739588" y="1523340"/>
            <a:ext cx="6938683" cy="4431983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       </a:t>
            </a:r>
            <a:r>
              <a:rPr lang="ru-RU" sz="3600" dirty="0" err="1" smtClean="0">
                <a:solidFill>
                  <a:schemeClr val="accent1">
                    <a:lumMod val="50000"/>
                  </a:schemeClr>
                </a:solidFill>
              </a:rPr>
              <a:t>А.С.Пушкин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пишет 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стихи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патриотические («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Воспоминания в Царском селе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», «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Была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пора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…»), посвящённые друзьям и поэтам (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«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К другу стихотворцу», </a:t>
            </a:r>
            <a:endParaRPr lang="ru-RU" sz="3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«К Жуковскому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», «Тень </a:t>
            </a:r>
            <a:r>
              <a:rPr lang="ru-RU" sz="3600">
                <a:solidFill>
                  <a:schemeClr val="accent1">
                    <a:lumMod val="50000"/>
                  </a:schemeClr>
                </a:solidFill>
              </a:rPr>
              <a:t>Фонвизина</a:t>
            </a:r>
            <a:r>
              <a:rPr lang="ru-RU" sz="3600" smtClean="0">
                <a:solidFill>
                  <a:schemeClr val="accent1">
                    <a:lumMod val="50000"/>
                  </a:schemeClr>
                </a:solidFill>
              </a:rPr>
              <a:t>»).</a:t>
            </a:r>
            <a:endParaRPr lang="ru-RU" altLang="ru-RU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61131" y="1627236"/>
            <a:ext cx="3294993" cy="4320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289846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4499" y="330446"/>
            <a:ext cx="11616609" cy="601526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/>
              <a:t>ПУШКИН В ЦАРСКОМ СЕЛЕ</a:t>
            </a:r>
            <a:endParaRPr lang="ru-RU" sz="4800" dirty="0"/>
          </a:p>
        </p:txBody>
      </p:sp>
      <p:pic>
        <p:nvPicPr>
          <p:cNvPr id="8" name="Picture 4" descr="Пушкин в Царском Селе - картина Ильи Репина, 19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1157" y="1738358"/>
            <a:ext cx="4966138" cy="4129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43274" y="3105807"/>
            <a:ext cx="56264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kumimoji="1" lang="ru-RU" altLang="ru-RU" sz="2800" dirty="0" smtClean="0">
                <a:solidFill>
                  <a:schemeClr val="accent1">
                    <a:lumMod val="50000"/>
                  </a:schemeClr>
                </a:solidFill>
              </a:rPr>
              <a:t>  </a:t>
            </a:r>
            <a:endParaRPr kumimoji="1" lang="ru-RU" alt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9600" y="1738358"/>
            <a:ext cx="546012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6 лицейских лет он сформировался как поэт, свидетельством чему- высоко отмеченное </a:t>
            </a:r>
            <a:r>
              <a:rPr lang="ru-RU" altLang="ru-RU" sz="3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Г.Р.Державиным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стихотворение «Воспоминание о Царском Селе». </a:t>
            </a:r>
          </a:p>
        </p:txBody>
      </p:sp>
    </p:spTree>
    <p:extLst>
      <p:ext uri="{BB962C8B-B14F-4D97-AF65-F5344CB8AC3E}">
        <p14:creationId xmlns:p14="http://schemas.microsoft.com/office/powerpoint/2010/main" val="242486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7881" y="1513119"/>
            <a:ext cx="6790765" cy="4522163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40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alt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По </a:t>
            </a:r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окончании в 1817 году лицея </a:t>
            </a:r>
            <a:r>
              <a:rPr lang="ru-RU" altLang="ru-RU" sz="36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А.С.Пушкин</a:t>
            </a:r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получил назначение в Коллегию иностранных дел. Поэт вступает в литературно-театральное общество «Зеленая лампа</a:t>
            </a:r>
            <a:r>
              <a:rPr lang="ru-RU" alt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  </a:t>
            </a:r>
            <a:endParaRPr lang="ru-RU" altLang="ru-RU" sz="3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473" y="428701"/>
            <a:ext cx="11672027" cy="340226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/>
              <a:t>СТОЛИЦА</a:t>
            </a:r>
            <a:endParaRPr lang="ru-RU" sz="4800" dirty="0"/>
          </a:p>
        </p:txBody>
      </p:sp>
      <p:pic>
        <p:nvPicPr>
          <p:cNvPr id="9" name="Picture 17" descr="А.С. Пушкин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629" y="1726250"/>
            <a:ext cx="3973803" cy="3973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4493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473" y="428701"/>
            <a:ext cx="11672027" cy="340226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/>
              <a:t>ПОЭМА «РУСЛАН И ЛЮДМИЛА»</a:t>
            </a:r>
            <a:endParaRPr lang="ru-RU" sz="48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55429" y="1546168"/>
            <a:ext cx="3570513" cy="4682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09600" y="1872344"/>
            <a:ext cx="6560457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algn="just"/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В 1820 году Александр Сергеевич Пушкин заканчивает написание поэмы «Руслан и Людмила», начатое еще во время учебы в Лицее. Поэма вызвала неодобрение критиков, обвинивших поэта в снижении высокого канона жанра поэмы.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742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6">
            <a:extLst>
              <a:ext uri="{FF2B5EF4-FFF2-40B4-BE49-F238E27FC236}">
                <a16:creationId xmlns:a16="http://schemas.microsoft.com/office/drawing/2014/main" xmlns="" id="{40F82D4B-0806-40E7-82DD-490ED9DCC420}"/>
              </a:ext>
            </a:extLst>
          </p:cNvPr>
          <p:cNvSpPr/>
          <p:nvPr/>
        </p:nvSpPr>
        <p:spPr>
          <a:xfrm>
            <a:off x="677916" y="1340069"/>
            <a:ext cx="6516260" cy="4791931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182801" tIns="182801" rIns="182801" bIns="182801">
            <a:noAutofit/>
          </a:bodyPr>
          <a:lstStyle/>
          <a:p>
            <a:pPr algn="just">
              <a:spcAft>
                <a:spcPts val="799"/>
              </a:spcAft>
              <a:buClr>
                <a:schemeClr val="accent1"/>
              </a:buClr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Идеи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гражданской свободы нашли отражения и в стихах, и в поведении юного Пушкина. «Пушкина надобно сослать в Сибирь: он наводнил Россию возмутительными стихами; вся молодёжь наизусть их читает» – таково было решение царя Александра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Хлопотами друзей вместо Сибири Пушкина сослали на юг.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265017" y="279961"/>
            <a:ext cx="10358132" cy="817562"/>
          </a:xfrm>
        </p:spPr>
        <p:txBody>
          <a:bodyPr>
            <a:normAutofit/>
          </a:bodyPr>
          <a:lstStyle/>
          <a:p>
            <a:pPr algn="ctr"/>
            <a:r>
              <a:rPr lang="ru-RU" sz="5072" dirty="0" smtClean="0"/>
              <a:t>ЮЖНАЯ ССЫЛКА (1820-1823)</a:t>
            </a:r>
            <a:endParaRPr lang="ru-RU" sz="5072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7553" y="1497723"/>
            <a:ext cx="3635596" cy="4634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3657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6">
            <a:extLst>
              <a:ext uri="{FF2B5EF4-FFF2-40B4-BE49-F238E27FC236}">
                <a16:creationId xmlns:a16="http://schemas.microsoft.com/office/drawing/2014/main" xmlns="" id="{40F82D4B-0806-40E7-82DD-490ED9DCC420}"/>
              </a:ext>
            </a:extLst>
          </p:cNvPr>
          <p:cNvSpPr/>
          <p:nvPr/>
        </p:nvSpPr>
        <p:spPr>
          <a:xfrm>
            <a:off x="677916" y="1340069"/>
            <a:ext cx="5486401" cy="452470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182801" tIns="182801" rIns="182801" bIns="182801">
            <a:noAutofit/>
          </a:bodyPr>
          <a:lstStyle/>
          <a:p>
            <a:pPr algn="just">
              <a:lnSpc>
                <a:spcPct val="94000"/>
              </a:lnSpc>
              <a:spcAft>
                <a:spcPts val="799"/>
              </a:spcAft>
              <a:buClr>
                <a:schemeClr val="accent1"/>
              </a:buClr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265017" y="279961"/>
            <a:ext cx="10358132" cy="817562"/>
          </a:xfrm>
        </p:spPr>
        <p:txBody>
          <a:bodyPr>
            <a:normAutofit/>
          </a:bodyPr>
          <a:lstStyle/>
          <a:p>
            <a:pPr algn="ctr"/>
            <a:r>
              <a:rPr lang="ru-RU" sz="5072" dirty="0" smtClean="0"/>
              <a:t>ЮЖНАЯ ССЫЛКА (1820-1823)</a:t>
            </a:r>
            <a:endParaRPr lang="ru-RU" sz="5072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77916" y="1497723"/>
            <a:ext cx="589630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Усиление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вольнолюбивых мотивов («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В.Л.Давыдову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«Кинжал», «Узник», «Погасло дневное светило…», «Песнь о вещем Олеге»), расцвет романтизма в поэзии («Кавказский пленник», «Бахчисарайский фонтан»), начат роман «Евгений Онегин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4" name="Picture 2" descr="https://image.jimcdn.com/app/cms/image/transf/none/path/s98d274bbc4258c32/image/i32f23e5c36082cde/version/1591705543/im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917" y="1469340"/>
            <a:ext cx="4272454" cy="4896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31893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/>
              <a:t>МИХАЙЛОВСКОЕ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32689" y="1312268"/>
            <a:ext cx="5489739" cy="276999"/>
          </a:xfrm>
        </p:spPr>
        <p:txBody>
          <a:bodyPr/>
          <a:lstStyle/>
          <a:p>
            <a:pPr marL="0" indent="0">
              <a:buNone/>
            </a:pPr>
            <a:r>
              <a:rPr lang="ru-RU" altLang="ru-RU" sz="2000" i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   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        </a:t>
            </a:r>
            <a:endParaRPr lang="ru-RU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Picture 4" descr="Картинка 19 из 1329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114" y="1500762"/>
            <a:ext cx="5097387" cy="4609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4501" y="1498818"/>
            <a:ext cx="602629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С </a:t>
            </a:r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имением своей матери, селом Михайловским в Псковской губернии, Александр Сергеевич Пушкин был связан на протяжении всей своей зрелой жизни - с 1817 по 1836 </a:t>
            </a:r>
            <a:r>
              <a:rPr lang="ru-RU" altLang="ru-RU" sz="36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г.г</a:t>
            </a:r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2585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" y="206363"/>
            <a:ext cx="12077700" cy="853564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МИХАЙЛОВСКОЕ 1824 - 1826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1"/>
            <a:ext cx="6002280" cy="4431983"/>
          </a:xfrm>
        </p:spPr>
        <p:txBody>
          <a:bodyPr/>
          <a:lstStyle/>
          <a:p>
            <a:pPr marL="45720" indent="0">
              <a:lnSpc>
                <a:spcPct val="100000"/>
              </a:lnSpc>
              <a:buNone/>
              <a:defRPr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Здесь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продолжает Пушкин писать свои произведения. «Пиковая дама», «Анджело», «Медный всадник», «Сказка о рыбаке и рыбке», «Сказка о мертвой царевне и семи богатырях» - лучшие образцы произведений Пушкина этого времени.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048000" y="-17299751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">
              <a:defRPr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Здесь продолжает Пушкин писать свои произведения. «Пиковая дама», «Анджело», «Медный всадник», «Сказка о рыбаке и рыбке», «Сказка о мертвой царевне и семи богатырях» - лучшие образцы произведений Пушкина этого времени.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32798" y="1405543"/>
            <a:ext cx="2295769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634442" y="1405543"/>
            <a:ext cx="1962472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26923" y="3630270"/>
            <a:ext cx="2030412" cy="290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900052" y="3814177"/>
            <a:ext cx="1871437" cy="272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65198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" y="206363"/>
            <a:ext cx="12077700" cy="853564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ДРУГИЕ ПРОИЗВЕДЕНИЯ А.С. ПУШКИНА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74500" y="1667435"/>
            <a:ext cx="6133876" cy="4560223"/>
          </a:xfrm>
        </p:spPr>
        <p:txBody>
          <a:bodyPr/>
          <a:lstStyle/>
          <a:p>
            <a:pPr marL="45720" indent="0" algn="just">
              <a:lnSpc>
                <a:spcPct val="100000"/>
              </a:lnSpc>
              <a:buNone/>
              <a:defRPr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«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Жених»,  «Сказка о попе и о работнике его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Балде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«Сказка о медведихе», «Сказка о царе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Салтане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 сыне его славном и могучем богатыре князе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Гвидоне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Салтановиче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о прекрасной царевне лебеди», «Сказка о золотом петушке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 algn="just">
              <a:lnSpc>
                <a:spcPct val="100000"/>
              </a:lnSpc>
              <a:buNone/>
              <a:defRPr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48000" y="-17299751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">
              <a:defRPr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Здесь продолжает Пушкин писать свои произведения. «Пиковая дама», «Анджело», «Медный всадник», «Сказка о рыбаке и рыбке», «Сказка о мертвой царевне и семи богатырях» - лучшие образцы произведений Пушкина этого времени.</a:t>
            </a:r>
          </a:p>
        </p:txBody>
      </p:sp>
      <p:pic>
        <p:nvPicPr>
          <p:cNvPr id="13" name="Picture 12" descr="http://puzkarapuz.org/uploads/posts/2009-12/1261581435_copy-2-of-0601a475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71914" y="1523341"/>
            <a:ext cx="2072085" cy="2859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0" descr="http://ocka3ke.ru/sites/default/files/styles/large_tale/public/skazka_o_pope_i_o_rabotnike_ego_balde_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394199" y="1497844"/>
            <a:ext cx="2408732" cy="2769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 descr="http://cbs.torzhok.tverlib.ru/sites/default/files/Knigi_Pushkin_Skazki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1714" y="3715342"/>
            <a:ext cx="2139442" cy="2708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http://fmsoundplay.ru/uploads/images/sjostri_zajtsevi_skazka_o_mertvoj_tsarevne_i_semi_bogatirjah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6815" r="12290" b="4590"/>
          <a:stretch/>
        </p:blipFill>
        <p:spPr bwMode="auto">
          <a:xfrm>
            <a:off x="9379629" y="3715342"/>
            <a:ext cx="2336855" cy="2722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6927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800" dirty="0"/>
              <a:t> </a:t>
            </a:r>
            <a:r>
              <a:rPr lang="ru-RU" sz="4800" dirty="0" smtClean="0"/>
              <a:t>ПЛАН УРОКА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583459" y="1523342"/>
            <a:ext cx="11292857" cy="4315027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1. Александр Сергеевич Пушкин.</a:t>
            </a:r>
          </a:p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2. Царскосельский лицей.</a:t>
            </a:r>
          </a:p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3. Столица.</a:t>
            </a:r>
          </a:p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4. Южный период.</a:t>
            </a:r>
          </a:p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5. Михайловское.</a:t>
            </a:r>
          </a:p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6.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Болдино.</a:t>
            </a:r>
            <a:endParaRPr lang="ru-RU" sz="3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7. Дуэль.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247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СКАЗКИ НЯНИ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74499" y="1396342"/>
            <a:ext cx="5143432" cy="1125436"/>
          </a:xfrm>
        </p:spPr>
        <p:txBody>
          <a:bodyPr/>
          <a:lstStyle/>
          <a:p>
            <a:pPr marL="0" indent="0">
              <a:buNone/>
            </a:pPr>
            <a:r>
              <a:rPr lang="ru-RU" altLang="ru-RU" sz="3600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0" indent="0">
              <a:buNone/>
            </a:pPr>
            <a:r>
              <a:rPr lang="ru-RU" altLang="ru-RU" sz="3600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Прямоугольник 3"/>
          <p:cNvSpPr>
            <a:spLocks noChangeArrowheads="1"/>
          </p:cNvSpPr>
          <p:nvPr/>
        </p:nvSpPr>
        <p:spPr bwMode="auto">
          <a:xfrm>
            <a:off x="537882" y="2858193"/>
            <a:ext cx="11279619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 sz="24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    Настоящим </a:t>
            </a: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кладом была для Пушкина каждая сказка его доброй и самобытно талантливой няни Арины Родионовны. "Он все с ней, коли дома", - вспоминали дворовые люди с. Михайловского. </a:t>
            </a:r>
            <a:endParaRPr lang="ru-RU" altLang="ru-RU" sz="2400" dirty="0" smtClean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algn="just" eaLnBrk="1" hangingPunct="1"/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altLang="ru-RU" sz="24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   </a:t>
            </a:r>
            <a:r>
              <a:rPr lang="ru-RU" altLang="ru-RU" sz="24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Многие </a:t>
            </a: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ее сказки Пушкин использовал впоследствии как сюжеты собственных сказок ( в стихах). </a:t>
            </a:r>
          </a:p>
        </p:txBody>
      </p:sp>
      <p:pic>
        <p:nvPicPr>
          <p:cNvPr id="10" name="Picture 4" descr="bojar1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961" y="1228191"/>
            <a:ext cx="2232570" cy="1666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 descr="carevn1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9051" y="1278411"/>
            <a:ext cx="2362802" cy="1626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7" descr="Riba1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6509" y="1238325"/>
            <a:ext cx="2145958" cy="1602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 descr="carevni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8609" y="4943824"/>
            <a:ext cx="1510921" cy="1681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1851" y="4910990"/>
            <a:ext cx="1540698" cy="1714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 descr="salt3i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9198" y="4632114"/>
            <a:ext cx="1738891" cy="1935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5900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9240"/>
                            </p:stCondLst>
                            <p:childTnLst>
                              <p:par>
                                <p:cTn id="1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1240"/>
                            </p:stCondLst>
                            <p:childTnLst>
                              <p:par>
                                <p:cTn id="1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240"/>
                            </p:stCondLst>
                            <p:childTnLst>
                              <p:par>
                                <p:cTn id="1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3240"/>
                            </p:stCondLst>
                            <p:childTnLst>
                              <p:par>
                                <p:cTn id="2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4240"/>
                            </p:stCondLst>
                            <p:childTnLst>
                              <p:par>
                                <p:cTn id="2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240"/>
                            </p:stCondLst>
                            <p:childTnLst>
                              <p:par>
                                <p:cTn id="3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/>
              <a:t>КОНЕЦ ССЫЛКИ</a:t>
            </a:r>
            <a:endParaRPr lang="ru-RU" sz="4800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337" y="1405543"/>
            <a:ext cx="3809146" cy="475660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03099" y="1702676"/>
            <a:ext cx="6310079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Чуть более двух лет длилась ссылка в Михайловском. Она закончилась в сентябре 1826 года. Пушкин вернулся в Москву. В мае 1829 г. он посватался к юной красавице Наталье Николаевне Гончаровой.</a:t>
            </a:r>
          </a:p>
        </p:txBody>
      </p:sp>
    </p:spTree>
    <p:extLst>
      <p:ext uri="{BB962C8B-B14F-4D97-AF65-F5344CB8AC3E}">
        <p14:creationId xmlns:p14="http://schemas.microsoft.com/office/powerpoint/2010/main" val="92399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300" dirty="0" smtClean="0"/>
              <a:t>СЕЛО БОЛДИНО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74500" y="1260615"/>
            <a:ext cx="7267372" cy="5920595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ru-RU" altLang="ru-RU" sz="3600" i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  </a:t>
            </a:r>
            <a:r>
              <a:rPr lang="ru-RU" altLang="ru-RU" sz="3600" i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 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мая 1830 г. состоялась, наконец, помолвка Пушкина с Натальей Гончаровой. Отец выделил ему деревеньку </a:t>
            </a:r>
            <a:r>
              <a:rPr lang="ru-RU" altLang="ru-RU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Кистеневку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200 душами крестьян, расположенную в Нижегородской губернии, вблизи от отцовского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имения - </a:t>
            </a:r>
            <a:r>
              <a:rPr lang="ru-RU" altLang="ru-RU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с.Болдино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Поэт отправился туда, однако начавшаяся в Москве эпидемия холеры и расставленные повсюду карантины задержали Пушкина в Болдино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сентября по 2 декабря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1830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В Болдинскую осень талант Пушкина достиг полного расцвета. </a:t>
            </a:r>
          </a:p>
          <a:p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Picture 1" descr="C:\Documents and Settings\Admin\Рабочий стол\Пушкин\boldino_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8439" y="1464727"/>
            <a:ext cx="3682494" cy="2597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C:\Documents and Settings\Admin\Рабочий стол\Пушкин\boldino_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8439" y="4121490"/>
            <a:ext cx="3682494" cy="2353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8753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024241" cy="728895"/>
          </a:xfrm>
        </p:spPr>
        <p:txBody>
          <a:bodyPr>
            <a:normAutofit/>
          </a:bodyPr>
          <a:lstStyle/>
          <a:p>
            <a:pPr algn="ctr"/>
            <a:r>
              <a:rPr lang="ru-RU" sz="5072" dirty="0" smtClean="0"/>
              <a:t>БОЛДИНСКАЯ ОСЕНЬ</a:t>
            </a:r>
            <a:endParaRPr lang="ru-RU" sz="5072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5669" y="1428723"/>
            <a:ext cx="7062952" cy="4584070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wrap="square" lIns="90735" tIns="45368" rIns="90735" bIns="45368">
            <a:spAutoFit/>
          </a:bodyPr>
          <a:lstStyle/>
          <a:p>
            <a:r>
              <a:rPr lang="ru-RU" sz="3593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593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время им были созданы: </a:t>
            </a:r>
          </a:p>
          <a:p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«Повести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Белкина», «Маленькие трагедии», «Скупой рыцарь», «Каменный гость», «Пир во время чумы», поэма «Домик в Коломне», закончен весь роман «Евгений Онегин», повесть «История села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Горюхина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критические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статьи, множество стихотворений.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5445" y="1430899"/>
            <a:ext cx="4095504" cy="4641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73002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976945" cy="586439"/>
          </a:xfrm>
        </p:spPr>
        <p:txBody>
          <a:bodyPr>
            <a:noAutofit/>
          </a:bodyPr>
          <a:lstStyle/>
          <a:p>
            <a:pPr algn="ctr"/>
            <a:r>
              <a:rPr lang="ru-RU" sz="5072" dirty="0" smtClean="0"/>
              <a:t>ВЕНЧАНИЕ ПОЭТА</a:t>
            </a:r>
            <a:endParaRPr lang="ru-RU" sz="5072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733365" y="1111872"/>
            <a:ext cx="7239127" cy="2798715"/>
          </a:xfrm>
          <a:ln>
            <a:noFill/>
          </a:ln>
        </p:spPr>
        <p:txBody>
          <a:bodyPr/>
          <a:lstStyle/>
          <a:p>
            <a:pPr marL="0" indent="0" algn="ctr">
              <a:buNone/>
            </a:pPr>
            <a:endParaRPr lang="ru-RU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февраля 1831 г. в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церкви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Вознесения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Господня состоялось его венчание с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Н.Н.Гончаровой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Первые месяцы семейной жизни он провёл с женой в Москве, сняв квартиру на Арбате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47403" y="4434292"/>
            <a:ext cx="6128645" cy="1815171"/>
          </a:xfrm>
          <a:prstGeom prst="rect">
            <a:avLst/>
          </a:prstGeom>
        </p:spPr>
        <p:txBody>
          <a:bodyPr wrap="square" lIns="90735" tIns="45368" rIns="90735" bIns="45368">
            <a:spAutoFit/>
          </a:bodyPr>
          <a:lstStyle/>
          <a:p>
            <a:pPr algn="ctr"/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середины октября 1831 г.</a:t>
            </a:r>
          </a:p>
          <a:p>
            <a:pPr algn="ctr"/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уже до конца жизни</a:t>
            </a:r>
          </a:p>
          <a:p>
            <a:pPr algn="ctr"/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Пушкин с семьёй живет в Петербурге.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715" y="1300566"/>
            <a:ext cx="4178252" cy="29734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834" y="4280295"/>
            <a:ext cx="5299659" cy="2348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94957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/>
              <a:t>ДЕТИ </a:t>
            </a:r>
            <a:r>
              <a:rPr lang="ru-RU" sz="4800" dirty="0" smtClean="0"/>
              <a:t>А.С.ПУШКИНА</a:t>
            </a:r>
            <a:endParaRPr lang="ru-RU" sz="4800" dirty="0"/>
          </a:p>
        </p:txBody>
      </p:sp>
      <p:sp>
        <p:nvSpPr>
          <p:cNvPr id="8" name="Объект 7"/>
          <p:cNvSpPr txBox="1">
            <a:spLocks noGrp="1" noChangeArrowheads="1"/>
          </p:cNvSpPr>
          <p:nvPr>
            <p:ph sz="half" idx="2"/>
          </p:nvPr>
        </p:nvSpPr>
        <p:spPr bwMode="auto">
          <a:xfrm>
            <a:off x="374500" y="1435100"/>
            <a:ext cx="6046938" cy="148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eaLnBrk="1" hangingPunct="1">
              <a:lnSpc>
                <a:spcPct val="100000"/>
              </a:lnSpc>
              <a:buNone/>
            </a:pPr>
            <a:r>
              <a:rPr lang="ru-RU" altLang="ru-RU" sz="2000" b="1" i="1" dirty="0" smtClean="0">
                <a:cs typeface="Arial" panose="020B0604020202020204" pitchFamily="34" charset="0"/>
              </a:rPr>
              <a:t>    </a:t>
            </a:r>
            <a:r>
              <a:rPr lang="ru-RU" altLang="ru-RU" sz="2000" b="1" i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Старшая </a:t>
            </a:r>
            <a:r>
              <a:rPr lang="ru-RU" altLang="ru-RU" sz="2000" b="1" i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дочь </a:t>
            </a:r>
            <a:endParaRPr lang="ru-RU" altLang="ru-RU" sz="2000" b="1" i="1" dirty="0" smtClean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100000"/>
              </a:lnSpc>
              <a:buNone/>
            </a:pPr>
            <a:r>
              <a:rPr lang="ru-RU" altLang="ru-RU" sz="2000" b="1" i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altLang="ru-RU" sz="2000" b="1" i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 Мария </a:t>
            </a:r>
            <a:r>
              <a:rPr lang="ru-RU" altLang="ru-RU" sz="2000" b="1" i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Александровна </a:t>
            </a:r>
          </a:p>
          <a:p>
            <a:pPr marL="0" indent="0" eaLnBrk="1" hangingPunct="1">
              <a:lnSpc>
                <a:spcPct val="100000"/>
              </a:lnSpc>
              <a:buNone/>
            </a:pPr>
            <a:r>
              <a:rPr lang="ru-RU" altLang="ru-RU" sz="2000" b="1" i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  Пушкина </a:t>
            </a:r>
            <a:r>
              <a:rPr lang="ru-RU" altLang="ru-RU" sz="2000" b="1" i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ru-RU" altLang="ru-RU" sz="2000" b="1" i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</a:br>
            <a:r>
              <a:rPr lang="ru-RU" altLang="ru-RU" sz="2000" b="1" i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  (</a:t>
            </a:r>
            <a:r>
              <a:rPr lang="ru-RU" altLang="ru-RU" sz="2000" b="1" i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1832-1919 г</a:t>
            </a:r>
            <a:r>
              <a:rPr lang="ru-RU" altLang="ru-RU" sz="2000" b="1" i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.) </a:t>
            </a:r>
          </a:p>
        </p:txBody>
      </p:sp>
      <p:pic>
        <p:nvPicPr>
          <p:cNvPr id="9" name="Picture 4" descr="E:\новое\новое\pushkina_m_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1475" y="1551251"/>
            <a:ext cx="2159876" cy="2478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 descr="E:\новое\новое\pushkina_n_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2386" y="1435100"/>
            <a:ext cx="2127250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2"/>
          <p:cNvSpPr>
            <a:spLocks noChangeArrowheads="1"/>
          </p:cNvSpPr>
          <p:nvPr/>
        </p:nvSpPr>
        <p:spPr bwMode="auto">
          <a:xfrm>
            <a:off x="9190584" y="1686909"/>
            <a:ext cx="2163216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 i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Младшая дочь Наталья Александровна Пушкина </a:t>
            </a:r>
            <a:br>
              <a:rPr lang="ru-RU" altLang="ru-RU" b="1" i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</a:br>
            <a:r>
              <a:rPr lang="ru-RU" altLang="ru-RU" b="1" i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(</a:t>
            </a:r>
            <a:r>
              <a:rPr lang="ru-RU" altLang="ru-RU" b="1" i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1836-1913 г</a:t>
            </a:r>
            <a:r>
              <a:rPr lang="ru-RU" altLang="ru-RU" b="1" i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.)</a:t>
            </a:r>
          </a:p>
        </p:txBody>
      </p:sp>
      <p:sp>
        <p:nvSpPr>
          <p:cNvPr id="12" name="Прямоугольник 8"/>
          <p:cNvSpPr>
            <a:spLocks noChangeArrowheads="1"/>
          </p:cNvSpPr>
          <p:nvPr/>
        </p:nvSpPr>
        <p:spPr bwMode="auto">
          <a:xfrm>
            <a:off x="725215" y="4357688"/>
            <a:ext cx="2554014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 i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Старший сын Александр Александрович Пушкин </a:t>
            </a:r>
            <a:br>
              <a:rPr lang="ru-RU" altLang="ru-RU" b="1" i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</a:br>
            <a:r>
              <a:rPr lang="ru-RU" altLang="ru-RU" b="1" i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(</a:t>
            </a:r>
            <a:r>
              <a:rPr lang="ru-RU" altLang="ru-RU" b="1" i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1833-1914 г</a:t>
            </a:r>
            <a:r>
              <a:rPr lang="ru-RU" altLang="ru-RU" b="1" i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.) </a:t>
            </a:r>
          </a:p>
        </p:txBody>
      </p:sp>
      <p:pic>
        <p:nvPicPr>
          <p:cNvPr id="13" name="Picture 2" descr="E:\новое\новое\pushkin_a_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834" y="4276317"/>
            <a:ext cx="2049517" cy="2187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 descr="E:\новое\новое\pushkin_g_a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298" y="4357687"/>
            <a:ext cx="1964338" cy="2208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10"/>
          <p:cNvSpPr>
            <a:spLocks noChangeArrowheads="1"/>
          </p:cNvSpPr>
          <p:nvPr/>
        </p:nvSpPr>
        <p:spPr bwMode="auto">
          <a:xfrm>
            <a:off x="9262239" y="4484879"/>
            <a:ext cx="2207174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 i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Младший сын Григорий Александрович Пушкин </a:t>
            </a:r>
            <a:br>
              <a:rPr lang="ru-RU" altLang="ru-RU" b="1" i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</a:br>
            <a:r>
              <a:rPr lang="ru-RU" altLang="ru-RU" b="1" i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(</a:t>
            </a:r>
            <a:r>
              <a:rPr lang="ru-RU" altLang="ru-RU" b="1" i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1835-1913 г</a:t>
            </a:r>
            <a:r>
              <a:rPr lang="ru-RU" altLang="ru-RU" b="1" i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.)</a:t>
            </a:r>
            <a:r>
              <a:rPr lang="ru-RU" altLang="ru-RU" i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42999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0"/>
                            </p:stCondLst>
                            <p:childTnLst>
                              <p:par>
                                <p:cTn id="3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0"/>
                            </p:stCondLst>
                            <p:childTnLst>
                              <p:par>
                                <p:cTn id="3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  <p:bldP spid="1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ДУЭЛЬ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016000" y="1727200"/>
            <a:ext cx="10057956" cy="553998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4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Picture 2" descr="C:\Documents and Settings\Admin\Рабочий стол\Пушкин\dantes_h16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325468"/>
            <a:ext cx="2571750" cy="286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3"/>
          <p:cNvSpPr>
            <a:spLocks noChangeArrowheads="1"/>
          </p:cNvSpPr>
          <p:nvPr/>
        </p:nvSpPr>
        <p:spPr bwMode="auto">
          <a:xfrm>
            <a:off x="4776953" y="1430066"/>
            <a:ext cx="6085488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  В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начале 1834 г. в Петербурге появился француз барон Дантес. Он влюбился в жену Пушкина и стал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за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ней ухаживать.</a:t>
            </a:r>
          </a:p>
        </p:txBody>
      </p:sp>
      <p:sp>
        <p:nvSpPr>
          <p:cNvPr id="9" name="TextBox 9"/>
          <p:cNvSpPr txBox="1">
            <a:spLocks noChangeArrowheads="1"/>
          </p:cNvSpPr>
          <p:nvPr/>
        </p:nvSpPr>
        <p:spPr bwMode="auto">
          <a:xfrm>
            <a:off x="838200" y="3924022"/>
            <a:ext cx="5609897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400" i="1" dirty="0" smtClean="0">
              <a:latin typeface="Bookman Old Style" panose="02050604050505020204" pitchFamily="18" charset="0"/>
            </a:endParaRPr>
          </a:p>
          <a:p>
            <a:pPr eaLnBrk="1" hangingPunct="1"/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  8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февраля 1837 года, в 5-м часу вечера, на Черной речке в Петербурге состоялась роковая дуэль, на которой Пушкин был смертельно ранен.</a:t>
            </a:r>
          </a:p>
        </p:txBody>
      </p:sp>
      <p:pic>
        <p:nvPicPr>
          <p:cNvPr id="10" name="Picture 3" descr="C:\Documents and Settings\Admin\Рабочий стол\Пушкин\Duel_of_Pushlin_and_dAnthes_Naumov185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4881" y="3690715"/>
            <a:ext cx="4029075" cy="248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7451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760"/>
                            </p:stCondLst>
                            <p:childTnLst>
                              <p:par>
                                <p:cTn id="1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320"/>
                            </p:stCondLst>
                            <p:childTnLst>
                              <p:par>
                                <p:cTn id="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300" dirty="0" smtClean="0"/>
              <a:t>СМЕРТЬ ПОЭТА</a:t>
            </a:r>
            <a:endParaRPr lang="ru-RU" dirty="0"/>
          </a:p>
        </p:txBody>
      </p:sp>
      <p:pic>
        <p:nvPicPr>
          <p:cNvPr id="6" name="Picture 4" descr="C:\Documents and Settings\Admin\Рабочий стол\пушкин1\image00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7822" y="1523013"/>
            <a:ext cx="4225599" cy="4783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4"/>
          <p:cNvSpPr>
            <a:spLocks noChangeArrowheads="1"/>
          </p:cNvSpPr>
          <p:nvPr/>
        </p:nvSpPr>
        <p:spPr bwMode="auto">
          <a:xfrm>
            <a:off x="504497" y="1523013"/>
            <a:ext cx="6479627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Прожив 2 дня </a:t>
            </a:r>
          </a:p>
          <a:p>
            <a:pPr algn="ctr" eaLnBrk="1" hangingPunct="1"/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в страшных мучениях, </a:t>
            </a:r>
          </a:p>
          <a:p>
            <a:pPr algn="ctr" eaLnBrk="1" hangingPunct="1"/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Пушкин скончался </a:t>
            </a:r>
          </a:p>
          <a:p>
            <a:pPr algn="ctr" eaLnBrk="1" hangingPunct="1"/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10 февраля</a:t>
            </a:r>
          </a:p>
          <a:p>
            <a:pPr algn="ctr" eaLnBrk="1" hangingPunct="1"/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1837 г. </a:t>
            </a:r>
          </a:p>
          <a:p>
            <a:pPr algn="ctr" eaLnBrk="1" hangingPunct="1"/>
            <a:endParaRPr lang="ru-RU" altLang="ru-RU" sz="3200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algn="ctr" eaLnBrk="1" hangingPunct="1"/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"Солнце русской поэзии закатилось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", - 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написал </a:t>
            </a:r>
          </a:p>
          <a:p>
            <a:pPr algn="ctr" eaLnBrk="1" hangingPunct="1"/>
            <a:r>
              <a:rPr lang="ru-RU" altLang="ru-RU" sz="3200" dirty="0" err="1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В.Жуковский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. </a:t>
            </a:r>
          </a:p>
          <a:p>
            <a:pPr algn="l" eaLnBrk="1" hangingPunct="1"/>
            <a:endParaRPr lang="ru-RU" altLang="ru-RU" sz="2400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3190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979300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ЗАДАНИЕ ДЛЯ САМОСТОЯТЕЛЬНОЙ РАБОТЫ.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667357" cy="1807674"/>
          </a:xfrm>
        </p:spPr>
        <p:txBody>
          <a:bodyPr/>
          <a:lstStyle/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Записать основные этапы творчества </a:t>
            </a:r>
            <a:r>
              <a:rPr lang="ru-RU" sz="3600" dirty="0" err="1" smtClean="0">
                <a:solidFill>
                  <a:schemeClr val="accent1">
                    <a:lumMod val="50000"/>
                  </a:schemeClr>
                </a:solidFill>
              </a:rPr>
              <a:t>А.С.Пушкина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 Прочитать «Сказку о царе </a:t>
            </a:r>
            <a:r>
              <a:rPr lang="ru-RU" sz="3600" dirty="0" err="1" smtClean="0">
                <a:solidFill>
                  <a:schemeClr val="accent1">
                    <a:lumMod val="50000"/>
                  </a:schemeClr>
                </a:solidFill>
              </a:rPr>
              <a:t>Салтане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…».</a:t>
            </a:r>
          </a:p>
          <a:p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Texturizer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4150707" y="2946401"/>
            <a:ext cx="4354285" cy="34718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318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РУССКИЙ ПОЭТ И ПИСАТЕЛЬ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539964" y="1405543"/>
            <a:ext cx="4095817" cy="485336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545020" y="1856455"/>
            <a:ext cx="471388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4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Александр</a:t>
            </a:r>
          </a:p>
          <a:p>
            <a:pPr algn="ctr"/>
            <a:r>
              <a:rPr lang="ru-RU" altLang="ru-RU" sz="4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Сергеевич</a:t>
            </a:r>
          </a:p>
          <a:p>
            <a:pPr algn="ctr"/>
            <a:r>
              <a:rPr lang="ru-RU" altLang="ru-RU" sz="4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Пушкин</a:t>
            </a:r>
          </a:p>
          <a:p>
            <a:pPr algn="ctr"/>
            <a:endParaRPr lang="ru-RU" altLang="ru-RU" sz="4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altLang="ru-RU" sz="4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1799-1837 гг.</a:t>
            </a:r>
            <a:endParaRPr lang="ru-RU" altLang="ru-RU" sz="4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599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166647" y="1329343"/>
            <a:ext cx="4934607" cy="5315301"/>
          </a:xfrm>
        </p:spPr>
        <p:txBody>
          <a:bodyPr/>
          <a:lstStyle/>
          <a:p>
            <a:pPr marL="0" indent="0" algn="ctr">
              <a:lnSpc>
                <a:spcPct val="80000"/>
              </a:lnSpc>
              <a:buNone/>
            </a:pPr>
            <a:endParaRPr lang="ru-RU" altLang="ru-RU" sz="3600" b="1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ru-RU" altLang="ru-RU"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Александр </a:t>
            </a:r>
            <a:r>
              <a:rPr lang="ru-RU" altLang="ru-RU" sz="3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Сергеевич Пушкин</a:t>
            </a:r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родился в Москве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 мая (6 июня)          </a:t>
            </a:r>
            <a:r>
              <a:rPr lang="ru-RU" alt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179</a:t>
            </a:r>
            <a:r>
              <a:rPr lang="en-US" alt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</a:t>
            </a:r>
            <a:r>
              <a:rPr lang="ru-RU" alt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 в </a:t>
            </a:r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дворянской помещичьей  семье в</a:t>
            </a:r>
            <a:r>
              <a:rPr lang="ru-RU" alt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день праздника    Вознесения. </a:t>
            </a:r>
          </a:p>
          <a:p>
            <a:pPr marL="0" indent="0" algn="ctr">
              <a:buNone/>
            </a:pPr>
            <a:endParaRPr lang="ru-RU" sz="3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6" descr="pushkin_0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0430" y="1623848"/>
            <a:ext cx="3523370" cy="4593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7624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428701"/>
            <a:ext cx="11887200" cy="537951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/>
              <a:t>ОТЕЦ А.С. ПУШКИНА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345542"/>
            <a:ext cx="10108522" cy="405817"/>
          </a:xfrm>
        </p:spPr>
        <p:txBody>
          <a:bodyPr/>
          <a:lstStyle/>
          <a:p>
            <a:pPr marL="0" lvl="0" indent="0"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          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4500" y="2046959"/>
            <a:ext cx="7994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alt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4" descr="Сергей Львович Пушкин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519444" y="1751359"/>
            <a:ext cx="2966107" cy="401882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773342" y="1510560"/>
            <a:ext cx="692106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8884" indent="-231663">
              <a:buClr>
                <a:schemeClr val="tx1">
                  <a:shade val="95000"/>
                </a:schemeClr>
              </a:buClr>
              <a:defRPr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Отец,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Сергей  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Львович </a:t>
            </a:r>
          </a:p>
          <a:p>
            <a:pPr marL="308884" indent="-231663">
              <a:buClr>
                <a:schemeClr val="tx1">
                  <a:shade val="95000"/>
                </a:schemeClr>
              </a:buClr>
              <a:defRPr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(1770-1838 гг.), принадлежал к</a:t>
            </a:r>
          </a:p>
          <a:p>
            <a:pPr marL="308884" indent="-231663">
              <a:buClr>
                <a:schemeClr val="tx1">
                  <a:shade val="95000"/>
                </a:schemeClr>
              </a:buClr>
              <a:defRPr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древнему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дворянскому роду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308884" indent="-231663">
              <a:buClr>
                <a:schemeClr val="tx1">
                  <a:shade val="95000"/>
                </a:schemeClr>
              </a:buClr>
              <a:defRPr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упоминаемому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Летописях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</a:t>
            </a:r>
          </a:p>
          <a:p>
            <a:pPr marL="308884" indent="-231663">
              <a:buClr>
                <a:schemeClr val="tx1">
                  <a:shade val="95000"/>
                </a:schemeClr>
              </a:buClr>
              <a:defRPr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времен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Ивана Грозного,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</a:t>
            </a:r>
          </a:p>
          <a:p>
            <a:pPr marL="308884" indent="-231663">
              <a:buClr>
                <a:schemeClr val="tx1">
                  <a:shade val="95000"/>
                </a:schemeClr>
              </a:buClr>
              <a:defRPr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образованный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хорошо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знал</a:t>
            </a:r>
          </a:p>
          <a:p>
            <a:pPr marL="308884" indent="-231663">
              <a:buClr>
                <a:schemeClr val="tx1">
                  <a:shade val="95000"/>
                </a:schemeClr>
              </a:buClr>
              <a:defRPr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литературу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был знаком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</a:t>
            </a:r>
          </a:p>
          <a:p>
            <a:pPr marL="308884" indent="-231663">
              <a:buClr>
                <a:schemeClr val="tx1">
                  <a:shade val="95000"/>
                </a:schemeClr>
              </a:buClr>
              <a:defRPr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многими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русскими писателями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</a:p>
          <a:p>
            <a:pPr marL="308884" indent="-231663">
              <a:buClr>
                <a:schemeClr val="tx1">
                  <a:shade val="95000"/>
                </a:schemeClr>
              </a:buClr>
              <a:defRPr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немного писал.</a:t>
            </a:r>
          </a:p>
        </p:txBody>
      </p:sp>
    </p:spTree>
    <p:extLst>
      <p:ext uri="{BB962C8B-B14F-4D97-AF65-F5344CB8AC3E}">
        <p14:creationId xmlns:p14="http://schemas.microsoft.com/office/powerpoint/2010/main" val="2623896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428701"/>
            <a:ext cx="11887200" cy="537951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/>
              <a:t>МАТЬ </a:t>
            </a:r>
            <a:r>
              <a:rPr lang="ru-RU" sz="4800" dirty="0" smtClean="0"/>
              <a:t>А.С.ПУШКИНА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345542"/>
            <a:ext cx="10108522" cy="405817"/>
          </a:xfrm>
        </p:spPr>
        <p:txBody>
          <a:bodyPr/>
          <a:lstStyle/>
          <a:p>
            <a:pPr marL="0" lvl="0" indent="0"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          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4500" y="2046959"/>
            <a:ext cx="7994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alt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4357" y="1498818"/>
            <a:ext cx="666517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Мать Надежда Осиповна, приходилась внучкой арапу Петра 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впоследствии русскому генералу Ганнибалу. 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110" y="3654196"/>
            <a:ext cx="2919492" cy="252270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8525" y="1414622"/>
            <a:ext cx="2884784" cy="263786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220607" y="4114800"/>
            <a:ext cx="438281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Прадедушка, Абрам Петрович Ганнибал «Арап Петра Великого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636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428701"/>
            <a:ext cx="11887200" cy="537951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/>
              <a:t>СЕМЬЯ ПОЭТА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345542"/>
            <a:ext cx="10108522" cy="405817"/>
          </a:xfrm>
        </p:spPr>
        <p:txBody>
          <a:bodyPr/>
          <a:lstStyle/>
          <a:p>
            <a:pPr marL="0" lvl="0" indent="0"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          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99490" y="2046959"/>
            <a:ext cx="45698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alt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5" descr="C:\Documents and Settings\Admin\Рабочий стол\Пушкин\pavlischeva_o_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200" y="1498818"/>
            <a:ext cx="2801880" cy="321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02199" y="4998656"/>
            <a:ext cx="36544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Ольга Сергеевна</a:t>
            </a:r>
          </a:p>
        </p:txBody>
      </p:sp>
      <p:pic>
        <p:nvPicPr>
          <p:cNvPr id="14" name="Picture 4" descr="C:\Documents and Settings\Admin\Рабочий стол\Пушкин\pushkin_l_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8687" y="1498817"/>
            <a:ext cx="2484024" cy="321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6" descr="C:\Documents and Settings\Admin\Рабочий стол\Пушкин\pushkin_1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8905" y="3878316"/>
            <a:ext cx="1625860" cy="2016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752804" y="1405543"/>
            <a:ext cx="473752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Детей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семье Пушкиных было трое. Старшая -Ольга,  второй  - Александр и младший – Лёвушка, любимец семьи.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256690" y="5895270"/>
            <a:ext cx="43039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Александр Сергеевич</a:t>
            </a:r>
          </a:p>
        </p:txBody>
      </p:sp>
      <p:sp>
        <p:nvSpPr>
          <p:cNvPr id="17" name="Прямоугольник 16"/>
          <p:cNvSpPr/>
          <p:nvPr/>
        </p:nvSpPr>
        <p:spPr>
          <a:xfrm flipH="1">
            <a:off x="8860220" y="4998656"/>
            <a:ext cx="29572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Лев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Сергеевич</a:t>
            </a:r>
          </a:p>
        </p:txBody>
      </p:sp>
    </p:spTree>
    <p:extLst>
      <p:ext uri="{BB962C8B-B14F-4D97-AF65-F5344CB8AC3E}">
        <p14:creationId xmlns:p14="http://schemas.microsoft.com/office/powerpoint/2010/main" val="3241188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/>
              <a:t>БАБУШКА И НЯНЯ </a:t>
            </a:r>
            <a:r>
              <a:rPr lang="ru-RU" sz="4800" dirty="0" smtClean="0"/>
              <a:t>А.С.ПУШКИНА</a:t>
            </a:r>
            <a:endParaRPr lang="ru-RU" sz="4800" dirty="0"/>
          </a:p>
        </p:txBody>
      </p:sp>
      <p:pic>
        <p:nvPicPr>
          <p:cNvPr id="9" name="i-main-pic" descr="Картинка 1 из 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82341" y="1504231"/>
            <a:ext cx="2975429" cy="3494876"/>
          </a:xfrm>
          <a:prstGeom prst="rect">
            <a:avLst/>
          </a:prstGeom>
          <a:noFill/>
        </p:spPr>
      </p:pic>
      <p:pic>
        <p:nvPicPr>
          <p:cNvPr id="11" name="Picture 14" descr="arina"/>
          <p:cNvPicPr>
            <a:picLocks noGrp="1" noChangeAspect="1" noChangeArrowheads="1"/>
          </p:cNvPicPr>
          <p:nvPr>
            <p:ph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824686" y="1501733"/>
            <a:ext cx="2813924" cy="339868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979885" y="4999107"/>
            <a:ext cx="238034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sz="20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Ганнибал</a:t>
            </a:r>
            <a:r>
              <a:rPr lang="ru-RU" alt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spcBef>
                <a:spcPct val="0"/>
              </a:spcBef>
            </a:pPr>
            <a:r>
              <a:rPr lang="ru-RU" altLang="ru-RU" sz="20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Мария</a:t>
            </a:r>
            <a:r>
              <a:rPr lang="ru-RU" alt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Алексеевна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824685" y="5138057"/>
            <a:ext cx="31205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sz="20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Яковлева</a:t>
            </a:r>
            <a:r>
              <a:rPr lang="ru-RU" alt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spcBef>
                <a:spcPct val="0"/>
              </a:spcBef>
            </a:pPr>
            <a:r>
              <a:rPr lang="ru-RU" altLang="ru-RU" sz="20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Арина</a:t>
            </a:r>
            <a:r>
              <a:rPr lang="ru-RU" alt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Родионовна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74171" y="1498818"/>
            <a:ext cx="5210627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endParaRPr lang="ru-RU" alt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Любовь 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родному языку маленькому Пушкину привили бабушка, Мария Алексеевна Ганнибал, превосходно говорившая и писавшая по-русски, и </a:t>
            </a:r>
          </a:p>
          <a:p>
            <a:pPr algn="ctr">
              <a:spcBef>
                <a:spcPct val="0"/>
              </a:spcBef>
            </a:pP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няня Арина Родионовна.</a:t>
            </a:r>
          </a:p>
        </p:txBody>
      </p:sp>
    </p:spTree>
    <p:extLst>
      <p:ext uri="{BB962C8B-B14F-4D97-AF65-F5344CB8AC3E}">
        <p14:creationId xmlns:p14="http://schemas.microsoft.com/office/powerpoint/2010/main" val="3224108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4499" y="330446"/>
            <a:ext cx="11616609" cy="601526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/>
              <a:t>ЦАРСКОСЕЛЬСКИЙ ЛИЦЕЙ</a:t>
            </a:r>
            <a:endParaRPr lang="ru-RU" sz="4800" dirty="0"/>
          </a:p>
        </p:txBody>
      </p:sp>
      <p:pic>
        <p:nvPicPr>
          <p:cNvPr id="8" name="Picture 6" descr="Изображение:Tsarskoye liceum.JPG">
            <a:hlinkClick r:id="rId3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36371" y="1524000"/>
            <a:ext cx="4581129" cy="4840938"/>
          </a:xfrm>
        </p:spPr>
      </p:pic>
      <p:sp>
        <p:nvSpPr>
          <p:cNvPr id="4" name="Прямоугольник 3"/>
          <p:cNvSpPr/>
          <p:nvPr/>
        </p:nvSpPr>
        <p:spPr>
          <a:xfrm>
            <a:off x="599090" y="1668197"/>
            <a:ext cx="590331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В </a:t>
            </a: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1810 году возник проект устройства </a:t>
            </a:r>
            <a:r>
              <a:rPr lang="ru-RU" altLang="ru-RU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привилегированного учебного </a:t>
            </a: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заведения - лицея в Царском Селе, при дворце Александра I. </a:t>
            </a:r>
            <a:r>
              <a:rPr lang="ru-RU" altLang="ru-RU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июне 1811 г. Александр со своим дядей поехал в Петербург, благодаря имеющимся связям, Пушкину было обеспечено поступление. 12 августа он выдержал вступительный экзамен. 19 октября был торжественно открыт лицей и с этого дня началась лицейская жизнь Пушкина. </a:t>
            </a:r>
          </a:p>
        </p:txBody>
      </p:sp>
    </p:spTree>
    <p:extLst>
      <p:ext uri="{BB962C8B-B14F-4D97-AF65-F5344CB8AC3E}">
        <p14:creationId xmlns:p14="http://schemas.microsoft.com/office/powerpoint/2010/main" val="1147506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1230</TotalTime>
  <Words>1241</Words>
  <Application>Microsoft Office PowerPoint</Application>
  <PresentationFormat>Произвольный</PresentationFormat>
  <Paragraphs>202</Paragraphs>
  <Slides>28</Slides>
  <Notes>23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Презентация PowerPoint</vt:lpstr>
      <vt:lpstr> ПЛАН УРОКА</vt:lpstr>
      <vt:lpstr>    РУССКИЙ ПОЭТ И ПИСАТЕЛЬ</vt:lpstr>
      <vt:lpstr>Презентация PowerPoint</vt:lpstr>
      <vt:lpstr>ОТЕЦ А.С. ПУШКИНА</vt:lpstr>
      <vt:lpstr>МАТЬ А.С.ПУШКИНА</vt:lpstr>
      <vt:lpstr>СЕМЬЯ ПОЭТА</vt:lpstr>
      <vt:lpstr>БАБУШКА И НЯНЯ А.С.ПУШКИНА</vt:lpstr>
      <vt:lpstr>ЦАРСКОСЕЛЬСКИЙ ЛИЦЕЙ</vt:lpstr>
      <vt:lpstr>ЛИЦЕЙСКИЕ ДРУЗЬЯ</vt:lpstr>
      <vt:lpstr> ЛИЦЕЙСКИЙ ПЕРИОД ТВОРЧЕСТВА 1811-1817 ГГ.</vt:lpstr>
      <vt:lpstr>ПУШКИН В ЦАРСКОМ СЕЛЕ</vt:lpstr>
      <vt:lpstr>СТОЛИЦА</vt:lpstr>
      <vt:lpstr>ПОЭМА «РУСЛАН И ЛЮДМИЛА»</vt:lpstr>
      <vt:lpstr>ЮЖНАЯ ССЫЛКА (1820-1823)</vt:lpstr>
      <vt:lpstr>ЮЖНАЯ ССЫЛКА (1820-1823)</vt:lpstr>
      <vt:lpstr>МИХАЙЛОВСКОЕ</vt:lpstr>
      <vt:lpstr>МИХАЙЛОВСКОЕ 1824 - 1826</vt:lpstr>
      <vt:lpstr>ДРУГИЕ ПРОИЗВЕДЕНИЯ А.С. ПУШКИНА</vt:lpstr>
      <vt:lpstr>СКАЗКИ НЯНИ</vt:lpstr>
      <vt:lpstr>КОНЕЦ ССЫЛКИ</vt:lpstr>
      <vt:lpstr>СЕЛО БОЛДИНО</vt:lpstr>
      <vt:lpstr>БОЛДИНСКАЯ ОСЕНЬ</vt:lpstr>
      <vt:lpstr>ВЕНЧАНИЕ ПОЭТА</vt:lpstr>
      <vt:lpstr>ДЕТИ А.С.ПУШКИНА</vt:lpstr>
      <vt:lpstr>ДУЭЛЬ</vt:lpstr>
      <vt:lpstr>СМЕРТЬ ПОЭТА</vt:lpstr>
      <vt:lpstr>ЗАДАНИЕ ДЛЯ САМОСТОЯТЕЛЬНОЙ РАБОТЫ.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71</cp:revision>
  <dcterms:created xsi:type="dcterms:W3CDTF">2020-09-22T15:24:01Z</dcterms:created>
  <dcterms:modified xsi:type="dcterms:W3CDTF">2020-10-19T06:52:56Z</dcterms:modified>
</cp:coreProperties>
</file>