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325" r:id="rId3"/>
    <p:sldId id="330" r:id="rId4"/>
    <p:sldId id="331" r:id="rId5"/>
    <p:sldId id="332" r:id="rId6"/>
    <p:sldId id="333" r:id="rId7"/>
    <p:sldId id="334" r:id="rId8"/>
    <p:sldId id="336" r:id="rId9"/>
    <p:sldId id="335" r:id="rId10"/>
    <p:sldId id="337" r:id="rId11"/>
    <p:sldId id="327" r:id="rId12"/>
    <p:sldId id="338" r:id="rId13"/>
    <p:sldId id="339" r:id="rId14"/>
    <p:sldId id="340" r:id="rId15"/>
    <p:sldId id="342" r:id="rId16"/>
    <p:sldId id="343" r:id="rId17"/>
    <p:sldId id="341" r:id="rId18"/>
    <p:sldId id="326" r:id="rId19"/>
    <p:sldId id="303" r:id="rId20"/>
    <p:sldId id="329" r:id="rId21"/>
    <p:sldId id="328" r:id="rId22"/>
    <p:sldId id="30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9" autoAdjust="0"/>
    <p:restoredTop sz="94660"/>
  </p:normalViewPr>
  <p:slideViewPr>
    <p:cSldViewPr snapToGrid="0">
      <p:cViewPr>
        <p:scale>
          <a:sx n="79" d="100"/>
          <a:sy n="79" d="100"/>
        </p:scale>
        <p:origin x="-3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0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35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16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393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486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88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498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56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59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09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9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5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9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43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25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88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9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6%D0%B0%D1%80%D1%81%D0%BA%D0%BE%D0%B5_%D0%A1%D0%B5%D0%BB%D0%BE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hyperlink" Target="https://ru.wikipedia.org/wiki/%D0%A1%D0%BA%D0%B0%D0%B7%D0%BA%D0%B0_%D0%BE_%D1%86%D0%B0%D1%80%D0%B5_%D0%A1%D0%B0%D0%BB%D1%82%D0%B0%D0%BD%D0%B5" TargetMode="External"/><Relationship Id="rId4" Type="http://schemas.openxmlformats.org/officeDocument/2006/relationships/hyperlink" Target="https://ru.wikipedia.org/wiki/%D0%A1%D0%BA%D0%B0%D0%B7%D0%BA%D0%B0_%D0%BE_%D1%86%D0%B0%D1%80%D0%B5_%D0%91%D0%B5%D1%80%D0%B5%D0%BD%D0%B4%D0%B5%D0%B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hyperlink" Target="http://az.lib.ru/z/zhukowskij_w_a/.photo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3247"/>
            <a:ext cx="12191999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016690" y="2816341"/>
            <a:ext cx="5824603" cy="358976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60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В.А.Жуковский</a:t>
            </a:r>
            <a:endParaRPr lang="ru-RU" sz="6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6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«Спящая царевна».</a:t>
            </a:r>
            <a:endParaRPr lang="ru-RU" sz="60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3726" y="3194136"/>
            <a:ext cx="622354" cy="21233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" b="1867"/>
          <a:stretch>
            <a:fillRect/>
          </a:stretch>
        </p:blipFill>
        <p:spPr bwMode="auto">
          <a:xfrm>
            <a:off x="8229779" y="2780403"/>
            <a:ext cx="3328987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Содержимое 3" descr="80910968_tonnel.gif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29780" y="2647948"/>
            <a:ext cx="332898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СМЕРТЬ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В.А.ЖУКОВСКОГО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378958"/>
            <a:ext cx="11158019" cy="2215991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altLang="ru-RU" sz="4000" dirty="0" smtClean="0">
                <a:solidFill>
                  <a:schemeClr val="accent1">
                    <a:lumMod val="50000"/>
                  </a:schemeClr>
                </a:solidFill>
              </a:rPr>
              <a:t>     Умер </a:t>
            </a:r>
            <a:r>
              <a:rPr lang="ru-RU" altLang="ru-RU" sz="4000" dirty="0" smtClean="0">
                <a:solidFill>
                  <a:schemeClr val="accent1">
                    <a:lumMod val="50000"/>
                  </a:schemeClr>
                </a:solidFill>
              </a:rPr>
              <a:t>писатель </a:t>
            </a:r>
            <a:r>
              <a:rPr lang="ru-RU" altLang="ru-RU" sz="4000" dirty="0">
                <a:solidFill>
                  <a:schemeClr val="accent1">
                    <a:lumMod val="50000"/>
                  </a:schemeClr>
                </a:solidFill>
              </a:rPr>
              <a:t>в Баден-Бадене. Прах Жуковского был перевезен в Петербург и погребен на кладбище Александро-Невской лавры.</a:t>
            </a:r>
          </a:p>
        </p:txBody>
      </p:sp>
      <p:pic>
        <p:nvPicPr>
          <p:cNvPr id="8" name="Рисунок 5" descr="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b="5556"/>
          <a:stretch>
            <a:fillRect/>
          </a:stretch>
        </p:blipFill>
        <p:spPr bwMode="auto">
          <a:xfrm>
            <a:off x="3875312" y="3303134"/>
            <a:ext cx="4194630" cy="310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2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7" y="365126"/>
            <a:ext cx="11814629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ИСТОРИЯ СОЗДАНИЯ СКАЗКИ «СПЯЩАЯ ЦАРЕВНА»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312268"/>
            <a:ext cx="7240499" cy="337477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Лето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1831 года Жуковский и Пушкин проводили в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3" tooltip="Царское Село"/>
              </a:rPr>
              <a:t>Царском Селе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Там они вступили в своеобразный спор: кто лучше напишет сказку, по стилю напоминающую русскую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народную.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Жуковский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создал 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4" tooltip="Сказка о царе Берендее"/>
              </a:rPr>
              <a:t>Сказку 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hlinkClick r:id="rId4" tooltip="Сказка о царе Берендее"/>
              </a:rPr>
              <a:t> царе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4" tooltip="Сказка о царе Берендее"/>
              </a:rPr>
              <a:t>Берендее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 и «Спящую царевну», Пушкин — 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5" tooltip="Сказка о царе Салтане"/>
              </a:rPr>
              <a:t>Сказку о царе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hlinkClick r:id="rId5" tooltip="Сказка о царе Салтане"/>
              </a:rPr>
              <a:t>Салтане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7" descr="tropinin_pushki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87162" y="1257979"/>
            <a:ext cx="2286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zhukovskijpoetdr.jpg"/>
          <p:cNvPicPr>
            <a:picLocks noChangeAspect="1"/>
          </p:cNvPicPr>
          <p:nvPr/>
        </p:nvPicPr>
        <p:blipFill>
          <a:blip r:embed="rId7"/>
          <a:srcRect t="13103" b="13103"/>
          <a:stretch>
            <a:fillRect/>
          </a:stretch>
        </p:blipFill>
        <p:spPr>
          <a:xfrm>
            <a:off x="8089994" y="4224947"/>
            <a:ext cx="2381266" cy="21658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0128" y="4780313"/>
            <a:ext cx="72550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Сказка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«Спящая царевна» была завершена в сентябре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1831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года, в печати она появилась в 1839 г. в журнале «Европеец».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29686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СКАЗКА «СПЯЩАЯ ЦАРЕВНА»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99001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Google Shape;178;p22"/>
          <p:cNvSpPr txBox="1">
            <a:spLocks/>
          </p:cNvSpPr>
          <p:nvPr/>
        </p:nvSpPr>
        <p:spPr>
          <a:xfrm>
            <a:off x="838199" y="1405543"/>
            <a:ext cx="10247335" cy="20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ru-RU" sz="24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642" y="1498818"/>
            <a:ext cx="11173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89541" y="1498818"/>
            <a:ext cx="7562688" cy="4960039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«Спящая царевна»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одна из красивейших русских литературных  сказок.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течением времени читательский интерес к ней не ослабевает. Это и есть свидетельство того, что творчество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В.А.Жуковского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 и ныне.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Users\Мухаевы\Desktop\Жуковский сказка о спящей красавице\4eae985aac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231" y="1359087"/>
            <a:ext cx="38164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7" y="365126"/>
            <a:ext cx="11814629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СХОДСТВО ЛИТЕРАТУРНЫХ СКАЗОК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312268"/>
            <a:ext cx="6683526" cy="498598"/>
          </a:xfrm>
        </p:spPr>
        <p:txBody>
          <a:bodyPr/>
          <a:lstStyle/>
          <a:p>
            <a:r>
              <a:rPr lang="ru-RU" sz="3600" dirty="0" smtClean="0"/>
              <a:t>1831 </a:t>
            </a:r>
            <a:r>
              <a:rPr lang="ru-RU" sz="3600" dirty="0"/>
              <a:t>г</a:t>
            </a:r>
            <a:r>
              <a:rPr lang="ru-RU" sz="2800" dirty="0"/>
              <a:t>.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74500" y="1312268"/>
            <a:ext cx="114430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Сказка </a:t>
            </a:r>
            <a:r>
              <a:rPr lang="ru-RU" alt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В.А.Жуковского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Спящая царевна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схожа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«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Сказкой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мёртвой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царевне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 </a:t>
            </a:r>
            <a:r>
              <a:rPr lang="ru-RU" alt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А.С.Пушкина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2" descr="http://www.krugosvet.ru/images/1010191_0191_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16" y="2764938"/>
            <a:ext cx="30988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cityspb.ru/f/a0/ru/auto/201510/01210909.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70" y="2768540"/>
            <a:ext cx="2895827" cy="352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9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7" y="365126"/>
            <a:ext cx="11814629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ИСТОЧНИКИ СКАЗКИ «СПЯЩАЯ ЦАРЕВНА»</a:t>
            </a:r>
            <a:endParaRPr lang="ru-RU" sz="3600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74499" y="1291770"/>
            <a:ext cx="1160895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Источником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написания сказки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В.Жуковского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«Спящая царевна» послужили «Спящая красавица»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Ш.Перро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«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Шиповничек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братьев Гримм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s://upload.wikimedia.org/wikipedia/commons/thumb/f/ff/Grimm.jpg/250px-Grim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3" y="3371214"/>
            <a:ext cx="2730421" cy="296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s://upload.wikimedia.org/wikipedia/commons/d/d4/ChPerr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72" y="3403554"/>
            <a:ext cx="2569028" cy="29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7" y="365126"/>
            <a:ext cx="11814629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СЮЖЕТ СКАЗКИ «СПЯЩАЯ ЦАРЕВНА»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4501" y="1285223"/>
            <a:ext cx="1144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сказке происходят следующие чудеса: злая колдунья накладывает заклятие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царевну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 в день,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уколола палец веретеном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заснуло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королевство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Отважный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пробирается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замок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целует царевну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чем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разрушает чары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2" descr="https://designdelbilinguismo.files.wordpress.com/2010/10/zhukovsk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2" y="3960088"/>
            <a:ext cx="5268459" cy="260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4241" y="1405543"/>
            <a:ext cx="10963259" cy="2306171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орьба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добра со злом;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благородные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поступки;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7" y="365126"/>
            <a:ext cx="11814629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МОТИВЫ СКАЗКИ «СПЯЩАЯ ЦАРЕВНА»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198" y="2729618"/>
            <a:ext cx="6371772" cy="382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7" y="365126"/>
            <a:ext cx="11814629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ПРИЗНАКИ ВОЛШЕБНОЙ СКАЗКИ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7515" y="1534914"/>
            <a:ext cx="55184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Наличие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чуда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Столкновение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волшебной силой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Существование какого-либо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запрета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Волшебные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персонажи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Волшебные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предметы</a:t>
            </a:r>
          </a:p>
          <a:p>
            <a:pPr lvl="0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Символы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5" descr="artlib_gallery-33363-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03852" y="1677637"/>
            <a:ext cx="5257256" cy="4205805"/>
          </a:xfrm>
          <a:prstGeom prst="teardrop">
            <a:avLst>
              <a:gd name="adj" fmla="val 112400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2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ЧТО В СКАЗКЕ </a:t>
            </a:r>
            <a:r>
              <a:rPr lang="ru-RU" sz="3200" dirty="0" smtClean="0"/>
              <a:t>В.А.ЖУКОВСКОГО </a:t>
            </a:r>
            <a:r>
              <a:rPr lang="ru-RU" sz="3200" dirty="0" smtClean="0"/>
              <a:t>НАПОМИНАЕТ РУССКУЮ НАРОДНУЮ СКАЗКУ?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366926"/>
            <a:ext cx="11292857" cy="437350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Русскую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народную волшебную сказку напоминает сказочный сюжет, зачин, который начинается с повтора «жил-был...», концовка: «Свадьба, пир, и я там был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...».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сказке Жуковского есть чародейки, старуха-колдунья, предсказание и колдовство, помощник, который рассказывает царскому сыну о спящей царевне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  <a:p>
            <a:endParaRPr lang="ru-RU" altLang="ru-RU" sz="40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2" descr="C:\Users\Мухаевы\Desktop\Жуковский сказка о спящей красавице\dba7cd279ac86995961210f6f62f75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82" y="3958785"/>
            <a:ext cx="2392017" cy="251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Мухаевы\Desktop\Жуковский сказка о спящей красавице\13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44" y="4028511"/>
            <a:ext cx="3323770" cy="249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81" y="322539"/>
            <a:ext cx="11226681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ГЕРОИ СКАЗКИ «СПЯЩАЯ ЦАРЕВНА»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6"/>
            <a:ext cx="659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22711" y="3708043"/>
            <a:ext cx="2598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dirty="0"/>
          </a:p>
          <a:p>
            <a:endParaRPr lang="ru-RU" altLang="ru-RU" dirty="0"/>
          </a:p>
        </p:txBody>
      </p:sp>
      <p:sp>
        <p:nvSpPr>
          <p:cNvPr id="9" name="Прямоугольник 4"/>
          <p:cNvSpPr>
            <a:spLocks noGrp="1" noChangeArrowheads="1"/>
          </p:cNvSpPr>
          <p:nvPr>
            <p:ph sz="half" idx="2"/>
          </p:nvPr>
        </p:nvSpPr>
        <p:spPr bwMode="auto">
          <a:xfrm>
            <a:off x="349250" y="1391648"/>
            <a:ext cx="11429666" cy="248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buNone/>
            </a:pPr>
            <a:r>
              <a:rPr lang="ru-RU" altLang="ru-RU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Положительные </a:t>
            </a:r>
            <a:r>
              <a:rPr lang="ru-RU" altLang="ru-RU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герои</a:t>
            </a:r>
            <a:r>
              <a:rPr lang="ru-RU" altLang="ru-RU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волшебный </a:t>
            </a:r>
            <a:r>
              <a:rPr lang="ru-RU" altLang="ru-RU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рак, </a:t>
            </a:r>
            <a:r>
              <a:rPr lang="ru-RU" altLang="ru-RU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царевна</a:t>
            </a:r>
            <a:r>
              <a:rPr lang="ru-RU" altLang="ru-RU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царский </a:t>
            </a:r>
            <a:r>
              <a:rPr lang="ru-RU" altLang="ru-RU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сын, царь </a:t>
            </a:r>
            <a:r>
              <a:rPr lang="ru-RU" altLang="ru-RU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Матвей</a:t>
            </a:r>
            <a:r>
              <a:rPr lang="ru-RU" altLang="ru-RU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царица</a:t>
            </a:r>
            <a:r>
              <a:rPr lang="ru-RU" altLang="ru-RU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одиннадцать чародеек</a:t>
            </a:r>
            <a:r>
              <a:rPr lang="ru-RU" altLang="ru-RU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3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Отрицательные </a:t>
            </a:r>
            <a:r>
              <a:rPr lang="ru-RU" altLang="ru-RU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герои</a:t>
            </a:r>
            <a:r>
              <a:rPr lang="ru-RU" altLang="ru-RU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старая колдунья</a:t>
            </a:r>
            <a:r>
              <a:rPr lang="ru-RU" altLang="ru-RU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которую </a:t>
            </a:r>
            <a:r>
              <a:rPr lang="ru-RU" altLang="ru-RU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altLang="ru-RU" sz="3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позвали </a:t>
            </a:r>
            <a:r>
              <a:rPr lang="ru-RU" altLang="ru-RU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пир.</a:t>
            </a:r>
          </a:p>
        </p:txBody>
      </p:sp>
      <p:pic>
        <p:nvPicPr>
          <p:cNvPr id="8198" name="Picture 6" descr="https://i.pinimg.com/736x/50/bb/5f/50bb5fbedf4ae0c2c86e258a89a921d5--sleeping-beauty-fairy-ta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97" y="4006731"/>
            <a:ext cx="2427164" cy="260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xn----7sbb5adknde1cb0dyd.xn--p1ai/img/zhukovskiy/spyaschaya_carevna/big/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71" y="4060968"/>
            <a:ext cx="3065113" cy="249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stihi.ru/pics/2014/12/31/49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547" y="3669574"/>
            <a:ext cx="3055242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ПЛАН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396724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Биография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В.А.Жуковского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История создания сказки «Спящая царевна».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Сходство литературных сказок разных авторов.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Сюжет и особенности сказки «Спящая царевна».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57" y="4484914"/>
            <a:ext cx="1669143" cy="17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29686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СЛОВАРНАЯ РАБОТА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99001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Google Shape;178;p22"/>
          <p:cNvSpPr txBox="1">
            <a:spLocks/>
          </p:cNvSpPr>
          <p:nvPr/>
        </p:nvSpPr>
        <p:spPr>
          <a:xfrm>
            <a:off x="838199" y="1405543"/>
            <a:ext cx="10247335" cy="20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ru-RU" sz="2400" dirty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642" y="1498818"/>
            <a:ext cx="111738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Пророк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 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предсказатель будущего, выполняющий волю богов.</a:t>
            </a:r>
          </a:p>
          <a:p>
            <a:pPr>
              <a:buFontTx/>
              <a:buNone/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Оплошал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 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недоглядел, поступил оплошно, неразумно.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Благонравна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 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благого, доброго, кроткого нрава.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Дотоле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до сих пор, до этого времени.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Сучить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 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вытягивать из кудели нить, скручивая прядь.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Хорунжий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 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царской армии казачий офицерский чин.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206" y="5033891"/>
            <a:ext cx="1323673" cy="124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6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29686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СЛОВАРНАЯ РАБОТА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99001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Google Shape;178;p22"/>
          <p:cNvSpPr txBox="1">
            <a:spLocks/>
          </p:cNvSpPr>
          <p:nvPr/>
        </p:nvSpPr>
        <p:spPr>
          <a:xfrm>
            <a:off x="589547" y="1405543"/>
            <a:ext cx="11008896" cy="3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Свита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сопровождающие, те, кто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вьется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вокруг главного лица.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Сном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пресекся разговор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 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разговор прервался из-за наступившего внезапно сна.</a:t>
            </a:r>
          </a:p>
          <a:p>
            <a:pPr>
              <a:buFontTx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Терновник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 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колючий кустарник,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образующий труднопроходимые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заросли.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Ланиты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 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щеки.</a:t>
            </a:r>
          </a:p>
        </p:txBody>
      </p:sp>
      <p:pic>
        <p:nvPicPr>
          <p:cNvPr id="12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206" y="5033891"/>
            <a:ext cx="1323673" cy="124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93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ЗАДАНИЕ ДЛЯ САМОСТОЯТЕЛЬНОЙ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98500" y="1523342"/>
            <a:ext cx="11119000" cy="1236236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Дочитать сказку «Спящая царевна».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Ответить на вопросы 1,2 на стр.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60.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4" descr="kniga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71" y="3652458"/>
            <a:ext cx="3401253" cy="24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8500" y="2274838"/>
            <a:ext cx="1111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БИОГРАФИЯ </a:t>
            </a:r>
            <a:r>
              <a:rPr lang="ru-RU" sz="4000" dirty="0" smtClean="0"/>
              <a:t>В.А.ЖУКОВСКОГО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89764" y="1628384"/>
            <a:ext cx="10347492" cy="45089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0596" y="1423840"/>
            <a:ext cx="47635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Василий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Андреевич Жуковский родился в селе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Мишенском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Белевского уезда, Тульской губернии. Его отец – помещик </a:t>
            </a:r>
            <a:r>
              <a:rPr lang="ru-RU" altLang="ru-RU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А.И.Бунин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мать – пленная турчанка </a:t>
            </a:r>
            <a:r>
              <a:rPr lang="ru-RU" altLang="ru-RU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Сальха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Фамилию и отчество Жуковский получил от друга Бунина Андрея Григорьевича Жуковского. 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zhukovskijpoetdr.jpg"/>
          <p:cNvPicPr>
            <a:picLocks noChangeAspect="1"/>
          </p:cNvPicPr>
          <p:nvPr/>
        </p:nvPicPr>
        <p:blipFill>
          <a:blip r:embed="rId3"/>
          <a:srcRect t="13103" b="13103"/>
          <a:stretch>
            <a:fillRect/>
          </a:stretch>
        </p:blipFill>
        <p:spPr>
          <a:xfrm>
            <a:off x="7780489" y="1301070"/>
            <a:ext cx="4037012" cy="3671887"/>
          </a:xfrm>
          <a:prstGeom prst="rect">
            <a:avLst/>
          </a:prstGeom>
        </p:spPr>
      </p:pic>
      <p:pic>
        <p:nvPicPr>
          <p:cNvPr id="10" name="Picture 2" descr="Картинка 1 из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7"/>
          <a:stretch>
            <a:fillRect/>
          </a:stretch>
        </p:blipFill>
        <p:spPr bwMode="auto">
          <a:xfrm>
            <a:off x="5360303" y="2929697"/>
            <a:ext cx="302418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9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1" y="1405543"/>
            <a:ext cx="8312299" cy="1928247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r>
              <a:rPr lang="ru-RU" sz="2344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Частный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пансион.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 Благородный пансион при Московском 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университете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(1797-1801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ОБРАЗОВАНИЕ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7030" y="3442078"/>
            <a:ext cx="7213600" cy="265919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     Еще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находясь в пансионе, Жуковский начал печатать стихи, а в 1802 г. приобрел известность, опубликовав вольный перевод элегии английского поэта Томаса Грея «Сельское кладбище».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4" descr="В.А.Жуковский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2937" y="1269171"/>
            <a:ext cx="2484564" cy="3046224"/>
          </a:xfrm>
          <a:prstGeom prst="rect">
            <a:avLst/>
          </a:prstGeom>
        </p:spPr>
      </p:pic>
      <p:pic>
        <p:nvPicPr>
          <p:cNvPr id="1026" name="Picture 2" descr="https://sochinyshka.ru/wp-content/uploads/2017/10/pans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4451767"/>
            <a:ext cx="2940922" cy="20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3454" y="1351648"/>
            <a:ext cx="11264048" cy="2790508"/>
          </a:xfrm>
        </p:spPr>
        <p:txBody>
          <a:bodyPr/>
          <a:lstStyle/>
          <a:p>
            <a:pPr algn="just">
              <a:lnSpc>
                <a:spcPct val="100000"/>
              </a:lnSpc>
              <a:buNone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В 1808–1810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гг. Жуковский редактировал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журнал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Вестник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Европы».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1812 году ополченцем участвовал в войне с Наполеоном </a:t>
            </a:r>
            <a:endParaRPr lang="ru-RU" altLang="ru-RU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откликнулся на войну поэмой «Певец во стане русских воинов».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5" descr="1812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88" y="3701906"/>
            <a:ext cx="3728187" cy="273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Содержимое 4" descr="mahonina-vestnik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7068" y="3635137"/>
            <a:ext cx="2287364" cy="28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ЛИТЕРАТУРНОЕ ОБЩЕСТВО «АРЗАМАС»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2247" y="1285228"/>
            <a:ext cx="11305254" cy="177279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     С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1815 по 1818 год входил в литературное общество «Арзамас» и занимал в нем место секретаря. В начале </a:t>
            </a:r>
            <a:endParaRPr lang="ru-RU" alt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20-х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годов путешествовал по странам Западной Европы.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С 1815 по 1839 год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служил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при дворе.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5" descr="niks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6" y="3237171"/>
            <a:ext cx="2304177" cy="30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Содержимое 4" descr="1101-051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1285" y="2776605"/>
            <a:ext cx="2784837" cy="35536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54803" y="3339032"/>
            <a:ext cx="53723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1815 г., когда вышло первое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собрание стихотворений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Жуковского, его считали уже лучшим поэтом.</a:t>
            </a:r>
          </a:p>
        </p:txBody>
      </p:sp>
    </p:spTree>
    <p:extLst>
      <p:ext uri="{BB962C8B-B14F-4D97-AF65-F5344CB8AC3E}">
        <p14:creationId xmlns:p14="http://schemas.microsoft.com/office/powerpoint/2010/main" val="40013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811660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УЧИТЕЛЬ РУССКОГО ЯЗЫКА В ЦАРСКОЙ СЕМЬЕ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51543" y="1420393"/>
            <a:ext cx="11265958" cy="3082895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В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1815 году Жуковский был назначен учителем русского языка в царскую семью, выполнял обязанности чтеца при вдовствующей императрице  Марии Федоровне, а с 1826 по 1841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служил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наставником наследника престола (впоследствии царя Александра </a:t>
            </a:r>
            <a:r>
              <a:rPr lang="en-US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6" descr="grandprincealexandernikolayev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8" y="3971245"/>
            <a:ext cx="1888482" cy="253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Содержимое 7" descr="portreti-85.jpg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1142" y="3952200"/>
            <a:ext cx="2013258" cy="255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ТВОРЧЕСТВО </a:t>
            </a:r>
            <a:r>
              <a:rPr lang="ru-RU" sz="4000" dirty="0" smtClean="0"/>
              <a:t>В.А.ЖУКОВСКОГО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5" y="1523342"/>
            <a:ext cx="7066326" cy="46884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00" dirty="0" smtClean="0">
                <a:solidFill>
                  <a:schemeClr val="accent1">
                    <a:lumMod val="50000"/>
                  </a:schemeClr>
                </a:solidFill>
              </a:rPr>
              <a:t>   Жуковский </a:t>
            </a:r>
            <a:r>
              <a:rPr lang="ru-RU" altLang="ru-RU" sz="4000" dirty="0">
                <a:solidFill>
                  <a:schemeClr val="accent1">
                    <a:lumMod val="50000"/>
                  </a:schemeClr>
                </a:solidFill>
              </a:rPr>
              <a:t>положил начало развитию русского романтизма</a:t>
            </a:r>
            <a:r>
              <a:rPr lang="ru-RU" altLang="ru-RU" sz="4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altLang="ru-RU" sz="4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Основоположник </a:t>
            </a:r>
            <a:r>
              <a:rPr lang="ru-RU" altLang="ru-RU" sz="4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русской литературной баллады.</a:t>
            </a:r>
          </a:p>
          <a:p>
            <a:pPr marL="0" indent="0">
              <a:buNone/>
            </a:pPr>
            <a:r>
              <a:rPr lang="ru-RU" altLang="ru-RU" sz="4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Переводы</a:t>
            </a:r>
            <a:r>
              <a:rPr lang="ru-RU" altLang="ru-RU" sz="4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: «Орлеанская дева» Шиллера», «Одиссея» Гомера.</a:t>
            </a:r>
            <a:endParaRPr lang="ru-RU" altLang="ru-RU" sz="40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374499" y="3846285"/>
            <a:ext cx="5197625" cy="373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930" b="0" i="0" kern="120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700" dirty="0" smtClean="0"/>
              <a:t>.</a:t>
            </a:r>
          </a:p>
        </p:txBody>
      </p:sp>
      <p:pic>
        <p:nvPicPr>
          <p:cNvPr id="9" name="Содержимое 4" descr="1101-120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5691" y="1405543"/>
            <a:ext cx="4077090" cy="50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В.А.ЖУКОВСКИЙ </a:t>
            </a:r>
            <a:r>
              <a:rPr lang="ru-RU" sz="3600" dirty="0" smtClean="0"/>
              <a:t>- СКАЗОЧНИК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4499" y="1321319"/>
            <a:ext cx="11443001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hlink"/>
              </a:buClr>
              <a:buSzPct val="90000"/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Жуковский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писал  баллады, стихотворения разной тематики, элегии, песни, послания,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сказки и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поэмы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hlink"/>
              </a:buClr>
              <a:buSzPct val="90000"/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Самые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известные сказки: «Сказка о спящей царевне», «Сказка о царе Берендее», «Тюльпанное дерево».</a:t>
            </a:r>
          </a:p>
        </p:txBody>
      </p:sp>
      <p:pic>
        <p:nvPicPr>
          <p:cNvPr id="4100" name="Picture 4" descr="https://www.knigi-club.ru/upload/iblock/807/spyashchaya_tsarevna_skazki_i_ballady_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85" y="3323770"/>
            <a:ext cx="3162575" cy="31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0-tub-com.yandex.net/i?id=dab46032e3b5569859aeb3deb22b0772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62" y="3323770"/>
            <a:ext cx="2986767" cy="296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4288</TotalTime>
  <Words>799</Words>
  <Application>Microsoft Office PowerPoint</Application>
  <PresentationFormat>Произвольный</PresentationFormat>
  <Paragraphs>157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ПЛАН УРОКА</vt:lpstr>
      <vt:lpstr>БИОГРАФИЯ В.А.ЖУКОВСКОГО</vt:lpstr>
      <vt:lpstr>ОБРАЗОВАНИЕ</vt:lpstr>
      <vt:lpstr>Презентация PowerPoint</vt:lpstr>
      <vt:lpstr>ЛИТЕРАТУРНОЕ ОБЩЕСТВО «АРЗАМАС»</vt:lpstr>
      <vt:lpstr>УЧИТЕЛЬ РУССКОГО ЯЗЫКА В ЦАРСКОЙ СЕМЬЕ</vt:lpstr>
      <vt:lpstr>ТВОРЧЕСТВО В.А.ЖУКОВСКОГО</vt:lpstr>
      <vt:lpstr>В.А.ЖУКОВСКИЙ - СКАЗОЧНИК</vt:lpstr>
      <vt:lpstr>СМЕРТЬ В.А.ЖУКОВСКОГО</vt:lpstr>
      <vt:lpstr>ИСТОРИЯ СОЗДАНИЯ СКАЗКИ «СПЯЩАЯ ЦАРЕВНА»</vt:lpstr>
      <vt:lpstr>СКАЗКА «СПЯЩАЯ ЦАРЕВНА»</vt:lpstr>
      <vt:lpstr>СХОДСТВО ЛИТЕРАТУРНЫХ СКАЗОК</vt:lpstr>
      <vt:lpstr>ИСТОЧНИКИ СКАЗКИ «СПЯЩАЯ ЦАРЕВНА»</vt:lpstr>
      <vt:lpstr>СЮЖЕТ СКАЗКИ «СПЯЩАЯ ЦАРЕВНА»</vt:lpstr>
      <vt:lpstr>МОТИВЫ СКАЗКИ «СПЯЩАЯ ЦАРЕВНА»</vt:lpstr>
      <vt:lpstr>ПРИЗНАКИ ВОЛШЕБНОЙ СКАЗКИ</vt:lpstr>
      <vt:lpstr>ЧТО В СКАЗКЕ В.А.ЖУКОВСКОГО НАПОМИНАЕТ РУССКУЮ НАРОДНУЮ СКАЗКУ?</vt:lpstr>
      <vt:lpstr>ГЕРОИ СКАЗКИ «СПЯЩАЯ ЦАРЕВНА»</vt:lpstr>
      <vt:lpstr>СЛОВАРНАЯ РАБОТА</vt:lpstr>
      <vt:lpstr>СЛОВАРНАЯ РАБОТА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205</cp:revision>
  <dcterms:created xsi:type="dcterms:W3CDTF">2020-09-22T15:24:01Z</dcterms:created>
  <dcterms:modified xsi:type="dcterms:W3CDTF">2020-10-12T08:48:54Z</dcterms:modified>
</cp:coreProperties>
</file>