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19"/>
  </p:notesMasterIdLst>
  <p:sldIdLst>
    <p:sldId id="264" r:id="rId2"/>
    <p:sldId id="295" r:id="rId3"/>
    <p:sldId id="296" r:id="rId4"/>
    <p:sldId id="299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3" r:id="rId14"/>
    <p:sldId id="292" r:id="rId15"/>
    <p:sldId id="272" r:id="rId16"/>
    <p:sldId id="294" r:id="rId17"/>
    <p:sldId id="275" r:id="rId1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A48"/>
    <a:srgbClr val="4A0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57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1383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8779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0237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4173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7275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6949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194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7400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1568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9130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678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8947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4582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42838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037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27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2285999"/>
            <a:ext cx="4447786" cy="3581402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5940140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34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5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72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0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37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043" y="-42004"/>
            <a:ext cx="12173957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7812" y="496707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79378" y="296550"/>
            <a:ext cx="10285202" cy="1286404"/>
            <a:chOff x="439458" y="228104"/>
            <a:chExt cx="4866424" cy="60866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32879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9788267" y="2163999"/>
            <a:ext cx="2334545" cy="27381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72418" y="408833"/>
            <a:ext cx="1702163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5" b="1" spc="2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000" b="1" spc="2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en-US" sz="44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250162" y="607261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sz="2800" b="1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16832" y="1331477"/>
            <a:ext cx="859930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</a:t>
            </a:r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yechimlari</a:t>
            </a:r>
            <a:endParaRPr lang="ru-RU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7828" y="2464271"/>
            <a:ext cx="718457" cy="157215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03745" y="4579902"/>
            <a:ext cx="718457" cy="157215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№79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Tenglik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 flipH="1">
                <a:off x="1" y="828401"/>
                <a:ext cx="12191999" cy="59064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742950" indent="-742950">
                  <a:buAutoNum type="arabicPeriod"/>
                </a:pP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34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soni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x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sondan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18 ta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ortiq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 </a:t>
                </a:r>
                <a:endParaRPr lang="en-US" sz="4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x + 18 = 34</a:t>
                </a:r>
              </a:p>
              <a:p>
                <a:pPr marL="742950" indent="-742950">
                  <a:buAutoNum type="arabicPeriod" startAt="2"/>
                </a:pP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56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soni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14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sonidan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x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ortiq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14∙x = 56     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14x = 56</a:t>
                </a:r>
                <a:endParaRPr lang="en-US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sonlari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ayirmasining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ikkilangani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4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(x-3)∙2 = 4</a:t>
                </a:r>
              </a:p>
              <a:p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4. x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5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sonlari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yig‘indisining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yarmi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ularning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ko‘paytmasiga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</a:p>
              <a:p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(x + 5): 2 = 5x;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5x;     (x-5)∙0,5 = 5x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" y="828401"/>
                <a:ext cx="12191999" cy="5906489"/>
              </a:xfrm>
              <a:prstGeom prst="rect">
                <a:avLst/>
              </a:prstGeom>
              <a:blipFill>
                <a:blip r:embed="rId3"/>
                <a:stretch>
                  <a:fillRect l="-1500" t="-1651" b="-2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649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56966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82.  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-1;  0,5;  1 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endParaRPr lang="en-US" sz="3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bormi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1554474" y="1282278"/>
            <a:ext cx="889581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4(x-1) = 2x -3  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-1da,</a:t>
            </a:r>
          </a:p>
          <a:p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4∙(-1-1) = 2∙(-1) 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</a:p>
          <a:p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-8  ≠ -5</a:t>
            </a:r>
          </a:p>
          <a:p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4(x-1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2x -3   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 da,</a:t>
            </a:r>
          </a:p>
          <a:p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4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(0,5-1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2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∙0,5 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- 3</a:t>
            </a:r>
          </a:p>
          <a:p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  = -2</a:t>
            </a:r>
            <a:endParaRPr lang="en-US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x = 0,5</a:t>
            </a:r>
          </a:p>
        </p:txBody>
      </p:sp>
    </p:spTree>
    <p:extLst>
      <p:ext uri="{BB962C8B-B14F-4D97-AF65-F5344CB8AC3E}">
        <p14:creationId xmlns:p14="http://schemas.microsoft.com/office/powerpoint/2010/main" val="331870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56966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82.  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-1;  0,5;  1 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endParaRPr lang="en-US" sz="3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bormi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66652" y="1569660"/>
            <a:ext cx="956201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3(x+2) 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4+2x;     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-1da,</a:t>
            </a:r>
          </a:p>
          <a:p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3∙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1+2)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4+2∙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(-1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3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≠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3(x+2) =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4+2x;      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0,5 da,</a:t>
            </a:r>
          </a:p>
          <a:p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3∙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0,5+2) =4+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2∙0,5 </a:t>
            </a:r>
          </a:p>
          <a:p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7,5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≠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           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3(x+2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4+2x;     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1da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3∙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(1+2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4+2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∙1</a:t>
            </a: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≠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?</a:t>
            </a:r>
            <a:endParaRPr lang="en-US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08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r>
              <a:rPr lang="ru-RU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64808" y="1302633"/>
            <a:ext cx="436299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3(x+2) </a:t>
            </a: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+ 2x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 + 6 = 4 + 2x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 – 2x = 4 – 6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(3-2) x = -2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 = -2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396445" y="1171935"/>
            <a:ext cx="579555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3(x+2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4+2x;     </a:t>
            </a:r>
            <a:endParaRPr lang="en-US" sz="4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 da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(-2+2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4+2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∙(-2)</a:t>
            </a:r>
            <a:endParaRPr lang="en-US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 = 0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8085" y="5860110"/>
            <a:ext cx="36215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x = -2</a:t>
            </a:r>
            <a:endParaRPr lang="ru-RU" sz="4400" b="1" dirty="0">
              <a:solidFill>
                <a:srgbClr val="BC1A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23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83.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313509" y="875866"/>
            <a:ext cx="118784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Ildizi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40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-6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</a:t>
            </a:r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-4 </a:t>
            </a:r>
            <a:r>
              <a:rPr lang="en-US" sz="40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en-US" sz="4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23406" y="5460274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0114" y="2767393"/>
            <a:ext cx="462425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  5x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-5 = 20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5x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= 20 + 5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5x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= 25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x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=  25 : 5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x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= 5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81897" y="2839051"/>
            <a:ext cx="719763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 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x: 3 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(20+22)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(-21)</a:t>
            </a:r>
            <a:endParaRPr lang="en-US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: 3 = 42 : (-21)</a:t>
            </a:r>
            <a:endParaRPr lang="en-US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x: 3 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endParaRPr lang="en-US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-2∙ 3</a:t>
            </a:r>
            <a:endParaRPr lang="en-US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-6</a:t>
            </a:r>
            <a:endParaRPr lang="ru-RU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55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Объект 2"/>
          <p:cNvSpPr txBox="1">
            <a:spLocks noGrp="1"/>
          </p:cNvSpPr>
          <p:nvPr>
            <p:ph type="body" sz="quarter" idx="1"/>
          </p:nvPr>
        </p:nvSpPr>
        <p:spPr>
          <a:xfrm>
            <a:off x="562204" y="1538501"/>
            <a:ext cx="5407521" cy="452266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4x -3 = 2x +a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4∙1 -3 = 2∙1 + 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4 – 3 = 2 + 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1 = 2 +a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a = 1 – 2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= -1</a:t>
            </a:r>
            <a:endParaRPr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pt-B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SzTx/>
              <a:buNone/>
              <a:defRPr b="1" i="1"/>
            </a:pPr>
            <a:endParaRPr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" y="0"/>
            <a:ext cx="12192000" cy="1123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 84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x = 1 da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ldizga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084423" y="1514484"/>
            <a:ext cx="4293326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4x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-3 = 2x +a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∙1 -3 = 2∙1 +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– 3 = 2 - 1</a:t>
            </a: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16066" y="5807564"/>
            <a:ext cx="33073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err="1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000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endParaRPr lang="ru-RU" sz="4000" b="1" dirty="0">
              <a:solidFill>
                <a:srgbClr val="BC1A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1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Объект 2"/>
          <p:cNvSpPr txBox="1">
            <a:spLocks noGrp="1"/>
          </p:cNvSpPr>
          <p:nvPr>
            <p:ph type="body" sz="quarter" idx="1"/>
          </p:nvPr>
        </p:nvSpPr>
        <p:spPr>
          <a:xfrm>
            <a:off x="195943" y="1382681"/>
            <a:ext cx="6517865" cy="452266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4x -3 = 2x +a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4∙0,5 -3 = 2∙0,5 + 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2 – 3 = 1 + 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-1 = 1 +a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a = -1 -1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= -2</a:t>
            </a:r>
            <a:endParaRPr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pt-B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SzTx/>
              <a:buNone/>
              <a:defRPr b="1" i="1"/>
            </a:pPr>
            <a:endParaRPr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" y="0"/>
            <a:ext cx="12192000" cy="1123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 84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= 0,5 da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ldizga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236824" y="1768086"/>
            <a:ext cx="5111932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4x -3 = 2x +a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∙0,5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-3 = 2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∙0,5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2 - 3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1 - 2</a:t>
            </a: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249" y="5905346"/>
            <a:ext cx="362150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err="1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 = </a:t>
            </a:r>
            <a:r>
              <a:rPr lang="en-US" sz="44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endParaRPr lang="ru-RU" sz="4400" b="1" dirty="0">
              <a:solidFill>
                <a:srgbClr val="BC1A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43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6680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dirty="0" smtClean="0"/>
              <a:t> 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1551785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-261916" y="2106322"/>
            <a:ext cx="1178296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28- </a:t>
            </a:r>
            <a:r>
              <a:rPr lang="en-US" sz="5400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endParaRPr lang="en-US" sz="54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smtClean="0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5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en-US" sz="5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5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</a:t>
            </a:r>
            <a:r>
              <a:rPr lang="en-US" sz="5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13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 flipH="1">
                <a:off x="457200" y="923330"/>
                <a:ext cx="11564982" cy="32120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To‘gri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to‘rtburchakning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4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perimetrini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ifoda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tuzing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3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+a;    </a:t>
                </a:r>
                <a:r>
                  <a:rPr lang="en-US" sz="3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+a; 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:r>
                  <a:rPr lang="en-US" sz="3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</a:t>
                </a:r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num>
                      <m:den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+a;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4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57200" y="923330"/>
                <a:ext cx="11564982" cy="3212098"/>
              </a:xfrm>
              <a:prstGeom prst="rect">
                <a:avLst/>
              </a:prstGeom>
              <a:blipFill>
                <a:blip r:embed="rId3"/>
                <a:stretch>
                  <a:fillRect l="-2372" t="-4554" b="-30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87829" y="4677215"/>
                <a:ext cx="4572000" cy="19713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S = ab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</a:t>
                </a:r>
              </a:p>
              <a:p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4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</m:t>
                        </m:r>
                      </m:den>
                    </m:f>
                  </m:oMath>
                </a14:m>
                <a:r>
                  <a:rPr lang="en-US" sz="4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</a:t>
                </a:r>
                <a:endPara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829" y="4677215"/>
                <a:ext cx="4572000" cy="1971309"/>
              </a:xfrm>
              <a:prstGeom prst="rect">
                <a:avLst/>
              </a:prstGeom>
              <a:blipFill>
                <a:blip r:embed="rId4"/>
                <a:stretch>
                  <a:fillRect l="-4667" t="-6481" r="-933" b="-4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8752114" y="5217486"/>
            <a:ext cx="23503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159829" y="4725623"/>
                <a:ext cx="2895344" cy="20416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 =2(</a:t>
                </a:r>
                <a:r>
                  <a:rPr lang="en-US" sz="40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a+b</a:t>
                </a:r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);  </a:t>
                </a:r>
                <a:endParaRPr lang="en-US" sz="4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 </a:t>
                </a:r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2(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num>
                      <m:den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+a)</a:t>
                </a: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9829" y="4725623"/>
                <a:ext cx="2895344" cy="2041649"/>
              </a:xfrm>
              <a:prstGeom prst="rect">
                <a:avLst/>
              </a:prstGeom>
              <a:blipFill>
                <a:blip r:embed="rId5"/>
                <a:stretch>
                  <a:fillRect l="-7368" t="-5373" r="-6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465887" y="3232401"/>
                <a:ext cx="3127331" cy="9700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+a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);    </a:t>
                </a:r>
                <a:endParaRPr lang="ru-RU" sz="40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5887" y="3232401"/>
                <a:ext cx="3127331" cy="970009"/>
              </a:xfrm>
              <a:prstGeom prst="rect">
                <a:avLst/>
              </a:prstGeom>
              <a:blipFill>
                <a:blip r:embed="rId6"/>
                <a:stretch>
                  <a:fillRect l="-6043" r="-6043" b="-11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4348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319222" y="986259"/>
            <a:ext cx="1132549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Qavslarni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oching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sz="4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5a + (3a – (4a + 3)).</a:t>
            </a:r>
          </a:p>
          <a:p>
            <a:pPr>
              <a:lnSpc>
                <a:spcPct val="150000"/>
              </a:lnSpc>
            </a:pPr>
            <a:r>
              <a:rPr lang="en-US" sz="4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8a +3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                 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4a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3;    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3 - 4a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endParaRPr lang="en-US" sz="4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4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55763" y="2742860"/>
            <a:ext cx="23391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4a - 3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9222" y="4220187"/>
            <a:ext cx="1187277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5a + (3a – (4a + 3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= 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5a + (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 - 4a - 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</a:t>
            </a:r>
          </a:p>
          <a:p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5a + 3a - 4a -3 = 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4a – 3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1029" y="5666737"/>
            <a:ext cx="23503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67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104502" y="986259"/>
            <a:ext cx="11978639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=2,4; b=1,5</a:t>
            </a:r>
          </a:p>
          <a:p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bo‘lgandagi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toping: </a:t>
            </a:r>
            <a:endParaRPr lang="en-US" sz="4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0,5∙(2a -3b)-(4b +2,5a).</a:t>
            </a:r>
          </a:p>
          <a:p>
            <a:pPr>
              <a:lnSpc>
                <a:spcPct val="150000"/>
              </a:lnSpc>
            </a:pPr>
            <a:r>
              <a:rPr lang="en-US" sz="4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17,4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-17,4;     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-1,4;  </a:t>
            </a:r>
            <a:endParaRPr lang="en-US" sz="4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4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662552" y="3205890"/>
            <a:ext cx="24449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-11,85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0363" y="4203897"/>
            <a:ext cx="11872778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0,5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∙(2a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- 3b) - (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4b +2,5a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)=</a:t>
            </a:r>
          </a:p>
          <a:p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= </a:t>
            </a:r>
            <a:r>
              <a:rPr lang="en-US" sz="3600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- 1,5b - 4b 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2,5a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-1,5a - 5,5b;</a:t>
            </a: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-1,5a -5,5b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1,5∙2,4 – 5,5∙1,5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</a:p>
          <a:p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= -1,5(2,4+5,5)= -1,5∙7,9 =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-11,85.</a:t>
            </a:r>
          </a:p>
        </p:txBody>
      </p:sp>
    </p:spTree>
    <p:extLst>
      <p:ext uri="{BB962C8B-B14F-4D97-AF65-F5344CB8AC3E}">
        <p14:creationId xmlns:p14="http://schemas.microsoft.com/office/powerpoint/2010/main" val="3912286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ru-RU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TUSHUNCHASI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627018" y="1316431"/>
            <a:ext cx="1124712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Harf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belgilangan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qatnashgan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tenglik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3x+6 = 65 - x</a:t>
            </a:r>
          </a:p>
          <a:p>
            <a:pPr algn="just"/>
            <a:r>
              <a:rPr lang="en-US" sz="4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Tenglik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belgisidan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chap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o‘ngda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 </a:t>
            </a:r>
            <a:r>
              <a:rPr lang="en-US" sz="4400" b="1" dirty="0" err="1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44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qismlari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qo‘shiluvchi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hadi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55873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 ILDIZI</a:t>
            </a:r>
            <a:r>
              <a:rPr lang="ru-RU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627018" y="1316431"/>
            <a:ext cx="1124712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deb,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noma’lumning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tenglikka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aylantiradigan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qiymatiga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5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 </a:t>
            </a:r>
            <a:r>
              <a:rPr lang="en-US" sz="4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4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3x+2 = 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4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ildizi</a:t>
            </a:r>
            <a:r>
              <a:rPr lang="en-US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3∙1+2=5 –</a:t>
            </a:r>
            <a:r>
              <a:rPr lang="en-US" sz="4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tenglik</a:t>
            </a:r>
            <a:r>
              <a:rPr lang="en-US" sz="4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endParaRPr lang="en-US" sz="4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5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9622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 ILDIZI</a:t>
            </a:r>
            <a:r>
              <a:rPr lang="ru-RU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 flipH="1">
                <a:off x="627018" y="1316431"/>
                <a:ext cx="11247120" cy="68864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Tenglamalar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bitta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ikkita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uchta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hokazo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ildizlarga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x+2 </a:t>
                </a:r>
                <a:r>
                  <a:rPr lang="en-US" sz="4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4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tenglamaning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ildizi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x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(y-1)(y+3)=0 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ikkita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ildizga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y</m:t>
                        </m:r>
                      </m:e>
                      <m:sub>
                        <m: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=1;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y</m:t>
                        </m:r>
                      </m:e>
                      <m:sub>
                        <m: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=-3</a:t>
                </a:r>
                <a:endParaRPr lang="en-US" sz="4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(x+4)(x-2)(x-0,5)=0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e>
                      <m:sub>
                        <m:r>
                          <a:rPr lang="en-US" sz="4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=-4 </a:t>
                </a:r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e>
                      <m:sub>
                        <m:r>
                          <a:rPr lang="en-US" sz="4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=2;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e>
                      <m:sub>
                        <m: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=0,5 </a:t>
                </a:r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𝐳</m:t>
                        </m:r>
                      </m:e>
                      <m:sup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-4 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tenglamaning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ildizi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yo‘q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(</a:t>
                </a:r>
                <a14:m>
                  <m:oMath xmlns:m="http://schemas.openxmlformats.org/officeDocument/2006/math">
                    <m:r>
                      <a:rPr lang="en-US" sz="4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∅</m:t>
                    </m:r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4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4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sz="4000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400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27018" y="1316431"/>
                <a:ext cx="11247120" cy="6886437"/>
              </a:xfrm>
              <a:prstGeom prst="rect">
                <a:avLst/>
              </a:prstGeom>
              <a:blipFill>
                <a:blip r:embed="rId3"/>
                <a:stretch>
                  <a:fillRect l="-2222" t="-1947" r="-21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0153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ru-RU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 flipH="1">
                <a:off x="355963" y="923330"/>
                <a:ext cx="11480074" cy="52100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Tenglamani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–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barcha</a:t>
                </a:r>
                <a:r>
                  <a:rPr lang="en-US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ildizlarini</a:t>
                </a:r>
                <a:r>
                  <a:rPr lang="en-US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ularning</a:t>
                </a:r>
                <a:r>
                  <a:rPr lang="en-US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yo‘qligini</a:t>
                </a:r>
                <a:r>
                  <a:rPr lang="en-US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ko‘rsatish</a:t>
                </a:r>
                <a:r>
                  <a:rPr lang="en-US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demakdir</a:t>
                </a:r>
                <a:r>
                  <a:rPr lang="en-US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4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3x + 1 </a:t>
                </a:r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4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tenglamaning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ildizi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= 1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4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2.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2y – 4 = 0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tenglamaning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ildizi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 = 2</a:t>
                </a:r>
                <a:endPara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8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3.</a:t>
                </a:r>
                <a:r>
                  <a:rPr lang="en-US" sz="48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num>
                      <m:den>
                        <m: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4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r>
                      <a:rPr lang="en-US" sz="4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  <m: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−5</m:t>
                        </m:r>
                      </m:num>
                      <m:den>
                        <m: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tenglamaning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ildizi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= 3   </a:t>
                </a:r>
                <a:endParaRPr lang="en-US" sz="4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55963" y="923330"/>
                <a:ext cx="11480074" cy="5210081"/>
              </a:xfrm>
              <a:prstGeom prst="rect">
                <a:avLst/>
              </a:prstGeom>
              <a:blipFill>
                <a:blip r:embed="rId3"/>
                <a:stretch>
                  <a:fillRect l="-2389" t="-2456" r="-2123" b="-18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5283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noma’lumli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ru-RU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355963" y="1289090"/>
            <a:ext cx="1148007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 = b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ko‘rinishidagi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noma’lumli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son.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91361" y="4351115"/>
                <a:ext cx="11354390" cy="19665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5x = 1;     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-3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z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4; 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y = - 4;       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7,5a = 15</a:t>
                </a:r>
              </a:p>
              <a:p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:r>
                  <a:rPr lang="en-US" sz="44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chiziqli</a:t>
                </a:r>
                <a:r>
                  <a:rPr lang="en-US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tenglamalardir</a:t>
                </a:r>
                <a:r>
                  <a:rPr lang="en-US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  <a:endParaRPr lang="ru-RU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361" y="4351115"/>
                <a:ext cx="11354390" cy="1966500"/>
              </a:xfrm>
              <a:prstGeom prst="rect">
                <a:avLst/>
              </a:prstGeom>
              <a:blipFill>
                <a:blip r:embed="rId3"/>
                <a:stretch>
                  <a:fillRect l="-2202" r="-1182" b="-139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6178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838</TotalTime>
  <Words>1117</Words>
  <Application>Microsoft Office PowerPoint</Application>
  <PresentationFormat>Широкоэкранный</PresentationFormat>
  <Paragraphs>168</Paragraphs>
  <Slides>17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Franklin Gothic Book</vt:lpstr>
      <vt:lpstr>Wingdings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 </dc:title>
  <cp:lastModifiedBy>Пользователь</cp:lastModifiedBy>
  <cp:revision>97</cp:revision>
  <dcterms:modified xsi:type="dcterms:W3CDTF">2020-09-16T08:17:00Z</dcterms:modified>
</cp:coreProperties>
</file>