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05" r:id="rId2"/>
    <p:sldId id="325" r:id="rId3"/>
    <p:sldId id="326" r:id="rId4"/>
    <p:sldId id="303" r:id="rId5"/>
    <p:sldId id="308" r:id="rId6"/>
    <p:sldId id="306" r:id="rId7"/>
    <p:sldId id="309" r:id="rId8"/>
    <p:sldId id="283" r:id="rId9"/>
    <p:sldId id="258" r:id="rId10"/>
    <p:sldId id="259" r:id="rId11"/>
    <p:sldId id="310" r:id="rId12"/>
    <p:sldId id="260" r:id="rId13"/>
    <p:sldId id="311" r:id="rId14"/>
    <p:sldId id="312" r:id="rId15"/>
    <p:sldId id="319" r:id="rId16"/>
    <p:sldId id="320" r:id="rId17"/>
    <p:sldId id="313" r:id="rId18"/>
    <p:sldId id="314" r:id="rId19"/>
    <p:sldId id="322" r:id="rId20"/>
    <p:sldId id="318" r:id="rId21"/>
    <p:sldId id="317" r:id="rId22"/>
    <p:sldId id="321" r:id="rId23"/>
    <p:sldId id="324" r:id="rId24"/>
    <p:sldId id="323" r:id="rId25"/>
    <p:sldId id="304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14" autoAdjust="0"/>
    <p:restoredTop sz="94660"/>
  </p:normalViewPr>
  <p:slideViewPr>
    <p:cSldViewPr snapToGrid="0">
      <p:cViewPr>
        <p:scale>
          <a:sx n="75" d="100"/>
          <a:sy n="75" d="100"/>
        </p:scale>
        <p:origin x="50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7308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74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0064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7609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1947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262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0862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5160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4187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96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3563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3777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5517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7015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8472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76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978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801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5979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1777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825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2514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141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016690" y="2900565"/>
            <a:ext cx="5824603" cy="266643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sz="4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6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Литературная</a:t>
            </a:r>
          </a:p>
          <a:p>
            <a:pPr marL="38918">
              <a:spcBef>
                <a:spcPts val="233"/>
              </a:spcBef>
            </a:pPr>
            <a:r>
              <a:rPr lang="ru-RU" sz="6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сказка.</a:t>
            </a:r>
            <a:endParaRPr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23726" y="3194136"/>
            <a:ext cx="622354" cy="212333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xmlns="" id="{5B501E54-EF4F-4C63-A9D7-559AD02222BB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" b="1867"/>
          <a:stretch>
            <a:fillRect/>
          </a:stretch>
        </p:blipFill>
        <p:spPr bwMode="auto">
          <a:xfrm>
            <a:off x="8229779" y="2780403"/>
            <a:ext cx="3328987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755" y="365126"/>
            <a:ext cx="11808822" cy="60152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ФОЛЬКЛОРНЫЕ ТРАДИЦИИ В ЛИТЕРАТУРНЫХ СКАЗКАХ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63181" y="1313885"/>
            <a:ext cx="11149848" cy="2590453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Использование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писателями фольклорных сюжетных мотивов (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ненависть мачехи к падчерице, чудесное происхождение главного героя, нравственное испытание героя, спасение волшебных животных-помощников).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ru-RU" alt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16604" y="5196444"/>
            <a:ext cx="63904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http://i048.radikal.ru/0804/d6/5819ccb66af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45" y="3343030"/>
            <a:ext cx="2520950" cy="3241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http://www.applepiehouse.com/blog/uploaded_images/cinderella-77327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1" r="4094"/>
          <a:stretch>
            <a:fillRect/>
          </a:stretch>
        </p:blipFill>
        <p:spPr bwMode="auto">
          <a:xfrm>
            <a:off x="6883310" y="3326701"/>
            <a:ext cx="3063875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762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131" y="365126"/>
            <a:ext cx="11582370" cy="601526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ФОЛЬКЛОРНЫЕ ТРАДИЦИИ В ЛИТЕРАТУРНЫХ СКАЗКАХ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44501" y="1392716"/>
            <a:ext cx="11430000" cy="615553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4501" y="1355439"/>
            <a:ext cx="11373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800" dirty="0" smtClean="0">
                <a:solidFill>
                  <a:srgbClr val="2159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Литературная </a:t>
            </a:r>
            <a:r>
              <a:rPr lang="ru-RU" altLang="ru-RU" sz="2800" dirty="0">
                <a:solidFill>
                  <a:srgbClr val="2159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сказка заимствует у народной </a:t>
            </a:r>
            <a:r>
              <a:rPr lang="ru-RU" altLang="ru-RU" sz="2800" dirty="0" smtClean="0">
                <a:solidFill>
                  <a:srgbClr val="2159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систему </a:t>
            </a:r>
            <a:r>
              <a:rPr lang="ru-RU" altLang="ru-RU" sz="2800" dirty="0">
                <a:solidFill>
                  <a:srgbClr val="2159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образов: противопоставление добрых и злых героев. Типичные персонажи фольклорных сказок нередко попадают на страницы сказок авторских: злая </a:t>
            </a:r>
            <a:r>
              <a:rPr lang="ru-RU" altLang="ru-RU" sz="2800" dirty="0" smtClean="0">
                <a:solidFill>
                  <a:srgbClr val="2159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мачеха, добрая </a:t>
            </a:r>
            <a:r>
              <a:rPr lang="ru-RU" altLang="ru-RU" sz="2800" dirty="0">
                <a:solidFill>
                  <a:srgbClr val="2159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волшебница, жадная старуха, прекрасная принцесса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Материалы для итогового тематического контроля тема &quot;Сказка о мёртвой царевне и семи богатырях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316" y="3355342"/>
            <a:ext cx="2177143" cy="3135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889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ФОЛЬКЛОРНЫЕ ТРАДИЦИИ В ЛИТЕРАТУРНЫХ СКАЗКАХ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74500" y="1345542"/>
            <a:ext cx="10258666" cy="492443"/>
          </a:xfrm>
        </p:spPr>
        <p:txBody>
          <a:bodyPr/>
          <a:lstStyle/>
          <a:p>
            <a:pPr marL="0" lvl="0" indent="0">
              <a:lnSpc>
                <a:spcPct val="100000"/>
              </a:lnSpc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4500" y="2046959"/>
            <a:ext cx="7994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alt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25213" y="1443064"/>
            <a:ext cx="110922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    </a:t>
            </a:r>
            <a:endParaRPr lang="ru-RU" altLang="ru-RU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7500" y="2835521"/>
            <a:ext cx="64356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6389" y="1345542"/>
            <a:ext cx="1132111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Используются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народные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средства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поэтической речи:</a:t>
            </a:r>
            <a:endParaRPr lang="ru-RU" alt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nstantia" panose="02030602050306030303" pitchFamily="18" charset="0"/>
              <a:buAutoNum type="arabicPeriod"/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Постоянные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эпитеты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(«добрый молодец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»)</a:t>
            </a:r>
            <a:endParaRPr lang="ru-RU" alt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nstantia" panose="02030602050306030303" pitchFamily="18" charset="0"/>
              <a:buAutoNum type="arabicPeriod"/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Троекратные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повторы (у Пушкина: «три девицы по окном»,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«состязания </a:t>
            </a:r>
            <a:r>
              <a:rPr lang="ru-RU" altLang="ru-RU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Балды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бесенком»; «обращения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королевича Елисея к силам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природы»)</a:t>
            </a:r>
            <a:endParaRPr lang="ru-RU" alt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Constantia" panose="02030602050306030303" pitchFamily="18" charset="0"/>
              <a:buAutoNum type="arabicPeriod"/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Фразеологизмы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пословицы и поговорки, просторечие («черт ли сладит с бабой гневной») и т. д.</a:t>
            </a:r>
          </a:p>
        </p:txBody>
      </p:sp>
      <p:pic>
        <p:nvPicPr>
          <p:cNvPr id="11" name="Picture 10" descr="Батый Ирина. Загадки для детей по сказкам русских писателей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74" b="15240"/>
          <a:stretch/>
        </p:blipFill>
        <p:spPr bwMode="auto">
          <a:xfrm>
            <a:off x="6515869" y="3995802"/>
            <a:ext cx="3706862" cy="2527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389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ИЗОБРАЗИТЕЛЬНОСТЬ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50728" y="1322926"/>
            <a:ext cx="11511419" cy="1217449"/>
          </a:xfrm>
        </p:spPr>
        <p:txBody>
          <a:bodyPr/>
          <a:lstStyle/>
          <a:p>
            <a:pPr marL="0" indent="0">
              <a:buNone/>
            </a:pPr>
            <a:r>
              <a:rPr lang="ru-RU" altLang="ru-RU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    В </a:t>
            </a: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литературной сказке 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сильнее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выражена изобразительность</a:t>
            </a: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ru-RU" altLang="ru-RU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т.е</a:t>
            </a: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. более подробно, детально и красочно описаны место действия, события, внешний облик персонажей.</a:t>
            </a:r>
          </a:p>
        </p:txBody>
      </p:sp>
      <p:pic>
        <p:nvPicPr>
          <p:cNvPr id="6" name="Picture 2" descr="http://multiki.arjlover.net/ap/skazka.o.m.carevne.i.7.bogatirey.avi/skazka.o.m.carevne.i.7.bogatirey.avi.imag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276" y="2872286"/>
            <a:ext cx="4567524" cy="3425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18458" y="2872286"/>
            <a:ext cx="50945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«И царевна, 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подбираясь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Поднялася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крыльцо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 </a:t>
            </a:r>
            <a:r>
              <a:rPr lang="ru-RU" alt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взялася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 кольцо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b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Дверь тихонько отворилась</a:t>
            </a:r>
          </a:p>
          <a:p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царевна очутилась</a:t>
            </a:r>
            <a:b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 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светлой 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горнице; кругом</a:t>
            </a:r>
            <a:b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Лавки, 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крытые ковро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м,</a:t>
            </a:r>
            <a:b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 святыми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стол 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дубовый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Печь с 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лежанкой </a:t>
            </a:r>
            <a:r>
              <a:rPr lang="ru-RU" alt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израсцовой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…».</a:t>
            </a:r>
            <a:endParaRPr lang="ru-RU" altLang="ru-RU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38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ПСИХОЛОГИЗМ</a:t>
            </a:r>
            <a:endParaRPr lang="ru-RU" sz="4000" dirty="0"/>
          </a:p>
        </p:txBody>
      </p:sp>
      <p:sp>
        <p:nvSpPr>
          <p:cNvPr id="9" name="Объект 2"/>
          <p:cNvSpPr>
            <a:spLocks noGrp="1"/>
          </p:cNvSpPr>
          <p:nvPr>
            <p:ph sz="half" idx="2"/>
          </p:nvPr>
        </p:nvSpPr>
        <p:spPr>
          <a:xfrm>
            <a:off x="431800" y="1524000"/>
            <a:ext cx="11455854" cy="990015"/>
          </a:xfrm>
        </p:spPr>
        <p:txBody>
          <a:bodyPr/>
          <a:lstStyle/>
          <a:p>
            <a:pPr>
              <a:lnSpc>
                <a:spcPct val="100000"/>
              </a:lnSpc>
              <a:buNone/>
              <a:defRPr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  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32592" y="1391819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одержимое 1"/>
          <p:cNvSpPr>
            <a:spLocks noGrp="1"/>
          </p:cNvSpPr>
          <p:nvPr>
            <p:ph idx="4294967295"/>
          </p:nvPr>
        </p:nvSpPr>
        <p:spPr>
          <a:xfrm>
            <a:off x="431800" y="1280160"/>
            <a:ext cx="11298646" cy="1505902"/>
          </a:xfrm>
          <a:prstGeom prst="rect">
            <a:avLst/>
          </a:prstGeom>
        </p:spPr>
        <p:txBody>
          <a:bodyPr/>
          <a:lstStyle/>
          <a:p>
            <a:pPr marL="0" indent="0" algn="just">
              <a:buNone/>
            </a:pPr>
            <a:r>
              <a:rPr kumimoji="0"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Для </a:t>
            </a:r>
            <a:r>
              <a:rPr kumimoji="0"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литературной сказки характерен не свойственный фольклору </a:t>
            </a:r>
            <a:r>
              <a:rPr kumimoji="0" lang="ru-RU" alt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психологизм</a:t>
            </a:r>
            <a:r>
              <a:rPr kumimoji="0"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т.е</a:t>
            </a:r>
            <a:r>
              <a:rPr kumimoji="0"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углубленное исследование внутреннего мира, переживаний персонажей.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03992" y="3011530"/>
            <a:ext cx="48855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«Царь глядит – и узнает…</a:t>
            </a:r>
            <a:b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нем 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забилось ретивое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b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«Что я вижу? Что такое?</a:t>
            </a:r>
            <a:b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Как?» – и 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дух в нем </a:t>
            </a:r>
            <a:endParaRPr lang="ru-RU" altLang="ru-RU" sz="28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занялся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Царь 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слезами залился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…»</a:t>
            </a:r>
          </a:p>
        </p:txBody>
      </p:sp>
      <p:pic>
        <p:nvPicPr>
          <p:cNvPr id="12" name="Picture 2" descr="http://artmus.culture21.ru/MuseumImages/21151/211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72399" y="2757855"/>
            <a:ext cx="3956919" cy="3863815"/>
          </a:xfrm>
          <a:prstGeom prst="ellipse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286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ИНДИВИДУАЛЬНЫЕ ХАРАКТЕРЫ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01249" y="1342913"/>
            <a:ext cx="11022904" cy="2492990"/>
          </a:xfrm>
        </p:spPr>
        <p:txBody>
          <a:bodyPr/>
          <a:lstStyle/>
          <a:p>
            <a:pPr marL="274320" indent="-274320" algn="just">
              <a:lnSpc>
                <a:spcPct val="100000"/>
              </a:lnSpc>
              <a:spcBef>
                <a:spcPts val="600"/>
              </a:spcBef>
              <a:buClr>
                <a:srgbClr val="A5644E"/>
              </a:buClr>
              <a:buSzPct val="85000"/>
              <a:buNone/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   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Образы-персонажи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литературной сказки – это не обобщенные маски-типажи народной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сказки, а неповторимые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 </a:t>
            </a:r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индивидуальные характеры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.</a:t>
            </a:r>
          </a:p>
          <a:p>
            <a:pPr marL="274320" indent="-274320">
              <a:lnSpc>
                <a:spcPct val="100000"/>
              </a:lnSpc>
              <a:spcBef>
                <a:spcPts val="600"/>
              </a:spcBef>
              <a:buClr>
                <a:srgbClr val="A5644E"/>
              </a:buClr>
              <a:buSzPct val="85000"/>
              <a:buNone/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 </a:t>
            </a:r>
          </a:p>
          <a:p>
            <a:pPr marL="274320" lvl="0" indent="-274320" algn="ctr">
              <a:lnSpc>
                <a:spcPct val="100000"/>
              </a:lnSpc>
              <a:spcBef>
                <a:spcPts val="600"/>
              </a:spcBef>
              <a:buClr>
                <a:srgbClr val="A5644E"/>
              </a:buClr>
              <a:buSzPct val="85000"/>
              <a:buNone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http://ejka.ru/uploads/images/9/4/1/3/3/7baa982a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970" y="2975473"/>
            <a:ext cx="2316027" cy="3406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http://ejka.ru/uploads/images/7/e/0/7/3/13665017f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429" y="3044501"/>
            <a:ext cx="2335315" cy="3337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http://ejka.ru/uploads/images/0/9/a/b/3/02d6a0d8a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4057" y="3140291"/>
            <a:ext cx="2239735" cy="3181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966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АВТОРСКАЯ ПОЗИЦИЯ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71499" y="1360504"/>
            <a:ext cx="11246002" cy="4042132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  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 Для 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литературной сказки, как и для любого литературного творения, свойственна ярко выраженная 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авторская позиция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: читатель понимает, кого из персонажей автор любит, что он ценит, что ненавидит. </a:t>
            </a:r>
            <a:endParaRPr lang="ru-RU" altLang="ru-RU" sz="2400" dirty="0" smtClean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 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  Так 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каждая сказка Пушкина имеет свою эмоциональную тональность:</a:t>
            </a:r>
          </a:p>
          <a:p>
            <a:pPr>
              <a:lnSpc>
                <a:spcPct val="100000"/>
              </a:lnSpc>
            </a:pPr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«Сказка 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о царе </a:t>
            </a:r>
            <a:r>
              <a:rPr lang="ru-RU" altLang="ru-RU" sz="2400" b="1" dirty="0" err="1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Салтане</a:t>
            </a:r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»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 – светлая, благородная, чистая.</a:t>
            </a:r>
          </a:p>
          <a:p>
            <a:pPr>
              <a:lnSpc>
                <a:spcPct val="100000"/>
              </a:lnSpc>
            </a:pPr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«Сказка 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о мертвой </a:t>
            </a:r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царевне»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 – грустная, изящная, женственно-нежная.</a:t>
            </a:r>
          </a:p>
          <a:p>
            <a:pPr>
              <a:lnSpc>
                <a:spcPct val="100000"/>
              </a:lnSpc>
            </a:pPr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«Сказка 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о </a:t>
            </a:r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попе и его работнике </a:t>
            </a:r>
            <a:r>
              <a:rPr lang="ru-RU" altLang="ru-RU" sz="2400" b="1" dirty="0" err="1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Балде</a:t>
            </a:r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»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 – насмешливая, балагурная.</a:t>
            </a:r>
          </a:p>
          <a:p>
            <a:pPr>
              <a:lnSpc>
                <a:spcPct val="100000"/>
              </a:lnSpc>
            </a:pPr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«Сказка 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о золотой </a:t>
            </a:r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рыбке»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 – печальная, ироничная.</a:t>
            </a:r>
          </a:p>
          <a:p>
            <a:pPr marL="274320" lvl="0" indent="-274320">
              <a:lnSpc>
                <a:spcPct val="100000"/>
              </a:lnSpc>
              <a:spcBef>
                <a:spcPts val="600"/>
              </a:spcBef>
              <a:buClr>
                <a:srgbClr val="A5644E"/>
              </a:buClr>
              <a:buSzPct val="85000"/>
              <a:buNone/>
            </a:pP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http://img1.liveinternet.ru/images/attach/b/3/26/596/26596055_1212756189_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3647" y="4571999"/>
            <a:ext cx="2826942" cy="1943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658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255231"/>
            <a:ext cx="11599786" cy="138284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Литературная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сказка провозглашает те же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идеалы, что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сказка народная: она укрепляет веру в торжество добра и справедливости, учит его сочувствовать герою.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778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ВЫВОД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400464" y="1707870"/>
            <a:ext cx="6417036" cy="307915"/>
          </a:xfrm>
        </p:spPr>
        <p:txBody>
          <a:bodyPr/>
          <a:lstStyle/>
          <a:p>
            <a:pPr>
              <a:lnSpc>
                <a:spcPct val="100000"/>
              </a:lnSpc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3700" y="1447800"/>
            <a:ext cx="75020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http://www.artandphoto.ru/stock/art5/594/34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49"/>
          <a:stretch>
            <a:fillRect/>
          </a:stretch>
        </p:blipFill>
        <p:spPr bwMode="auto">
          <a:xfrm>
            <a:off x="541133" y="2859822"/>
            <a:ext cx="2428875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6" descr="http://www.tretyakovgallery.ru/pictures/e/ec/ec69672c91e9474d5a134ed60c41e7f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513" y="2788385"/>
            <a:ext cx="221932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лук, стрелы, коршун, лебедь, остров, парень, девушка, куркин, палех,  пушкин, иллюстрация, сказка о царе салтане, художник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854" y="2788385"/>
            <a:ext cx="2614126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http://kraft.od.ua/uploads/posts/thumbs/1180085298_00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7" t="7787" b="14359"/>
          <a:stretch>
            <a:fillRect/>
          </a:stretch>
        </p:blipFill>
        <p:spPr bwMode="auto">
          <a:xfrm>
            <a:off x="9087039" y="2804205"/>
            <a:ext cx="2643187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910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ЗНАМЕНИТЫЕ СКАЗОЧНИКИ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668482"/>
            <a:ext cx="11292857" cy="443198"/>
          </a:xfrm>
        </p:spPr>
        <p:txBody>
          <a:bodyPr/>
          <a:lstStyle/>
          <a:p>
            <a:pPr>
              <a:buNone/>
            </a:pP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      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Рисунок 7" descr="Знаменитые сказочники фото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497" y="1426560"/>
            <a:ext cx="3278188" cy="416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63222" y="5572731"/>
            <a:ext cx="46039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3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Александр</a:t>
            </a:r>
            <a: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Сергеевич Пушкин </a:t>
            </a:r>
            <a:endParaRPr lang="ru-RU" altLang="ru-RU" sz="2400" b="1" i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1799 - 1837</a:t>
            </a:r>
            <a: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852" y="1426561"/>
            <a:ext cx="3616161" cy="4167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526899" y="5725131"/>
            <a:ext cx="134648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3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Василий Андреевич</a:t>
            </a:r>
            <a:r>
              <a:rPr lang="ru-RU" alt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Жуковский</a:t>
            </a:r>
          </a:p>
          <a:p>
            <a:pPr algn="ctr"/>
            <a:r>
              <a:rPr lang="ru-RU" alt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(1783 -1852)</a:t>
            </a:r>
          </a:p>
          <a:p>
            <a:pPr algn="ctr"/>
            <a:endParaRPr lang="ru-RU" altLang="ru-RU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38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7442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ЗНАМЕНИТЫЕ СКАЗОЧНИКИ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74500" y="1392716"/>
            <a:ext cx="11443000" cy="430887"/>
          </a:xfrm>
        </p:spPr>
        <p:txBody>
          <a:bodyPr/>
          <a:lstStyle/>
          <a:p>
            <a:pPr marL="274320" indent="-274320">
              <a:lnSpc>
                <a:spcPct val="100000"/>
              </a:lnSpc>
              <a:spcBef>
                <a:spcPts val="600"/>
              </a:spcBef>
              <a:buClr>
                <a:srgbClr val="A5644E"/>
              </a:buClr>
              <a:buSzPct val="85000"/>
              <a:buNone/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3487" y="2145547"/>
            <a:ext cx="109601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Знаменитые сказочники фото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487" y="1485992"/>
            <a:ext cx="3879850" cy="391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38201" y="5655943"/>
            <a:ext cx="42251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Павел Петрович Бажов (</a:t>
            </a:r>
            <a:r>
              <a:rPr lang="ru-RU" alt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1879 - 1950</a:t>
            </a:r>
            <a: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Знаменитые сказочники фото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537" y="1485992"/>
            <a:ext cx="4049713" cy="4014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400800" y="5698565"/>
            <a:ext cx="5181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Алексей Николаевич Толстой (</a:t>
            </a:r>
            <a:r>
              <a:rPr lang="ru-RU" alt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1882 - 1945</a:t>
            </a:r>
            <a: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89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811660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УРОКА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89764" y="1628384"/>
            <a:ext cx="10347492" cy="3862198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1. Повторение изученного материала.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2. Знакомство с термином «литературная сказка».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3. Жанры и признаки  литературной сказки.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4. Сходство и различие литературной и народной сказок.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5. Фольклорные традиции в литературных сказках.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6. Понятия «психологизм» и «изобразительность».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455" y="5225142"/>
            <a:ext cx="1323673" cy="1240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ЗНАМЕНИТЫЕ СКАЗОЧНИКИ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383642"/>
            <a:ext cx="11292857" cy="615553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  <a:defRPr/>
            </a:pP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38199" y="1450768"/>
            <a:ext cx="52287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Знаменитые сказочники фото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151" y="1493213"/>
            <a:ext cx="4250963" cy="401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07365" y="5741973"/>
            <a:ext cx="46138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Ганс Христиан Андерсен (</a:t>
            </a:r>
            <a:r>
              <a:rPr lang="ru-RU" alt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1805 - 1875</a:t>
            </a:r>
            <a: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 descr="Знаменитые сказочники фото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402" y="1493212"/>
            <a:ext cx="3566312" cy="401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319402" y="5746318"/>
            <a:ext cx="35663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Шарль Перро </a:t>
            </a:r>
            <a:endParaRPr lang="ru-RU" altLang="ru-RU" sz="2400" b="1" i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ru-RU" alt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1628 - 1703</a:t>
            </a:r>
            <a: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136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ЗНАМЕНИТЫЕ СКАЗОЧНИКИ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2481288"/>
            <a:ext cx="4662212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63600" y="1498818"/>
            <a:ext cx="1041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Знаменитые сказочники фото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042" y="1498818"/>
            <a:ext cx="4284663" cy="423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24643" y="5734268"/>
            <a:ext cx="54987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Братья Гримм: Вильгельм (</a:t>
            </a:r>
            <a:r>
              <a:rPr lang="ru-RU" alt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1786 - 1859</a:t>
            </a:r>
            <a: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Якоб (</a:t>
            </a:r>
            <a:r>
              <a:rPr lang="ru-RU" alt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1785 - 1863</a:t>
            </a:r>
            <a: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Знаменитые сказочники фото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693" y="1497174"/>
            <a:ext cx="4183743" cy="4237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Содержимое 2"/>
          <p:cNvSpPr>
            <a:spLocks noGrp="1"/>
          </p:cNvSpPr>
          <p:nvPr>
            <p:ph idx="4294967295"/>
          </p:nvPr>
        </p:nvSpPr>
        <p:spPr>
          <a:xfrm>
            <a:off x="6023429" y="5873994"/>
            <a:ext cx="5340349" cy="551543"/>
          </a:xfrm>
          <a:prstGeom prst="rect">
            <a:avLst/>
          </a:prstGeom>
          <a:solidFill>
            <a:schemeClr val="bg1">
              <a:alpha val="81175"/>
            </a:schemeClr>
          </a:solidFill>
        </p:spPr>
        <p:txBody>
          <a:bodyPr>
            <a:normAutofit fontScale="25000" lnSpcReduction="20000"/>
          </a:bodyPr>
          <a:lstStyle/>
          <a:p>
            <a:pPr lvl="3" algn="ctr">
              <a:buFont typeface="Arial" panose="020B0604020202020204" pitchFamily="34" charset="0"/>
              <a:buNone/>
            </a:pPr>
            <a:r>
              <a:rPr lang="ru-RU" altLang="ru-RU" sz="9600" b="1" i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Редьярд</a:t>
            </a:r>
            <a:r>
              <a:rPr lang="ru-RU" altLang="ru-RU" sz="96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Киплинг </a:t>
            </a:r>
          </a:p>
          <a:p>
            <a:pPr lvl="3" algn="ctr">
              <a:buFont typeface="Arial" panose="020B0604020202020204" pitchFamily="34" charset="0"/>
              <a:buNone/>
            </a:pPr>
            <a:r>
              <a:rPr lang="ru-RU" altLang="ru-RU" sz="96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96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1865 - 1936</a:t>
            </a:r>
            <a:r>
              <a:rPr lang="ru-RU" altLang="ru-RU" sz="96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96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ru-RU" altLang="ru-RU" sz="2000" dirty="0" smtClean="0"/>
              <a:t>     </a:t>
            </a:r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3519358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ЗНАЕТЕ ЛИ ВЫ?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74500" y="1277257"/>
            <a:ext cx="11174497" cy="2621230"/>
          </a:xfrm>
        </p:spPr>
        <p:txBody>
          <a:bodyPr/>
          <a:lstStyle/>
          <a:p>
            <a:pPr marL="0" indent="0" algn="ctr">
              <a:spcAft>
                <a:spcPts val="0"/>
              </a:spcAft>
              <a:buNone/>
            </a:pPr>
            <a:r>
              <a:rPr lang="ru-RU" sz="3600" dirty="0" smtClean="0">
                <a:solidFill>
                  <a:srgbClr val="2B26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ТВОРЧЕСКИЙ ПОЕДИНОК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Пушкин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считал себя учеником 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В.А.Жуковского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1831 году, после ссылки в Михайловское, Пушкин представил своему другу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«Сказку о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попе и работнике его 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Балде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несколько других набросков. Жуковский высоко оценил произведения и предложил вступить в шуточное соревнование.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5550" y="4022535"/>
            <a:ext cx="4385535" cy="2466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13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83" y="365126"/>
            <a:ext cx="11761075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</a:rPr>
              <a:t>СКАЗКИ </a:t>
            </a:r>
            <a:r>
              <a:rPr lang="ru-RU" sz="4000" dirty="0" smtClean="0">
                <a:solidFill>
                  <a:schemeClr val="bg1"/>
                </a:solidFill>
              </a:rPr>
              <a:t>А.С.ПУШКИНА </a:t>
            </a:r>
            <a:r>
              <a:rPr lang="ru-RU" sz="4000" dirty="0" smtClean="0">
                <a:solidFill>
                  <a:schemeClr val="bg1"/>
                </a:solidFill>
              </a:rPr>
              <a:t>И </a:t>
            </a:r>
            <a:r>
              <a:rPr lang="ru-RU" sz="4000" dirty="0" smtClean="0">
                <a:solidFill>
                  <a:schemeClr val="bg1"/>
                </a:solidFill>
              </a:rPr>
              <a:t>В.А.ЖУКОВСКОГО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2322273" y="2386954"/>
            <a:ext cx="2617946" cy="222167"/>
          </a:xfrm>
        </p:spPr>
        <p:txBody>
          <a:bodyPr/>
          <a:lstStyle/>
          <a:p>
            <a:pPr marL="717550" lvl="4" indent="6350">
              <a:buNone/>
              <a:tabLst>
                <a:tab pos="533400" algn="l"/>
              </a:tabLst>
            </a:pPr>
            <a:r>
              <a:rPr lang="ru-RU" altLang="ru-RU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38629" y="1494971"/>
            <a:ext cx="1105988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Спор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касался написания сказок в народном стиле. Так появились знаменитые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«Сказка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 царе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Салтане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 сыне его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Гвидоне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...»,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«Сказка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 мертвой царевне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...»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Пушкина и сказки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Жуковского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«О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царе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Берендее», «О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спящей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царевне».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82" y="3512248"/>
            <a:ext cx="2906874" cy="21948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605" y="4167196"/>
            <a:ext cx="3757412" cy="23220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066" y="3310853"/>
            <a:ext cx="3185259" cy="2388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3172" y="4157629"/>
            <a:ext cx="3108863" cy="2331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2590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83" y="365126"/>
            <a:ext cx="11761075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</a:rPr>
              <a:t>ЗАВЕРШЕНИЕ ЛИТЕРАТУРНОГО ПОЕДИНКА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-175364" y="1398083"/>
            <a:ext cx="11992865" cy="2501710"/>
          </a:xfrm>
        </p:spPr>
        <p:txBody>
          <a:bodyPr/>
          <a:lstStyle/>
          <a:p>
            <a:pPr marL="717550" lvl="4" indent="6350" algn="just">
              <a:buNone/>
              <a:tabLst>
                <a:tab pos="533400" algn="l"/>
              </a:tabLst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Через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некоторое время Пушкин принесет на суд своему мудрому другу поэму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«Руслан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Людмила».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получит в ответ подарок - портрет 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В.А.Жуковского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 надписью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«Победителю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ученику от побежденного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учителя».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этом Жуковский и Пушкин заканчивают свой литературный поединок.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7550" lvl="4" indent="6350" algn="ctr">
              <a:buNone/>
              <a:tabLst>
                <a:tab pos="533400" algn="l"/>
              </a:tabLst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468" y="3513965"/>
            <a:ext cx="3237120" cy="2445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896" y="3213689"/>
            <a:ext cx="3133713" cy="2445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354" y="4025053"/>
            <a:ext cx="3261099" cy="2445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1275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7930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98500" y="1523342"/>
            <a:ext cx="11119000" cy="2344231"/>
          </a:xfrm>
        </p:spPr>
        <p:txBody>
          <a:bodyPr/>
          <a:lstStyle/>
          <a:p>
            <a:pPr marL="742950" indent="-742950">
              <a:lnSpc>
                <a:spcPct val="100000"/>
              </a:lnSpc>
              <a:buAutoNum type="arabicPeriod"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Прочитать сказку </a:t>
            </a:r>
            <a:r>
              <a:rPr lang="ru-RU" sz="3600" dirty="0" err="1" smtClean="0">
                <a:solidFill>
                  <a:schemeClr val="accent1">
                    <a:lumMod val="50000"/>
                  </a:schemeClr>
                </a:solidFill>
              </a:rPr>
              <a:t>В.А.Жуковского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«Спящая царевна».</a:t>
            </a:r>
          </a:p>
          <a:p>
            <a:pPr marL="742950" indent="-742950">
              <a:lnSpc>
                <a:spcPct val="100000"/>
              </a:lnSpc>
              <a:buAutoNum type="arabicPeriod"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Привести свои примеры на жанры литературной сказки.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4" descr="kniga_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5871" y="3725030"/>
            <a:ext cx="3401253" cy="2467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98500" y="2274838"/>
            <a:ext cx="111124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0" i="0" dirty="0"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8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ВСПОМНИМ!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1236236"/>
          </a:xfrm>
        </p:spPr>
        <p:txBody>
          <a:bodyPr/>
          <a:lstStyle/>
          <a:p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sz="40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Что </a:t>
            </a:r>
            <a:r>
              <a:rPr lang="ru-RU" altLang="ru-RU" sz="40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такое сказка?</a:t>
            </a:r>
          </a:p>
          <a:p>
            <a:r>
              <a:rPr lang="ru-RU" altLang="ru-RU" sz="40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altLang="ru-RU" sz="40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Какие </a:t>
            </a:r>
            <a:r>
              <a:rPr lang="ru-RU" altLang="ru-RU" sz="40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виды сказок вы помните?</a:t>
            </a:r>
          </a:p>
        </p:txBody>
      </p:sp>
      <p:pic>
        <p:nvPicPr>
          <p:cNvPr id="6" name="Picture 8" descr="http://s54.radikal.ru/i144/0811/16/7db36d2163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57" y="2877377"/>
            <a:ext cx="2620952" cy="3623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http://s40.radikal.ru/i090/0811/a5/dfc617b4627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2731" y="1405543"/>
            <a:ext cx="3084914" cy="4235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http://www.igrslov.ru/content/images/bilib-r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665"/>
          <a:stretch>
            <a:fillRect/>
          </a:stretch>
        </p:blipFill>
        <p:spPr bwMode="auto">
          <a:xfrm>
            <a:off x="6840645" y="3666218"/>
            <a:ext cx="1824038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http://www.bibliotekar.ru/kBilibin/1.files/image00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060" y="2981326"/>
            <a:ext cx="2701925" cy="351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026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ВИДЫ РУССКИХ НАРОДНЫХ СКАЗОК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9281" y="1523342"/>
            <a:ext cx="3539356" cy="2184701"/>
          </a:xfrm>
        </p:spPr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</a:rPr>
              <a:t>Волшебная</a:t>
            </a:r>
          </a:p>
          <a:p>
            <a:pPr algn="ctr">
              <a:lnSpc>
                <a:spcPct val="100000"/>
              </a:lnSpc>
              <a:buNone/>
            </a:pPr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  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</a:rPr>
              <a:t>Сказка об 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</a:rPr>
              <a:t>Иване -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</a:rPr>
              <a:t>царевиче, 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</a:rPr>
              <a:t>Жар–птице 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</a:rPr>
              <a:t>и о Сером 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</a:rPr>
              <a:t>Волке.</a:t>
            </a:r>
            <a:endParaRPr lang="ru-RU" alt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6"/>
            <a:ext cx="65966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http://www.bankreceptov.ru/pic/volk-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76" y="3338711"/>
            <a:ext cx="2780224" cy="309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606971" y="1523342"/>
            <a:ext cx="2743200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животных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708570" y="2061952"/>
            <a:ext cx="24145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Курочка Ряба</a:t>
            </a:r>
          </a:p>
        </p:txBody>
      </p:sp>
      <p:pic>
        <p:nvPicPr>
          <p:cNvPr id="1026" name="Picture 2" descr="https://avatars.mds.yandex.net/get-zen_doc/2350270/pub_5eedbc4b7da0501b7e58908e_5eedbd4a77256d0cd871cb68/scale_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14" y="2615692"/>
            <a:ext cx="3774214" cy="298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722711" y="3708043"/>
            <a:ext cx="2598057" cy="146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dirty="0" smtClean="0"/>
          </a:p>
          <a:p>
            <a:endParaRPr lang="ru-RU" altLang="ru-RU" dirty="0"/>
          </a:p>
          <a:p>
            <a:pPr algn="ctr"/>
            <a:r>
              <a:rPr lang="ru-RU" alt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Бытовая</a:t>
            </a:r>
          </a:p>
          <a:p>
            <a:pPr algn="ctr"/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Каша из 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топора</a:t>
            </a:r>
            <a:endParaRPr lang="ru-RU" altLang="ru-RU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4" descr="http://beautiful-all.narod.ru/Skazki/sk10/0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213" y="1740448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797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729686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ЧТО ТАКОЕ ЛИТЕРАТУРНАЯ СКАЗКА?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7" cy="990015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Google Shape;178;p22"/>
          <p:cNvSpPr txBox="1">
            <a:spLocks/>
          </p:cNvSpPr>
          <p:nvPr/>
        </p:nvSpPr>
        <p:spPr>
          <a:xfrm>
            <a:off x="838199" y="1405543"/>
            <a:ext cx="10247335" cy="2013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5" indent="-365125" algn="just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2400"/>
              <a:buFont typeface="Noto Sans Symbols"/>
              <a:buNone/>
            </a:pPr>
            <a:r>
              <a:rPr lang="ru-RU" sz="2400" dirty="0" smtClean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lang="ru-RU" sz="2400" dirty="0" smtClean="0">
                <a:solidFill>
                  <a:srgbClr val="26262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Литературная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сказка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–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авторское произведение с  волшебным сюжетом.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oogle Shape;180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17486" y="2786743"/>
            <a:ext cx="3439204" cy="3545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" descr="http://www.deti-66.ru/assets/images/forteachers/School/literatura/skazkaP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988" y="2786743"/>
            <a:ext cx="2789542" cy="3545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449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ЖАНРЫ  ЛИТЕРАТУРНОЙ  СКАЗКИ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4643" y="1729455"/>
            <a:ext cx="5832614" cy="615553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32801" y="1578571"/>
            <a:ext cx="9814739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lvl="0" indent="-365125">
              <a:lnSpc>
                <a:spcPct val="120000"/>
              </a:lnSpc>
              <a:buClr>
                <a:schemeClr val="accent1"/>
              </a:buClr>
              <a:buSzPts val="2800"/>
              <a:buFont typeface="Noto Sans Symbols"/>
              <a:buChar char="🙣"/>
            </a:pP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ПРОЗАИЧЕСКАЯ </a:t>
            </a: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(“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Винни Пух” </a:t>
            </a:r>
            <a:r>
              <a:rPr lang="ru-RU" sz="2800" b="1" i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А.Милна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);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125" lvl="0" indent="-365125">
              <a:lnSpc>
                <a:spcPct val="120000"/>
              </a:lnSpc>
              <a:spcBef>
                <a:spcPts val="560"/>
              </a:spcBef>
              <a:buClr>
                <a:schemeClr val="accent1"/>
              </a:buClr>
              <a:buSzPts val="2800"/>
              <a:buFont typeface="Noto Sans Symbols"/>
              <a:buChar char="🙣"/>
            </a:pP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СТИХОТВОРНАЯ (“Сказка о царе </a:t>
            </a: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Салтане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” </a:t>
            </a:r>
            <a:r>
              <a:rPr lang="ru-RU" sz="2800" b="1" i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А.С.Пушкина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);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125" lvl="0" indent="-365125">
              <a:lnSpc>
                <a:spcPct val="120000"/>
              </a:lnSpc>
              <a:spcBef>
                <a:spcPts val="560"/>
              </a:spcBef>
              <a:buClr>
                <a:schemeClr val="accent1"/>
              </a:buClr>
              <a:buSzPts val="2800"/>
              <a:buFont typeface="Noto Sans Symbols"/>
              <a:buChar char="🙣"/>
            </a:pP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ДРАМАТИЧЕСКАЯ </a:t>
            </a: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(“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Двенадцать месяцев” </a:t>
            </a: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С.Я.Маршака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).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6" descr="Художник Виктор Лагуна - иллюстрации к сказкам Пушкина (44 работ) &quot; Картины, художники, фотографы на Nevsepi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4453" y="3494760"/>
            <a:ext cx="2118796" cy="2560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298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ПРИЗНАКИ ЛИТЕРАТУРНОЙ СКАЗКИ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72814" y="1459842"/>
            <a:ext cx="7083472" cy="55399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Google Shape;192;p24"/>
          <p:cNvSpPr txBox="1">
            <a:spLocks/>
          </p:cNvSpPr>
          <p:nvPr/>
        </p:nvSpPr>
        <p:spPr>
          <a:xfrm>
            <a:off x="539749" y="1411136"/>
            <a:ext cx="11046825" cy="4627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5" indent="-365125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SzPts val="3600"/>
              <a:buFont typeface="Noto Sans Symbols"/>
              <a:buChar char="🙣"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сказка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принадлежит конкретному автору;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125" indent="-365125">
              <a:lnSpc>
                <a:spcPct val="100000"/>
              </a:lnSpc>
              <a:spcBef>
                <a:spcPts val="720"/>
              </a:spcBef>
              <a:buClr>
                <a:schemeClr val="accent1"/>
              </a:buClr>
              <a:buSzPts val="3600"/>
              <a:buFont typeface="Noto Sans Symbols"/>
              <a:buChar char="🙣"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текст сказки  не изменяется; 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125" indent="-365125">
              <a:lnSpc>
                <a:spcPct val="100000"/>
              </a:lnSpc>
              <a:spcBef>
                <a:spcPts val="720"/>
              </a:spcBef>
              <a:buClr>
                <a:schemeClr val="accent1"/>
              </a:buClr>
              <a:buSzPts val="3600"/>
              <a:buFont typeface="Noto Sans Symbols"/>
              <a:buChar char="🙣"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такой сказки не существовало в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устной</a:t>
            </a:r>
          </a:p>
          <a:p>
            <a:pPr marL="0" indent="0">
              <a:lnSpc>
                <a:spcPct val="100000"/>
              </a:lnSpc>
              <a:spcBef>
                <a:spcPts val="720"/>
              </a:spcBef>
              <a:buClr>
                <a:schemeClr val="accent1"/>
              </a:buClr>
              <a:buSzPts val="3600"/>
              <a:buNone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форме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.</a:t>
            </a:r>
            <a:endParaRPr lang="ru-RU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5125" indent="-136525">
              <a:spcBef>
                <a:spcPts val="720"/>
              </a:spcBef>
              <a:buClr>
                <a:schemeClr val="accent1"/>
              </a:buClr>
              <a:buSzPts val="3600"/>
              <a:buFont typeface="Noto Sans Symbols"/>
              <a:buNone/>
            </a:pPr>
            <a:endParaRPr lang="ru-RU" sz="3600" b="1" dirty="0">
              <a:solidFill>
                <a:srgbClr val="26262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" name="Picture 20" descr="http://img-fotki.yandex.ru/get/3012/tassekaffe.33/0_2cf7c_621435bf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502" y="3507288"/>
            <a:ext cx="2764291" cy="3015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229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03086" y="385832"/>
            <a:ext cx="13875657" cy="60152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    СХОДСТВО ЛИТЕРАТУРНОЙ И НАРОДНОЙ </a:t>
            </a:r>
            <a:r>
              <a:rPr lang="ru-RU" sz="3600" dirty="0" smtClean="0"/>
              <a:t>СКАЗОК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624942"/>
            <a:ext cx="7222357" cy="1088055"/>
          </a:xfrm>
        </p:spPr>
        <p:txBody>
          <a:bodyPr/>
          <a:lstStyle/>
          <a:p>
            <a:pPr fontAlgn="t"/>
            <a:r>
              <a:rPr lang="en-US" b="1" dirty="0"/>
              <a:t> </a:t>
            </a:r>
            <a:endParaRPr lang="ru-RU" dirty="0"/>
          </a:p>
          <a:p>
            <a:pPr algn="ctr">
              <a:lnSpc>
                <a:spcPct val="100000"/>
              </a:lnSpc>
              <a:buNone/>
            </a:pP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806114"/>
              </p:ext>
            </p:extLst>
          </p:nvPr>
        </p:nvGraphicFramePr>
        <p:xfrm>
          <a:off x="374501" y="1405542"/>
          <a:ext cx="11443000" cy="5136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1500">
                  <a:extLst>
                    <a:ext uri="{9D8B030D-6E8A-4147-A177-3AD203B41FA5}">
                      <a16:colId xmlns:a16="http://schemas.microsoft.com/office/drawing/2014/main" xmlns="" val="908799349"/>
                    </a:ext>
                  </a:extLst>
                </a:gridCol>
                <a:gridCol w="5721500">
                  <a:extLst>
                    <a:ext uri="{9D8B030D-6E8A-4147-A177-3AD203B41FA5}">
                      <a16:colId xmlns:a16="http://schemas.microsoft.com/office/drawing/2014/main" xmlns="" val="721739809"/>
                    </a:ext>
                  </a:extLst>
                </a:gridCol>
              </a:tblGrid>
              <a:tr h="4899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СХОДСТВО</a:t>
                      </a:r>
                      <a:endParaRPr lang="ru-RU" sz="2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ЛИТЕРАТУРНАЯ/НАРОДНАЯ</a:t>
                      </a:r>
                      <a:endParaRPr lang="ru-RU" sz="2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92541757"/>
                  </a:ext>
                </a:extLst>
              </a:tr>
              <a:tr h="489940">
                <a:tc>
                  <a:txBody>
                    <a:bodyPr/>
                    <a:lstStyle/>
                    <a:p>
                      <a:pPr algn="l"/>
                      <a:r>
                        <a:rPr lang="ru-RU" sz="2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СЮЖЕТ</a:t>
                      </a:r>
                      <a:endParaRPr lang="ru-RU" sz="2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ВЫМЫШЛЕННЫЕ СОБЫТИЯ</a:t>
                      </a:r>
                      <a:endParaRPr lang="ru-RU" sz="2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81861559"/>
                  </a:ext>
                </a:extLst>
              </a:tr>
              <a:tr h="893419">
                <a:tc>
                  <a:txBody>
                    <a:bodyPr/>
                    <a:lstStyle/>
                    <a:p>
                      <a:pPr algn="l"/>
                      <a:r>
                        <a:rPr lang="ru-RU" sz="2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ЧАСТО ВСТРЕЧАЮЩАЯСЯ</a:t>
                      </a:r>
                      <a:r>
                        <a:rPr lang="ru-RU" sz="28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ТЕМА</a:t>
                      </a:r>
                      <a:endParaRPr lang="ru-RU" sz="2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ПРОТИВОСТОЯНИЕ ДОБРА И ЗЛА</a:t>
                      </a:r>
                      <a:endParaRPr lang="ru-RU" sz="2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16201419"/>
                  </a:ext>
                </a:extLst>
              </a:tr>
              <a:tr h="1123979">
                <a:tc>
                  <a:txBody>
                    <a:bodyPr/>
                    <a:lstStyle/>
                    <a:p>
                      <a:pPr algn="l"/>
                      <a:r>
                        <a:rPr lang="ru-RU" sz="2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ГЕРОИ СКАЗОК</a:t>
                      </a:r>
                      <a:endParaRPr lang="ru-RU" sz="2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ДЕЛЕНИЕ ГЕРОЕВ НА ПОЛОЖИТЕЛЬНЫХ И ОТРИЦАТЕЛЬНЫХ</a:t>
                      </a:r>
                      <a:endParaRPr lang="ru-RU" sz="2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95479535"/>
                  </a:ext>
                </a:extLst>
              </a:tr>
              <a:tr h="778139">
                <a:tc>
                  <a:txBody>
                    <a:bodyPr/>
                    <a:lstStyle/>
                    <a:p>
                      <a:pPr algn="l"/>
                      <a:r>
                        <a:rPr lang="ru-RU" sz="2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ВТОРОСТЕПЕННЫЕ ГЕРОИ</a:t>
                      </a:r>
                      <a:endParaRPr lang="ru-RU" sz="2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ВОЛШЕБНЫЕ ВЕЩИ И ПОМОЩНИКИ</a:t>
                      </a:r>
                      <a:endParaRPr lang="ru-RU" sz="2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17328903"/>
                  </a:ext>
                </a:extLst>
              </a:tr>
              <a:tr h="1123979">
                <a:tc>
                  <a:txBody>
                    <a:bodyPr/>
                    <a:lstStyle/>
                    <a:p>
                      <a:pPr algn="l"/>
                      <a:r>
                        <a:rPr lang="ru-RU" sz="2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ОСНОВА СКАЗКИ</a:t>
                      </a:r>
                      <a:endParaRPr lang="ru-RU" sz="28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ЦЕННОСТИ,</a:t>
                      </a:r>
                      <a:r>
                        <a:rPr lang="ru-RU" sz="24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КОТОРЫЕ ПРИСУЩИ ВСЕМ НАРОДАМ</a:t>
                      </a:r>
                      <a:r>
                        <a:rPr lang="ru-RU" sz="2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(ДОБРО,</a:t>
                      </a:r>
                      <a:r>
                        <a:rPr lang="ru-RU" sz="24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ЛЮБОВЬ, СПРАВЕДЛИВОСТЬ</a:t>
                      </a:r>
                      <a:r>
                        <a:rPr lang="ru-RU" sz="2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4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510570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599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78970" y="428701"/>
            <a:ext cx="12467770" cy="60152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      РАЗЛИЧИЯ В ЛИТЕРАТУРНОЙ И НАРОДНОЙ СКАЗКАХ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482569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71145" y="5594056"/>
            <a:ext cx="8986345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772453"/>
              </p:ext>
            </p:extLst>
          </p:nvPr>
        </p:nvGraphicFramePr>
        <p:xfrm>
          <a:off x="374502" y="1293223"/>
          <a:ext cx="11442999" cy="53026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4333">
                  <a:extLst>
                    <a:ext uri="{9D8B030D-6E8A-4147-A177-3AD203B41FA5}">
                      <a16:colId xmlns:a16="http://schemas.microsoft.com/office/drawing/2014/main" xmlns="" val="137681975"/>
                    </a:ext>
                  </a:extLst>
                </a:gridCol>
                <a:gridCol w="3814333">
                  <a:extLst>
                    <a:ext uri="{9D8B030D-6E8A-4147-A177-3AD203B41FA5}">
                      <a16:colId xmlns:a16="http://schemas.microsoft.com/office/drawing/2014/main" xmlns="" val="625202041"/>
                    </a:ext>
                  </a:extLst>
                </a:gridCol>
                <a:gridCol w="3814333">
                  <a:extLst>
                    <a:ext uri="{9D8B030D-6E8A-4147-A177-3AD203B41FA5}">
                      <a16:colId xmlns:a16="http://schemas.microsoft.com/office/drawing/2014/main" xmlns="" val="1371367437"/>
                    </a:ext>
                  </a:extLst>
                </a:gridCol>
              </a:tblGrid>
              <a:tr h="569455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РАЗЛИЧИЯ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НАРОДНАЯ СКАЗКА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ЛИТЕРАТУРНАЯ</a:t>
                      </a:r>
                      <a:r>
                        <a:rPr lang="ru-RU" sz="2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СКАЗКА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74873880"/>
                  </a:ext>
                </a:extLst>
              </a:tr>
              <a:tr h="1027607"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АВТОР</a:t>
                      </a:r>
                      <a:endParaRPr lang="ru-RU" sz="22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НЕТ ОДНОГО АВТОРА, ПИСАЛАСЬ ЦЕЛЫМИ ПОКОЛЕНИЯМИ.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КОНКРЕТНЫЙ ЧЕЛОВЕК.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49488294"/>
                  </a:ext>
                </a:extLst>
              </a:tr>
              <a:tr h="1339004"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ТЕКСТ</a:t>
                      </a:r>
                      <a:endParaRPr lang="ru-RU" sz="22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ИМЕЕТ НЕСКОЛЬКО ВАРИАНТОВ. ПЕРЕДАВАЛАСЬ В УСТНОЙ ФОРМЕ.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НЕИЗМЕННЫЙ ТЕКСТ, ЗАФИКСИРОВАННЫЙ В УСТНОЙ ФОРМЕ.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5944096"/>
                  </a:ext>
                </a:extLst>
              </a:tr>
              <a:tr h="1339004"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ЛИТЕРАТУРНОЕ ОПИСАНИЕ</a:t>
                      </a:r>
                      <a:endParaRPr lang="ru-RU" sz="22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ПРОСТОЕ, С ИСПОЛЬЗОВАНИЕМ ОБЩЕПРИНЯТЫХ ЭПИТЕТОВ.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БЫВАЕТ СЛОЖНОЕ, ДЕТАЛЬНОЕ, НЕПОВТОРИМОЕ.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78274623"/>
                  </a:ext>
                </a:extLst>
              </a:tr>
              <a:tr h="1027607">
                <a:tc>
                  <a:txBody>
                    <a:bodyPr/>
                    <a:lstStyle/>
                    <a:p>
                      <a:r>
                        <a:rPr lang="ru-RU" sz="2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КОМПОЗИЦИОННЫЕ ЭЛЕМЕНТЫ</a:t>
                      </a:r>
                      <a:endParaRPr lang="ru-RU" sz="22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ПРИСКАЗКА, ЗАЧИН, КОНЦОВКА.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МОЖЕТ НЕ ИМЕТЬ ТРАДИЦИОННЫХ ЭЛЕМЕНТОВ.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648891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124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2894</TotalTime>
  <Words>817</Words>
  <Application>Microsoft Office PowerPoint</Application>
  <PresentationFormat>Широкоэкранный</PresentationFormat>
  <Paragraphs>219</Paragraphs>
  <Slides>25</Slides>
  <Notes>24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3" baseType="lpstr">
      <vt:lpstr>Arial</vt:lpstr>
      <vt:lpstr>Calibri</vt:lpstr>
      <vt:lpstr>Calibri Light</vt:lpstr>
      <vt:lpstr>Constantia</vt:lpstr>
      <vt:lpstr>Noto Sans Symbols</vt:lpstr>
      <vt:lpstr>Times New Roman</vt:lpstr>
      <vt:lpstr>Wingdings 2</vt:lpstr>
      <vt:lpstr>Тема Office</vt:lpstr>
      <vt:lpstr>Презентация PowerPoint</vt:lpstr>
      <vt:lpstr>ПЛАН УРОКА</vt:lpstr>
      <vt:lpstr>ВСПОМНИМ!</vt:lpstr>
      <vt:lpstr>ВИДЫ РУССКИХ НАРОДНЫХ СКАЗОК</vt:lpstr>
      <vt:lpstr>ЧТО ТАКОЕ ЛИТЕРАТУРНАЯ СКАЗКА?</vt:lpstr>
      <vt:lpstr>ЖАНРЫ  ЛИТЕРАТУРНОЙ  СКАЗКИ</vt:lpstr>
      <vt:lpstr>ПРИЗНАКИ ЛИТЕРАТУРНОЙ СКАЗКИ</vt:lpstr>
      <vt:lpstr>    СХОДСТВО ЛИТЕРАТУРНОЙ И НАРОДНОЙ СКАЗОК</vt:lpstr>
      <vt:lpstr>      РАЗЛИЧИЯ В ЛИТЕРАТУРНОЙ И НАРОДНОЙ СКАЗКАХ</vt:lpstr>
      <vt:lpstr>ФОЛЬКЛОРНЫЕ ТРАДИЦИИ В ЛИТЕРАТУРНЫХ СКАЗКАХ</vt:lpstr>
      <vt:lpstr>ФОЛЬКЛОРНЫЕ ТРАДИЦИИ В ЛИТЕРАТУРНЫХ СКАЗКАХ</vt:lpstr>
      <vt:lpstr>ФОЛЬКЛОРНЫЕ ТРАДИЦИИ В ЛИТЕРАТУРНЫХ СКАЗКАХ</vt:lpstr>
      <vt:lpstr>ИЗОБРАЗИТЕЛЬНОСТЬ</vt:lpstr>
      <vt:lpstr>ПСИХОЛОГИЗМ</vt:lpstr>
      <vt:lpstr>ИНДИВИДУАЛЬНЫЕ ХАРАКТЕРЫ</vt:lpstr>
      <vt:lpstr>АВТОРСКАЯ ПОЗИЦИЯ</vt:lpstr>
      <vt:lpstr>ВЫВОД</vt:lpstr>
      <vt:lpstr>ЗНАМЕНИТЫЕ СКАЗОЧНИКИ</vt:lpstr>
      <vt:lpstr>ЗНАМЕНИТЫЕ СКАЗОЧНИКИ</vt:lpstr>
      <vt:lpstr>ЗНАМЕНИТЫЕ СКАЗОЧНИКИ</vt:lpstr>
      <vt:lpstr>ЗНАМЕНИТЫЕ СКАЗОЧНИКИ</vt:lpstr>
      <vt:lpstr>ЗНАЕТЕ ЛИ ВЫ?</vt:lpstr>
      <vt:lpstr>СКАЗКИ А.С.ПУШКИНА И В.А.ЖУКОВСКОГО</vt:lpstr>
      <vt:lpstr>ЗАВЕРШЕНИЕ ЛИТЕРАТУРНОГО ПОЕДИНКА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166</cp:revision>
  <dcterms:created xsi:type="dcterms:W3CDTF">2020-09-22T15:24:01Z</dcterms:created>
  <dcterms:modified xsi:type="dcterms:W3CDTF">2020-10-05T09:15:27Z</dcterms:modified>
</cp:coreProperties>
</file>