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5" r:id="rId2"/>
    <p:sldId id="325" r:id="rId3"/>
    <p:sldId id="326" r:id="rId4"/>
    <p:sldId id="303" r:id="rId5"/>
    <p:sldId id="308" r:id="rId6"/>
    <p:sldId id="306" r:id="rId7"/>
    <p:sldId id="309" r:id="rId8"/>
    <p:sldId id="283" r:id="rId9"/>
    <p:sldId id="258" r:id="rId10"/>
    <p:sldId id="259" r:id="rId11"/>
    <p:sldId id="310" r:id="rId12"/>
    <p:sldId id="260" r:id="rId13"/>
    <p:sldId id="311" r:id="rId14"/>
    <p:sldId id="312" r:id="rId15"/>
    <p:sldId id="319" r:id="rId16"/>
    <p:sldId id="320" r:id="rId17"/>
    <p:sldId id="313" r:id="rId18"/>
    <p:sldId id="314" r:id="rId19"/>
    <p:sldId id="322" r:id="rId20"/>
    <p:sldId id="318" r:id="rId21"/>
    <p:sldId id="317" r:id="rId22"/>
    <p:sldId id="321" r:id="rId23"/>
    <p:sldId id="324" r:id="rId24"/>
    <p:sldId id="323" r:id="rId25"/>
    <p:sldId id="30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94660"/>
  </p:normalViewPr>
  <p:slideViewPr>
    <p:cSldViewPr snapToGrid="0">
      <p:cViewPr>
        <p:scale>
          <a:sx n="75" d="100"/>
          <a:sy n="75" d="100"/>
        </p:scale>
        <p:origin x="5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30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06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60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94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62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86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16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18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56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77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51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01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47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0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7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77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2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51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4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016690" y="2900565"/>
            <a:ext cx="5824603" cy="266643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6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Литературная</a:t>
            </a:r>
          </a:p>
          <a:p>
            <a:pPr marL="38918">
              <a:spcBef>
                <a:spcPts val="233"/>
              </a:spcBef>
            </a:pPr>
            <a:r>
              <a:rPr lang="ru-RU" sz="6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сказка.</a:t>
            </a:r>
            <a:endParaRPr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3726" y="3194136"/>
            <a:ext cx="622354" cy="21233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" b="1867"/>
          <a:stretch>
            <a:fillRect/>
          </a:stretch>
        </p:blipFill>
        <p:spPr bwMode="auto">
          <a:xfrm>
            <a:off x="8229779" y="2780403"/>
            <a:ext cx="3328987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5" y="365126"/>
            <a:ext cx="11808822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ФОЛЬКЛОРНЫЕ ТРАДИЦИИ В ЛИТЕРАТУРНЫХ СКАЗКАХ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63181" y="1313885"/>
            <a:ext cx="11149848" cy="259045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Использование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писателями фольклорных сюжетных мотивов (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ненависть мачехи к падчерице, чудесное происхождение главного героя, нравственное испытание героя, спасение волшебных животных-помощников).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alt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6604" y="5196444"/>
            <a:ext cx="6390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i048.radikal.ru/0804/d6/5819ccb66a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45" y="3343030"/>
            <a:ext cx="2520950" cy="32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applepiehouse.com/blog/uploaded_images/cinderella-7732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r="4094"/>
          <a:stretch>
            <a:fillRect/>
          </a:stretch>
        </p:blipFill>
        <p:spPr bwMode="auto">
          <a:xfrm>
            <a:off x="6883310" y="3326701"/>
            <a:ext cx="30638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6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365126"/>
            <a:ext cx="11582370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ФОЛЬКЛОРНЫЕ ТРАДИЦИИ В ЛИТЕРАТУРНЫХ СКАЗКАХ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4501" y="1392716"/>
            <a:ext cx="11430000" cy="61555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501" y="1355439"/>
            <a:ext cx="1137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Литературная </a:t>
            </a:r>
            <a:r>
              <a:rPr lang="ru-RU" altLang="ru-RU" sz="28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заимствует у народной </a:t>
            </a:r>
            <a:r>
              <a:rPr lang="ru-RU" altLang="ru-RU" sz="28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систему </a:t>
            </a:r>
            <a:r>
              <a:rPr lang="ru-RU" altLang="ru-RU" sz="28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образов: противопоставление добрых и злых героев. Типичные персонажи фольклорных сказок нередко попадают на страницы сказок авторских: злая </a:t>
            </a:r>
            <a:r>
              <a:rPr lang="ru-RU" altLang="ru-RU" sz="2800" dirty="0" smtClean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мачеха, добрая </a:t>
            </a:r>
            <a:r>
              <a:rPr lang="ru-RU" altLang="ru-RU" sz="28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волшебница, жадная старуха, прекрасная принцесса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Материалы для итогового тематического контроля тема &quot;Сказка о мёртвой царевне и семи богатырях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16" y="3355342"/>
            <a:ext cx="2177143" cy="313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ФОЛЬКЛОРНЫЕ ТРАДИЦИИ В ЛИТЕРАТУРНЫХ СКАЗКАХ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500" y="1345542"/>
            <a:ext cx="10258666" cy="492443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500" y="2046959"/>
            <a:ext cx="799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5213" y="1443064"/>
            <a:ext cx="11092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    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500" y="2835521"/>
            <a:ext cx="6435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6389" y="1345542"/>
            <a:ext cx="113211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Используются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народные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поэтической речи: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nstantia" panose="02030602050306030303" pitchFamily="18" charset="0"/>
              <a:buAutoNum type="arabicPeriod"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Постоянные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эпитеты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(«добрый молодец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nstantia" panose="02030602050306030303" pitchFamily="18" charset="0"/>
              <a:buAutoNum type="arabicPeriod"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Троекратные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повторы (у Пушкина: «три девицы по окном»,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«состязания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Балды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бесенком»; «обращения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королевича Елисея к силам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природы»)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nstantia" panose="02030602050306030303" pitchFamily="18" charset="0"/>
              <a:buAutoNum type="arabicPeriod"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Фразеологизмы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пословицы и поговорки, просторечие («черт ли сладит с бабой гневной») и т. д.</a:t>
            </a:r>
          </a:p>
        </p:txBody>
      </p:sp>
      <p:pic>
        <p:nvPicPr>
          <p:cNvPr id="11" name="Picture 10" descr="Батый Ирина. Загадки для детей по сказкам русских писателей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" b="15240"/>
          <a:stretch/>
        </p:blipFill>
        <p:spPr bwMode="auto">
          <a:xfrm>
            <a:off x="6515869" y="3995802"/>
            <a:ext cx="3706862" cy="25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ИЗОБРАЗИТЕЛЬНОСТЬ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50728" y="1322926"/>
            <a:ext cx="11511419" cy="1217449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 В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литературной сказке 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сильнее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выражена изобразительность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т.е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 более подробно, детально и красочно описаны место действия, события, внешний облик персонажей.</a:t>
            </a:r>
          </a:p>
        </p:txBody>
      </p:sp>
      <p:pic>
        <p:nvPicPr>
          <p:cNvPr id="6" name="Picture 2" descr="http://multiki.arjlover.net/ap/skazka.o.m.carevne.i.7.bogatirey.avi/skazka.o.m.carevne.i.7.bogatirey.avi.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6" y="2872286"/>
            <a:ext cx="4567524" cy="342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8458" y="2872286"/>
            <a:ext cx="50945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 царевна, 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подбираясь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Поднялася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крыльцо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</a:t>
            </a:r>
            <a:r>
              <a:rPr lang="ru-RU" alt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взялася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кольцо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Дверь тихонько отворилась</a:t>
            </a:r>
          </a:p>
          <a:p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царевна очутилась</a:t>
            </a:r>
            <a:b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светлой 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горнице; кругом</a:t>
            </a:r>
            <a:b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Лавки, 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крытые ковро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м,</a:t>
            </a:r>
            <a:b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святыми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стол 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дубовый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Печь с 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лежанкой </a:t>
            </a:r>
            <a:r>
              <a:rPr lang="ru-RU" alt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израсцовой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…».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ПСИХОЛОГИЗМ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sz="half" idx="2"/>
          </p:nvPr>
        </p:nvSpPr>
        <p:spPr>
          <a:xfrm>
            <a:off x="431800" y="1524000"/>
            <a:ext cx="11455854" cy="990015"/>
          </a:xfrm>
        </p:spPr>
        <p:txBody>
          <a:bodyPr/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2592" y="1391819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"/>
          <p:cNvSpPr>
            <a:spLocks noGrp="1"/>
          </p:cNvSpPr>
          <p:nvPr>
            <p:ph idx="4294967295"/>
          </p:nvPr>
        </p:nvSpPr>
        <p:spPr>
          <a:xfrm>
            <a:off x="431800" y="1280160"/>
            <a:ext cx="11298646" cy="1505902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kumimoji="0"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Для </a:t>
            </a:r>
            <a:r>
              <a:rPr kumimoji="0"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литературной сказки характерен не свойственный фольклору </a:t>
            </a:r>
            <a:r>
              <a:rPr kumimoji="0"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психологизм</a:t>
            </a:r>
            <a:r>
              <a:rPr kumimoji="0"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т.е</a:t>
            </a:r>
            <a:r>
              <a:rPr kumimoji="0"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углубленное исследование внутреннего мира, переживаний персонажей.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3992" y="3011530"/>
            <a:ext cx="48855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«Царь глядит – и узнает…</a:t>
            </a:r>
            <a:b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нем 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забилось ретивое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«Что я вижу? Что такое?</a:t>
            </a:r>
            <a:b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Как?» – и 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 в нем </a:t>
            </a:r>
            <a:endParaRPr lang="ru-RU" altLang="ru-RU" sz="2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занялся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 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слезами залился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</a:p>
        </p:txBody>
      </p:sp>
      <p:pic>
        <p:nvPicPr>
          <p:cNvPr id="12" name="Picture 2" descr="http://artmus.culture21.ru/MuseumImages/21151/21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399" y="2757855"/>
            <a:ext cx="3956919" cy="3863815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8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ИНДИВИДУАЛЬНЫЕ ХАРАКТЕРЫ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1249" y="1342913"/>
            <a:ext cx="11022904" cy="2492990"/>
          </a:xfrm>
        </p:spPr>
        <p:txBody>
          <a:bodyPr/>
          <a:lstStyle/>
          <a:p>
            <a:pPr marL="274320" indent="-274320" algn="just">
              <a:lnSpc>
                <a:spcPct val="10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Образы-персонажи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литературной сказки – это не обобщенные маски-типажи народной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сказки, а неповторимые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 </a:t>
            </a: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индивидуальные характеры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</a:t>
            </a:r>
          </a:p>
          <a:p>
            <a:pPr marL="274320" lvl="0" indent="-274320" algn="ctr">
              <a:lnSpc>
                <a:spcPct val="10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ejka.ru/uploads/images/9/4/1/3/3/7baa982a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70" y="2975473"/>
            <a:ext cx="2316027" cy="340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ejka.ru/uploads/images/7/e/0/7/3/13665017f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9" y="3044501"/>
            <a:ext cx="2335315" cy="333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ejka.ru/uploads/images/0/9/a/b/3/02d6a0d8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3140291"/>
            <a:ext cx="2239735" cy="318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6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АВТОРСКАЯ ПОЗИЦИЯ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71499" y="1360504"/>
            <a:ext cx="11246002" cy="404213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Для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литературной сказки, как и для любого литературного творения, свойственна ярко выраженная 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авторская позиция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: читатель понимает, кого из персонажей автор любит, что он ценит, что ненавидит. </a:t>
            </a:r>
            <a:endParaRPr lang="ru-RU" altLang="ru-RU" sz="24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Так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каждая сказка Пушкина имеет свою эмоциональную тональность:</a:t>
            </a:r>
          </a:p>
          <a:p>
            <a:pPr>
              <a:lnSpc>
                <a:spcPct val="100000"/>
              </a:lnSpc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«Сказка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 царе </a:t>
            </a:r>
            <a:r>
              <a:rPr lang="ru-RU" altLang="ru-RU" sz="2400" b="1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Салтане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»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 – светлая, благородная, чистая.</a:t>
            </a:r>
          </a:p>
          <a:p>
            <a:pPr>
              <a:lnSpc>
                <a:spcPct val="100000"/>
              </a:lnSpc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«Сказка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 мертвой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царевне»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 – грустная, изящная, женственно-нежная.</a:t>
            </a:r>
          </a:p>
          <a:p>
            <a:pPr>
              <a:lnSpc>
                <a:spcPct val="100000"/>
              </a:lnSpc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«Сказка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попе и его работнике </a:t>
            </a:r>
            <a:r>
              <a:rPr lang="ru-RU" altLang="ru-RU" sz="2400" b="1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Балде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»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 – насмешливая, балагурная.</a:t>
            </a:r>
          </a:p>
          <a:p>
            <a:pPr>
              <a:lnSpc>
                <a:spcPct val="100000"/>
              </a:lnSpc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«Сказка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 золотой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рыбке»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 – печальная, ироничная.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img1.liveinternet.ru/images/attach/b/3/26/596/26596055_1212756189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647" y="4571999"/>
            <a:ext cx="2826942" cy="194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5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255231"/>
            <a:ext cx="11599786" cy="138284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Литературная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провозглашает те же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идеалы, что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сказка народная: она укрепляет веру в торжество добра и справедливости, учит его сочувствовать герою.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78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ВЫВОД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400464" y="1707870"/>
            <a:ext cx="6417036" cy="307915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700" y="1447800"/>
            <a:ext cx="7502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http://www.artandphoto.ru/stock/art5/594/3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9"/>
          <a:stretch>
            <a:fillRect/>
          </a:stretch>
        </p:blipFill>
        <p:spPr bwMode="auto">
          <a:xfrm>
            <a:off x="541133" y="2859822"/>
            <a:ext cx="24288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http://www.tretyakovgallery.ru/pictures/e/ec/ec69672c91e9474d5a134ed60c41e7f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13" y="2788385"/>
            <a:ext cx="22193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лук, стрелы, коршун, лебедь, остров, парень, девушка, куркин, палех,  пушкин, иллюстрация, сказка о царе салтане, художн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54" y="2788385"/>
            <a:ext cx="261412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kraft.od.ua/uploads/posts/thumbs/1180085298_0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t="7787" b="14359"/>
          <a:stretch>
            <a:fillRect/>
          </a:stretch>
        </p:blipFill>
        <p:spPr bwMode="auto">
          <a:xfrm>
            <a:off x="9087039" y="2804205"/>
            <a:ext cx="26431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1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ЗНАМЕНИТЫЕ СКАЗОЧНИКИ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668482"/>
            <a:ext cx="11292857" cy="443198"/>
          </a:xfrm>
        </p:spPr>
        <p:txBody>
          <a:bodyPr/>
          <a:lstStyle/>
          <a:p>
            <a:pPr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 descr="Знаменитые сказочники фото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97" y="1426560"/>
            <a:ext cx="3278188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3222" y="5572731"/>
            <a:ext cx="460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3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</a:t>
            </a: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Сергеевич Пушкин </a:t>
            </a:r>
            <a:endParaRPr lang="ru-RU" altLang="ru-RU" sz="2400" b="1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1799 - 1837</a:t>
            </a: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52" y="1426561"/>
            <a:ext cx="3616161" cy="41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26899" y="5725131"/>
            <a:ext cx="13464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3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Василий Андреевич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Жуковский</a:t>
            </a:r>
          </a:p>
          <a:p>
            <a:pPr algn="ctr"/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(1783 -1852)</a:t>
            </a:r>
          </a:p>
          <a:p>
            <a:pPr algn="ctr"/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442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ЗНАМЕНИТЫЕ СКАЗОЧНИКИ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500" y="1392716"/>
            <a:ext cx="11443000" cy="430887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buClr>
                <a:srgbClr val="A5644E"/>
              </a:buClr>
              <a:buSzPct val="85000"/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3487" y="2145547"/>
            <a:ext cx="10960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Знаменитые сказочники фото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87" y="1485992"/>
            <a:ext cx="3879850" cy="391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8201" y="5655943"/>
            <a:ext cx="4225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Павел Петрович Бажов (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1879 - 1950</a:t>
            </a: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Знаменитые сказочники фото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537" y="1485992"/>
            <a:ext cx="4049713" cy="401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00800" y="5698565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Алексей Николаевич Толстой (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1882 - 1945</a:t>
            </a: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3862198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1. Повторение изученного материала.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2. Знакомство с термином «литературная сказка».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3. Жанры и признаки  литературной сказки.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4. Сходство и различие литературной и народной сказок.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5. Фольклорные традиции в литературных сказках.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6. Понятия «психологизм» и «изобразительность».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55" y="5225142"/>
            <a:ext cx="1323673" cy="124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ЗНАМЕНИТЫЕ СКАЗОЧНИКИ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383642"/>
            <a:ext cx="11292857" cy="61555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199" y="1450768"/>
            <a:ext cx="522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Знаменитые сказочники фото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51" y="1493213"/>
            <a:ext cx="4250963" cy="401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7365" y="5741973"/>
            <a:ext cx="4613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Ганс Христиан Андерсен (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1805 - 1875</a:t>
            </a: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Знаменитые сказочники фото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02" y="1493212"/>
            <a:ext cx="3566312" cy="401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19402" y="5746318"/>
            <a:ext cx="3566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Шарль Перро </a:t>
            </a:r>
            <a:endParaRPr lang="ru-RU" altLang="ru-RU" sz="2400" b="1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1628 - 1703</a:t>
            </a: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ЗНАМЕНИТЫЕ СКАЗОЧНИКИ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2481288"/>
            <a:ext cx="4662212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3600" y="1498818"/>
            <a:ext cx="1041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Знаменитые сказочники фото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42" y="1498818"/>
            <a:ext cx="428466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4643" y="5734268"/>
            <a:ext cx="5498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Братья Гримм: Вильгельм (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1786 - 1859</a:t>
            </a: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Якоб (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1785 - 1863</a:t>
            </a: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Знаменитые сказочники фото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93" y="1497174"/>
            <a:ext cx="4183743" cy="423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2"/>
          <p:cNvSpPr>
            <a:spLocks noGrp="1"/>
          </p:cNvSpPr>
          <p:nvPr>
            <p:ph idx="4294967295"/>
          </p:nvPr>
        </p:nvSpPr>
        <p:spPr>
          <a:xfrm>
            <a:off x="6023429" y="5873994"/>
            <a:ext cx="5340349" cy="551543"/>
          </a:xfrm>
          <a:prstGeom prst="rect">
            <a:avLst/>
          </a:prstGeom>
          <a:solidFill>
            <a:schemeClr val="bg1">
              <a:alpha val="81175"/>
            </a:schemeClr>
          </a:solidFill>
        </p:spPr>
        <p:txBody>
          <a:bodyPr>
            <a:normAutofit fontScale="25000" lnSpcReduction="20000"/>
          </a:bodyPr>
          <a:lstStyle/>
          <a:p>
            <a:pPr lvl="3" algn="ctr">
              <a:buFont typeface="Arial" panose="020B0604020202020204" pitchFamily="34" charset="0"/>
              <a:buNone/>
            </a:pPr>
            <a:r>
              <a:rPr lang="ru-RU" altLang="ru-RU" sz="9600" b="1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Редьярд</a:t>
            </a:r>
            <a:r>
              <a:rPr lang="ru-RU" altLang="ru-RU" sz="9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Киплинг </a:t>
            </a:r>
          </a:p>
          <a:p>
            <a:pPr lvl="3" algn="ctr">
              <a:buFont typeface="Arial" panose="020B0604020202020204" pitchFamily="34" charset="0"/>
              <a:buNone/>
            </a:pPr>
            <a:r>
              <a:rPr lang="ru-RU" altLang="ru-RU" sz="9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9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1865 - 1936</a:t>
            </a:r>
            <a:r>
              <a:rPr lang="ru-RU" altLang="ru-RU" sz="9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9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dirty="0" smtClean="0"/>
              <a:t>     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1935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ЗНАЕТЕ ЛИ ВЫ?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500" y="1277257"/>
            <a:ext cx="11174497" cy="262123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2B26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ТВОРЧЕСКИЙ ПОЕДИНОК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Пушкин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считал себя учеником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В.А.Жуковского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1831 году, после ссылки в Михайловское, Пушкин представил своему другу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«Сказку 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попе и работнике его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Балде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несколько других набросков. Жуковский высоко оценил произведения и предложил вступить в шуточное соревнование.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550" y="4022535"/>
            <a:ext cx="4385535" cy="24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83" y="365126"/>
            <a:ext cx="11761075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СКАЗКИ </a:t>
            </a:r>
            <a:r>
              <a:rPr lang="ru-RU" sz="4000" dirty="0" smtClean="0">
                <a:solidFill>
                  <a:schemeClr val="bg1"/>
                </a:solidFill>
              </a:rPr>
              <a:t>А.С.ПУШКИНА </a:t>
            </a:r>
            <a:r>
              <a:rPr lang="ru-RU" sz="4000" dirty="0" smtClean="0">
                <a:solidFill>
                  <a:schemeClr val="bg1"/>
                </a:solidFill>
              </a:rPr>
              <a:t>И </a:t>
            </a:r>
            <a:r>
              <a:rPr lang="ru-RU" sz="4000" dirty="0" smtClean="0">
                <a:solidFill>
                  <a:schemeClr val="bg1"/>
                </a:solidFill>
              </a:rPr>
              <a:t>В.А.ЖУКОВСКОГО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322273" y="2386954"/>
            <a:ext cx="2617946" cy="222167"/>
          </a:xfrm>
        </p:spPr>
        <p:txBody>
          <a:bodyPr/>
          <a:lstStyle/>
          <a:p>
            <a:pPr marL="717550" lvl="4" indent="6350">
              <a:buNone/>
              <a:tabLst>
                <a:tab pos="533400" algn="l"/>
              </a:tabLst>
            </a:pPr>
            <a:r>
              <a:rPr lang="ru-RU" altLang="ru-RU" sz="4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8629" y="1494971"/>
            <a:ext cx="110598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Спор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касался написания сказок в народном стиле. Так появились знаменитые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«Сказка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царе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Салтане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сыне его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Гвидоне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...»,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«Сказка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мертвой царевне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Пушкина и сказки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Жуковского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царе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Берендее», «О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спящей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царевне».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2" y="3512248"/>
            <a:ext cx="2906874" cy="2194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05" y="4167196"/>
            <a:ext cx="3757412" cy="232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6" y="3310853"/>
            <a:ext cx="3185259" cy="238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172" y="4157629"/>
            <a:ext cx="3108863" cy="233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59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83" y="365126"/>
            <a:ext cx="11761075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ЗАВЕРШЕНИЕ ЛИТЕРАТУРНОГО ПОЕДИНКА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-175364" y="1398083"/>
            <a:ext cx="11992865" cy="2501710"/>
          </a:xfrm>
        </p:spPr>
        <p:txBody>
          <a:bodyPr/>
          <a:lstStyle/>
          <a:p>
            <a:pPr marL="717550" lvl="4" indent="6350" algn="just">
              <a:buNone/>
              <a:tabLst>
                <a:tab pos="533400" algn="l"/>
              </a:tabLs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Через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некоторое время Пушкин принесет на суд своему мудрому другу поэму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«Руслан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Людмила».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получит в ответ подарок - портрет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В.А.Жуковского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надписью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«Победителю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ученику от побежденного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учителя».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этом Жуковский и Пушкин заканчивают свой литературный поединок.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lvl="4" indent="6350" algn="ctr">
              <a:buNone/>
              <a:tabLst>
                <a:tab pos="533400" algn="l"/>
              </a:tabLs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68" y="3513965"/>
            <a:ext cx="3237120" cy="244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96" y="3213689"/>
            <a:ext cx="3133713" cy="244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54" y="4025053"/>
            <a:ext cx="3261099" cy="244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27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98500" y="1523342"/>
            <a:ext cx="11119000" cy="2344231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Прочитать сказку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В.А.Жуковского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«Спящая царевна».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Привести свои примеры на жанры литературной сказки.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4" descr="kniga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871" y="3725030"/>
            <a:ext cx="3401253" cy="24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8500" y="2274838"/>
            <a:ext cx="1111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ВСПОМНИМ!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1236236"/>
          </a:xfrm>
        </p:spPr>
        <p:txBody>
          <a:bodyPr/>
          <a:lstStyle/>
          <a:p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4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Что </a:t>
            </a:r>
            <a:r>
              <a:rPr lang="ru-RU" altLang="ru-RU" sz="4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такое сказка?</a:t>
            </a:r>
          </a:p>
          <a:p>
            <a:r>
              <a:rPr lang="ru-RU" altLang="ru-RU" sz="4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4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Какие </a:t>
            </a:r>
            <a:r>
              <a:rPr lang="ru-RU" altLang="ru-RU" sz="4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виды сказок вы помните?</a:t>
            </a:r>
          </a:p>
        </p:txBody>
      </p:sp>
      <p:pic>
        <p:nvPicPr>
          <p:cNvPr id="6" name="Picture 8" descr="http://s54.radikal.ru/i144/0811/16/7db36d216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7" y="2877377"/>
            <a:ext cx="2620952" cy="362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s40.radikal.ru/i090/0811/a5/dfc617b462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31" y="1405543"/>
            <a:ext cx="3084914" cy="423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igrslov.ru/content/images/bilib-r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5"/>
          <a:stretch>
            <a:fillRect/>
          </a:stretch>
        </p:blipFill>
        <p:spPr bwMode="auto">
          <a:xfrm>
            <a:off x="6840645" y="3666218"/>
            <a:ext cx="182403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bibliotekar.ru/kBilibin/1.files/image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060" y="2981326"/>
            <a:ext cx="2701925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2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ВИДЫ РУССКИХ НАРОДНЫХ СКАЗОК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9281" y="1523342"/>
            <a:ext cx="3539356" cy="2184701"/>
          </a:xfrm>
        </p:spPr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</a:rPr>
              <a:t>Волшебная</a:t>
            </a:r>
          </a:p>
          <a:p>
            <a:pPr algn="ctr">
              <a:lnSpc>
                <a:spcPct val="100000"/>
              </a:lnSpc>
              <a:buNone/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Сказка об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Иване -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царевиче,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Жар–птице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и о Сером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Волке.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6"/>
            <a:ext cx="659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www.bankreceptov.ru/pic/volk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6" y="3338711"/>
            <a:ext cx="2780224" cy="30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606971" y="1523342"/>
            <a:ext cx="27432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животных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08570" y="2061952"/>
            <a:ext cx="2414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Курочка Ряба</a:t>
            </a:r>
          </a:p>
        </p:txBody>
      </p:sp>
      <p:pic>
        <p:nvPicPr>
          <p:cNvPr id="1026" name="Picture 2" descr="https://avatars.mds.yandex.net/get-zen_doc/2350270/pub_5eedbc4b7da0501b7e58908e_5eedbd4a77256d0cd871cb68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2615692"/>
            <a:ext cx="3774214" cy="298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22711" y="3708043"/>
            <a:ext cx="259805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dirty="0" smtClean="0"/>
          </a:p>
          <a:p>
            <a:endParaRPr lang="ru-RU" altLang="ru-RU" dirty="0"/>
          </a:p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Бытовая</a:t>
            </a:r>
          </a:p>
          <a:p>
            <a:pPr algn="ctr"/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Каша из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топора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http://beautiful-all.narod.ru/Skazki/sk10/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13" y="174044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29686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ЧТО ТАКОЕ ЛИТЕРАТУРНАЯ СКАЗКА?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99001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Google Shape;178;p22"/>
          <p:cNvSpPr txBox="1">
            <a:spLocks/>
          </p:cNvSpPr>
          <p:nvPr/>
        </p:nvSpPr>
        <p:spPr>
          <a:xfrm>
            <a:off x="838199" y="1405543"/>
            <a:ext cx="10247335" cy="20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ru-RU" sz="2400" dirty="0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-RU" sz="2400" dirty="0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Литературная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сказка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–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авторское произведение с  волшебным сюжетом.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oogle Shape;18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7486" y="2786743"/>
            <a:ext cx="3439204" cy="3545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www.deti-66.ru/assets/images/forteachers/School/literatura/skazka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88" y="2786743"/>
            <a:ext cx="2789542" cy="354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4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ЖАНРЫ  ЛИТЕРАТУРНОЙ  СКАЗКИ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643" y="1729455"/>
            <a:ext cx="5832614" cy="61555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2801" y="1578571"/>
            <a:ext cx="981473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>
              <a:lnSpc>
                <a:spcPct val="120000"/>
              </a:lnSpc>
              <a:buClr>
                <a:schemeClr val="accent1"/>
              </a:buClr>
              <a:buSzPts val="2800"/>
              <a:buFont typeface="Noto Sans Symbols"/>
              <a:buChar char="🙣"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ПРОЗАИЧЕСКАЯ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(“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Винни Пух”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А.Милна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);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lvl="0" indent="-365125">
              <a:lnSpc>
                <a:spcPct val="120000"/>
              </a:lnSpc>
              <a:spcBef>
                <a:spcPts val="560"/>
              </a:spcBef>
              <a:buClr>
                <a:schemeClr val="accent1"/>
              </a:buClr>
              <a:buSzPts val="2800"/>
              <a:buFont typeface="Noto Sans Symbols"/>
              <a:buChar char="🙣"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СТИХОТВОРНАЯ (“Сказка о царе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Салтане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”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А.С.Пушкина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);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lvl="0" indent="-365125">
              <a:lnSpc>
                <a:spcPct val="120000"/>
              </a:lnSpc>
              <a:spcBef>
                <a:spcPts val="560"/>
              </a:spcBef>
              <a:buClr>
                <a:schemeClr val="accent1"/>
              </a:buClr>
              <a:buSzPts val="2800"/>
              <a:buFont typeface="Noto Sans Symbols"/>
              <a:buChar char="🙣"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ДРАМАТИЧЕСКАЯ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(“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Двенадцать месяцев”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С.Я.Маршака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).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Художник Виктор Лагуна - иллюстрации к сказкам Пушкина (44 работ) &quot; Картины, художники, фотографы на Nevse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53" y="3494760"/>
            <a:ext cx="2118796" cy="256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9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ПРИЗНАКИ ЛИТЕРАТУРНОЙ СКАЗКИ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72814" y="1459842"/>
            <a:ext cx="7083472" cy="553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Google Shape;192;p24"/>
          <p:cNvSpPr txBox="1">
            <a:spLocks/>
          </p:cNvSpPr>
          <p:nvPr/>
        </p:nvSpPr>
        <p:spPr>
          <a:xfrm>
            <a:off x="539749" y="1411136"/>
            <a:ext cx="11046825" cy="462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3600"/>
              <a:buFont typeface="Noto Sans Symbols"/>
              <a:buChar char="🙣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сказка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принадлежит конкретному автору;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>
              <a:lnSpc>
                <a:spcPct val="100000"/>
              </a:lnSpc>
              <a:spcBef>
                <a:spcPts val="720"/>
              </a:spcBef>
              <a:buClr>
                <a:schemeClr val="accent1"/>
              </a:buClr>
              <a:buSzPts val="3600"/>
              <a:buFont typeface="Noto Sans Symbols"/>
              <a:buChar char="🙣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текст сказки  не изменяется;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>
              <a:lnSpc>
                <a:spcPct val="100000"/>
              </a:lnSpc>
              <a:spcBef>
                <a:spcPts val="720"/>
              </a:spcBef>
              <a:buClr>
                <a:schemeClr val="accent1"/>
              </a:buClr>
              <a:buSzPts val="3600"/>
              <a:buFont typeface="Noto Sans Symbols"/>
              <a:buChar char="🙣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такой сказки не существовало в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устной</a:t>
            </a:r>
          </a:p>
          <a:p>
            <a:pPr marL="0" indent="0">
              <a:lnSpc>
                <a:spcPct val="100000"/>
              </a:lnSpc>
              <a:spcBef>
                <a:spcPts val="720"/>
              </a:spcBef>
              <a:buClr>
                <a:schemeClr val="accent1"/>
              </a:buClr>
              <a:buSzPts val="3600"/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форме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136525">
              <a:spcBef>
                <a:spcPts val="720"/>
              </a:spcBef>
              <a:buClr>
                <a:schemeClr val="accent1"/>
              </a:buClr>
              <a:buSzPts val="3600"/>
              <a:buFont typeface="Noto Sans Symbols"/>
              <a:buNone/>
            </a:pPr>
            <a:endParaRPr lang="ru-RU" sz="3600" b="1" dirty="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Picture 20" descr="http://img-fotki.yandex.ru/get/3012/tassekaffe.33/0_2cf7c_621435bf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02" y="3507288"/>
            <a:ext cx="2764291" cy="301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2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03086" y="385832"/>
            <a:ext cx="13875657" cy="60152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   СХОДСТВО ЛИТЕРАТУРНОЙ И НАРОДНОЙ </a:t>
            </a:r>
            <a:r>
              <a:rPr lang="ru-RU" sz="3600" dirty="0" smtClean="0"/>
              <a:t>СКАЗОК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624942"/>
            <a:ext cx="7222357" cy="1088055"/>
          </a:xfrm>
        </p:spPr>
        <p:txBody>
          <a:bodyPr/>
          <a:lstStyle/>
          <a:p>
            <a:pPr fontAlgn="t"/>
            <a:r>
              <a:rPr lang="en-US" b="1" dirty="0"/>
              <a:t> </a:t>
            </a:r>
            <a:endParaRPr lang="ru-RU" dirty="0"/>
          </a:p>
          <a:p>
            <a:pPr algn="ctr">
              <a:lnSpc>
                <a:spcPct val="100000"/>
              </a:lnSpc>
              <a:buNone/>
            </a:pP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06114"/>
              </p:ext>
            </p:extLst>
          </p:nvPr>
        </p:nvGraphicFramePr>
        <p:xfrm>
          <a:off x="374501" y="1405542"/>
          <a:ext cx="11443000" cy="5136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1500">
                  <a:extLst>
                    <a:ext uri="{9D8B030D-6E8A-4147-A177-3AD203B41FA5}">
                      <a16:colId xmlns:a16="http://schemas.microsoft.com/office/drawing/2014/main" xmlns="" val="908799349"/>
                    </a:ext>
                  </a:extLst>
                </a:gridCol>
                <a:gridCol w="5721500">
                  <a:extLst>
                    <a:ext uri="{9D8B030D-6E8A-4147-A177-3AD203B41FA5}">
                      <a16:colId xmlns:a16="http://schemas.microsoft.com/office/drawing/2014/main" xmlns="" val="721739809"/>
                    </a:ext>
                  </a:extLst>
                </a:gridCol>
              </a:tblGrid>
              <a:tr h="4899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СХОДСТВО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ЛИТЕРАТУРНАЯ/НАРОДНАЯ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2541757"/>
                  </a:ext>
                </a:extLst>
              </a:tr>
              <a:tr h="489940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СЮЖЕТ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ВЫМЫШЛЕННЫЕ СОБЫТИЯ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1861559"/>
                  </a:ext>
                </a:extLst>
              </a:tr>
              <a:tr h="893419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ЧАСТО ВСТРЕЧАЮЩАЯСЯ</a:t>
                      </a:r>
                      <a:r>
                        <a:rPr lang="ru-RU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ТЕМА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ПРОТИВОСТОЯНИЕ ДОБРА И ЗЛА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6201419"/>
                  </a:ext>
                </a:extLst>
              </a:tr>
              <a:tr h="1123979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ГЕРОИ СКАЗОК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ДЕЛЕНИЕ ГЕРОЕВ НА ПОЛОЖИТЕЛЬНЫХ И ОТРИЦАТЕЛЬНЫХ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5479535"/>
                  </a:ext>
                </a:extLst>
              </a:tr>
              <a:tr h="778139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ВТОРОСТЕПЕННЫЕ ГЕРОИ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ВОЛШЕБНЫЕ ВЕЩИ И ПОМОЩНИКИ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7328903"/>
                  </a:ext>
                </a:extLst>
              </a:tr>
              <a:tr h="1123979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 СКАЗКИ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ЦЕННОСТИ,</a:t>
                      </a:r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КОТОРЫЕ ПРИСУЩИ ВСЕМ НАРОДАМ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(ДОБРО,</a:t>
                      </a:r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ЛЮБОВЬ, СПРАВЕДЛИВОСТЬ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1057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9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78970" y="428701"/>
            <a:ext cx="12467770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     РАЗЛИЧИЯ В ЛИТЕРАТУРНОЙ И НАРОДНОЙ СКАЗКАХ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482569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1145" y="5594056"/>
            <a:ext cx="89863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772453"/>
              </p:ext>
            </p:extLst>
          </p:nvPr>
        </p:nvGraphicFramePr>
        <p:xfrm>
          <a:off x="374502" y="1293223"/>
          <a:ext cx="11442999" cy="5302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333">
                  <a:extLst>
                    <a:ext uri="{9D8B030D-6E8A-4147-A177-3AD203B41FA5}">
                      <a16:colId xmlns:a16="http://schemas.microsoft.com/office/drawing/2014/main" xmlns="" val="137681975"/>
                    </a:ext>
                  </a:extLst>
                </a:gridCol>
                <a:gridCol w="3814333">
                  <a:extLst>
                    <a:ext uri="{9D8B030D-6E8A-4147-A177-3AD203B41FA5}">
                      <a16:colId xmlns:a16="http://schemas.microsoft.com/office/drawing/2014/main" xmlns="" val="625202041"/>
                    </a:ext>
                  </a:extLst>
                </a:gridCol>
                <a:gridCol w="3814333">
                  <a:extLst>
                    <a:ext uri="{9D8B030D-6E8A-4147-A177-3AD203B41FA5}">
                      <a16:colId xmlns:a16="http://schemas.microsoft.com/office/drawing/2014/main" xmlns="" val="1371367437"/>
                    </a:ext>
                  </a:extLst>
                </a:gridCol>
              </a:tblGrid>
              <a:tr h="56945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РАЗЛИЧИЯ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НАРОДНАЯ СКАЗКА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ЛИТЕРАТУРНАЯ</a:t>
                      </a:r>
                      <a:r>
                        <a:rPr lang="ru-R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СКАЗКА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4873880"/>
                  </a:ext>
                </a:extLst>
              </a:tr>
              <a:tr h="1027607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АВТОР</a:t>
                      </a:r>
                      <a:endParaRPr lang="ru-RU" sz="2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ОДНОГО АВТОРА, ПИСАЛАСЬ ЦЕЛЫМИ ПОКОЛЕНИЯМИ.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КОНКРЕТНЫЙ ЧЕЛОВЕК.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9488294"/>
                  </a:ext>
                </a:extLst>
              </a:tr>
              <a:tr h="1339004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ТЕКСТ</a:t>
                      </a:r>
                      <a:endParaRPr lang="ru-RU" sz="2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 НЕСКОЛЬКО ВАРИАНТОВ. ПЕРЕДАВАЛАСЬ В УСТНОЙ ФОРМЕ.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НЕИЗМЕННЫЙ ТЕКСТ, ЗАФИКСИРОВАННЫЙ В УСТНОЙ ФОРМЕ.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5944096"/>
                  </a:ext>
                </a:extLst>
              </a:tr>
              <a:tr h="1339004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ЛИТЕРАТУРНОЕ ОПИСАНИЕ</a:t>
                      </a:r>
                      <a:endParaRPr lang="ru-RU" sz="2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ПРОСТОЕ, С ИСПОЛЬЗОВАНИЕМ ОБЩЕПРИНЯТЫХ ЭПИТЕТОВ.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БЫВАЕТ СЛОЖНОЕ, ДЕТАЛЬНОЕ, НЕПОВТОРИМОЕ.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8274623"/>
                  </a:ext>
                </a:extLst>
              </a:tr>
              <a:tr h="1027607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КОМПОЗИЦИОННЫЕ ЭЛЕМЕНТЫ</a:t>
                      </a:r>
                      <a:endParaRPr lang="ru-RU" sz="2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ПРИСКАЗКА, ЗАЧИН, КОНЦОВКА.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МОЖЕТ НЕ ИМЕТЬ ТРАДИЦИОННЫХ ЭЛЕМЕНТОВ.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4889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817</Words>
  <Application>Microsoft Office PowerPoint</Application>
  <PresentationFormat>Широкоэкранный</PresentationFormat>
  <Paragraphs>219</Paragraphs>
  <Slides>25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Constantia</vt:lpstr>
      <vt:lpstr>Noto Sans Symbols</vt:lpstr>
      <vt:lpstr>Times New Roman</vt:lpstr>
      <vt:lpstr>Wingdings 2</vt:lpstr>
      <vt:lpstr>Тема Office</vt:lpstr>
      <vt:lpstr>Презентация PowerPoint</vt:lpstr>
      <vt:lpstr>ПЛАН УРОКА</vt:lpstr>
      <vt:lpstr>ВСПОМНИМ!</vt:lpstr>
      <vt:lpstr>ВИДЫ РУССКИХ НАРОДНЫХ СКАЗОК</vt:lpstr>
      <vt:lpstr>ЧТО ТАКОЕ ЛИТЕРАТУРНАЯ СКАЗКА?</vt:lpstr>
      <vt:lpstr>ЖАНРЫ  ЛИТЕРАТУРНОЙ  СКАЗКИ</vt:lpstr>
      <vt:lpstr>ПРИЗНАКИ ЛИТЕРАТУРНОЙ СКАЗКИ</vt:lpstr>
      <vt:lpstr>    СХОДСТВО ЛИТЕРАТУРНОЙ И НАРОДНОЙ СКАЗОК</vt:lpstr>
      <vt:lpstr>      РАЗЛИЧИЯ В ЛИТЕРАТУРНОЙ И НАРОДНОЙ СКАЗКАХ</vt:lpstr>
      <vt:lpstr>ФОЛЬКЛОРНЫЕ ТРАДИЦИИ В ЛИТЕРАТУРНЫХ СКАЗКАХ</vt:lpstr>
      <vt:lpstr>ФОЛЬКЛОРНЫЕ ТРАДИЦИИ В ЛИТЕРАТУРНЫХ СКАЗКАХ</vt:lpstr>
      <vt:lpstr>ФОЛЬКЛОРНЫЕ ТРАДИЦИИ В ЛИТЕРАТУРНЫХ СКАЗКАХ</vt:lpstr>
      <vt:lpstr>ИЗОБРАЗИТЕЛЬНОСТЬ</vt:lpstr>
      <vt:lpstr>ПСИХОЛОГИЗМ</vt:lpstr>
      <vt:lpstr>ИНДИВИДУАЛЬНЫЕ ХАРАКТЕРЫ</vt:lpstr>
      <vt:lpstr>АВТОРСКАЯ ПОЗИЦИЯ</vt:lpstr>
      <vt:lpstr>ВЫВОД</vt:lpstr>
      <vt:lpstr>ЗНАМЕНИТЫЕ СКАЗОЧНИКИ</vt:lpstr>
      <vt:lpstr>ЗНАМЕНИТЫЕ СКАЗОЧНИКИ</vt:lpstr>
      <vt:lpstr>ЗНАМЕНИТЫЕ СКАЗОЧНИКИ</vt:lpstr>
      <vt:lpstr>ЗНАМЕНИТЫЕ СКАЗОЧНИКИ</vt:lpstr>
      <vt:lpstr>ЗНАЕТЕ ЛИ ВЫ?</vt:lpstr>
      <vt:lpstr>СКАЗКИ А.С.ПУШКИНА И В.А.ЖУКОВСКОГО</vt:lpstr>
      <vt:lpstr>ЗАВЕРШЕНИЕ ЛИТЕРАТУРНОГО ПОЕДИНКА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166</cp:revision>
  <dcterms:created xsi:type="dcterms:W3CDTF">2020-09-22T15:24:01Z</dcterms:created>
  <dcterms:modified xsi:type="dcterms:W3CDTF">2020-10-05T09:15:27Z</dcterms:modified>
</cp:coreProperties>
</file>