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87" r:id="rId2"/>
    <p:sldId id="258" r:id="rId3"/>
    <p:sldId id="283" r:id="rId4"/>
    <p:sldId id="307" r:id="rId5"/>
    <p:sldId id="308" r:id="rId6"/>
    <p:sldId id="288" r:id="rId7"/>
    <p:sldId id="294" r:id="rId8"/>
    <p:sldId id="296" r:id="rId9"/>
    <p:sldId id="312" r:id="rId10"/>
    <p:sldId id="313" r:id="rId11"/>
    <p:sldId id="314" r:id="rId12"/>
    <p:sldId id="315" r:id="rId13"/>
    <p:sldId id="316" r:id="rId14"/>
    <p:sldId id="317" r:id="rId15"/>
    <p:sldId id="305" r:id="rId16"/>
    <p:sldId id="302" r:id="rId17"/>
    <p:sldId id="304" r:id="rId18"/>
    <p:sldId id="309" r:id="rId19"/>
    <p:sldId id="310" r:id="rId20"/>
    <p:sldId id="311" r:id="rId21"/>
    <p:sldId id="303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49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60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6CEF9F-6EBB-4328-BFF4-22C835255634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7978DB-73CB-438D-BB08-2D9C565D52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87265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02514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195626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039159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753518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995841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14241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886412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11898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876700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702227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26276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08250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29430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40127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00530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9706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19970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35152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73500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80787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5594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499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61090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17" name="bg object 17"/>
          <p:cNvSpPr/>
          <p:nvPr/>
        </p:nvSpPr>
        <p:spPr>
          <a:xfrm>
            <a:off x="141358" y="150402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65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3857666" cy="4058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3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92" y="1577341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639004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331827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7078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075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0698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7626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86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9466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03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8017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3497A-3151-4DC0-A285-86CC8653D4DC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829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2016399" y="3092035"/>
            <a:ext cx="5273010" cy="2297101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Bef>
                <a:spcPts val="233"/>
              </a:spcBef>
            </a:pPr>
            <a:r>
              <a:rPr lang="ru-RU" sz="4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Тема:</a:t>
            </a:r>
          </a:p>
          <a:p>
            <a:pPr marL="38918">
              <a:spcBef>
                <a:spcPts val="233"/>
              </a:spcBef>
            </a:pPr>
            <a:r>
              <a:rPr lang="ru-RU" sz="4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Узбекская сказка</a:t>
            </a:r>
            <a:endParaRPr lang="ru-RU" sz="4800" b="1" dirty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>
              <a:spcBef>
                <a:spcPts val="233"/>
              </a:spcBef>
            </a:pPr>
            <a:r>
              <a:rPr lang="ru-RU" sz="4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«Бей, дубинка</a:t>
            </a:r>
            <a:r>
              <a:rPr lang="ru-RU" sz="4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!»</a:t>
            </a:r>
            <a:endParaRPr sz="4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750452" y="3141532"/>
            <a:ext cx="727405" cy="211807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0410314" y="526307"/>
            <a:ext cx="36638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756" b="1" spc="21" dirty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9940665" y="1145408"/>
            <a:ext cx="1199618" cy="456635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algn="ctr">
              <a:spcBef>
                <a:spcPts val="201"/>
              </a:spcBef>
            </a:pPr>
            <a:r>
              <a:rPr lang="ru-RU" sz="28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xmlns="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2049237" y="456621"/>
            <a:ext cx="6180542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21" dirty="0">
                <a:solidFill>
                  <a:sysClr val="window" lastClr="FFFFFF"/>
                </a:solidFill>
              </a:rPr>
              <a:t>Литература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xmlns="" id="{38127922-7F66-46DD-B48F-9CFEFAEAC55F}"/>
              </a:ext>
            </a:extLst>
          </p:cNvPr>
          <p:cNvSpPr/>
          <p:nvPr/>
        </p:nvSpPr>
        <p:spPr>
          <a:xfrm>
            <a:off x="704893" y="614405"/>
            <a:ext cx="936801" cy="897823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xmlns="" id="{4BA87E8F-AB13-4B1A-98DA-14DD43AEABCF}"/>
              </a:ext>
            </a:extLst>
          </p:cNvPr>
          <p:cNvSpPr/>
          <p:nvPr/>
        </p:nvSpPr>
        <p:spPr>
          <a:xfrm>
            <a:off x="1094599" y="1111867"/>
            <a:ext cx="329292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xmlns="" id="{B0334A9A-6476-4878-93C5-A3D2EC2917B4}"/>
              </a:ext>
            </a:extLst>
          </p:cNvPr>
          <p:cNvSpPr/>
          <p:nvPr/>
        </p:nvSpPr>
        <p:spPr>
          <a:xfrm>
            <a:off x="1234903" y="1405393"/>
            <a:ext cx="90051" cy="2822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xmlns="" id="{6631407E-AD9B-4D71-ADDE-1AE5738A212F}"/>
              </a:ext>
            </a:extLst>
          </p:cNvPr>
          <p:cNvSpPr/>
          <p:nvPr/>
        </p:nvSpPr>
        <p:spPr>
          <a:xfrm>
            <a:off x="941860" y="1419110"/>
            <a:ext cx="260743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xmlns="" id="{23E1226E-F095-46EB-B6A9-68DAB40DE3D5}"/>
              </a:ext>
            </a:extLst>
          </p:cNvPr>
          <p:cNvSpPr/>
          <p:nvPr/>
        </p:nvSpPr>
        <p:spPr>
          <a:xfrm>
            <a:off x="1142483" y="808414"/>
            <a:ext cx="63170" cy="2822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xmlns="" id="{F081E63C-06CE-423D-AAE9-690F6D2219A1}"/>
              </a:ext>
            </a:extLst>
          </p:cNvPr>
          <p:cNvSpPr/>
          <p:nvPr/>
        </p:nvSpPr>
        <p:spPr>
          <a:xfrm>
            <a:off x="855503" y="1042599"/>
            <a:ext cx="255369" cy="177414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>
            <a:extLst>
              <a:ext uri="{FF2B5EF4-FFF2-40B4-BE49-F238E27FC236}">
                <a16:creationId xmlns:a16="http://schemas.microsoft.com/office/drawing/2014/main" xmlns="" id="{5B501E54-EF4F-4C63-A9D7-559AD02222BB}"/>
              </a:ext>
            </a:extLst>
          </p:cNvPr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7" b="1867"/>
          <a:stretch>
            <a:fillRect/>
          </a:stretch>
        </p:blipFill>
        <p:spPr bwMode="auto">
          <a:xfrm>
            <a:off x="8062163" y="2900575"/>
            <a:ext cx="3328987" cy="3181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4979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152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    </a:t>
            </a:r>
            <a:r>
              <a:rPr lang="ru-RU" sz="4900" dirty="0" smtClean="0"/>
              <a:t>РАБОТА ПО СКАЗКЕ</a:t>
            </a:r>
            <a:endParaRPr lang="ru-RU" sz="49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56962" y="1355703"/>
            <a:ext cx="11078076" cy="2333972"/>
          </a:xfrm>
        </p:spPr>
        <p:txBody>
          <a:bodyPr/>
          <a:lstStyle/>
          <a:p>
            <a:pPr marL="0" indent="0" algn="just">
              <a:buNone/>
            </a:pPr>
            <a:endParaRPr lang="ru-RU" sz="54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ru-RU" sz="48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</a:p>
          <a:p>
            <a:pPr marL="0" indent="0">
              <a:buNone/>
            </a:pPr>
            <a:r>
              <a:rPr lang="ru-RU" sz="48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4800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4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3" name="Содержимое 3"/>
          <p:cNvSpPr>
            <a:spLocks noGrp="1"/>
          </p:cNvSpPr>
          <p:nvPr>
            <p:ph sz="half" idx="2"/>
          </p:nvPr>
        </p:nvSpPr>
        <p:spPr>
          <a:xfrm>
            <a:off x="1378856" y="2162632"/>
            <a:ext cx="4804229" cy="3082895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</a:rPr>
              <a:t>Почему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</a:rPr>
              <a:t>дома у 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</a:rPr>
              <a:t>старика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</a:rPr>
              <a:t>на скатерти не появились никакие блюда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</a:rPr>
              <a:t>?</a:t>
            </a:r>
            <a:endParaRPr lang="ru-RU" sz="32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lnSpc>
                <a:spcPct val="100000"/>
              </a:lnSpc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</a:rPr>
              <a:t>Его опять обманул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</a:rPr>
              <a:t>чайханщик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  <a:endParaRPr lang="ru-RU" sz="32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3314" name="Picture 2" descr="https://illustrators.ru/uploads/illustration/image/364807/main_364807_origina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3153" y="1405543"/>
            <a:ext cx="4181885" cy="4789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223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152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    </a:t>
            </a:r>
            <a:r>
              <a:rPr lang="ru-RU" sz="4900" dirty="0" smtClean="0"/>
              <a:t>РАБОТА ПО СКАЗКЕ</a:t>
            </a:r>
            <a:endParaRPr lang="ru-RU" sz="49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56962" y="1355703"/>
            <a:ext cx="11078076" cy="2333972"/>
          </a:xfrm>
        </p:spPr>
        <p:txBody>
          <a:bodyPr/>
          <a:lstStyle/>
          <a:p>
            <a:pPr marL="0" indent="0" algn="just">
              <a:buNone/>
            </a:pPr>
            <a:endParaRPr lang="ru-RU" sz="54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ru-RU" sz="48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</a:p>
          <a:p>
            <a:pPr marL="0" indent="0">
              <a:buNone/>
            </a:pPr>
            <a:r>
              <a:rPr lang="ru-RU" sz="48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4800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4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3" name="Содержимое 3"/>
          <p:cNvSpPr>
            <a:spLocks noGrp="1"/>
          </p:cNvSpPr>
          <p:nvPr>
            <p:ph sz="half" idx="2"/>
          </p:nvPr>
        </p:nvSpPr>
        <p:spPr>
          <a:xfrm>
            <a:off x="838201" y="2617076"/>
            <a:ext cx="4585138" cy="1605568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</a:rPr>
              <a:t>Что 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</a:rPr>
              <a:t>попросил старик в третий раз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</a:rPr>
              <a:t>?</a:t>
            </a:r>
          </a:p>
          <a:p>
            <a:pPr>
              <a:lnSpc>
                <a:spcPct val="100000"/>
              </a:lnSpc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</a:rPr>
              <a:t>Волшебную дубинку.</a:t>
            </a:r>
            <a:endParaRPr lang="ru-RU" sz="32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7170" name="Picture 2" descr="https://i.ytimg.com/vi/Jv2gRqj4lEY/maxresdefault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449"/>
          <a:stretch/>
        </p:blipFill>
        <p:spPr bwMode="auto">
          <a:xfrm>
            <a:off x="6618514" y="1767739"/>
            <a:ext cx="4735285" cy="413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2720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152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    </a:t>
            </a:r>
            <a:r>
              <a:rPr lang="ru-RU" sz="4900" dirty="0" smtClean="0"/>
              <a:t>РАБОТА ПО СКАЗКЕ</a:t>
            </a:r>
            <a:endParaRPr lang="ru-RU" sz="49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56962" y="1355703"/>
            <a:ext cx="11078076" cy="2333972"/>
          </a:xfrm>
        </p:spPr>
        <p:txBody>
          <a:bodyPr/>
          <a:lstStyle/>
          <a:p>
            <a:pPr marL="0" indent="0" algn="just">
              <a:buNone/>
            </a:pPr>
            <a:endParaRPr lang="ru-RU" sz="54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ru-RU" sz="48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</a:p>
          <a:p>
            <a:pPr marL="0" indent="0">
              <a:buNone/>
            </a:pPr>
            <a:r>
              <a:rPr lang="ru-RU" sz="48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4800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4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3" name="Содержимое 3"/>
          <p:cNvSpPr>
            <a:spLocks noGrp="1"/>
          </p:cNvSpPr>
          <p:nvPr>
            <p:ph sz="half" idx="2"/>
          </p:nvPr>
        </p:nvSpPr>
        <p:spPr>
          <a:xfrm>
            <a:off x="1215573" y="2384852"/>
            <a:ext cx="4585138" cy="2590453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</a:rPr>
              <a:t>Почему знакомый старика вернул все украденные вещи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</a:rPr>
              <a:t>?</a:t>
            </a:r>
          </a:p>
          <a:p>
            <a:pPr>
              <a:lnSpc>
                <a:spcPct val="100000"/>
              </a:lnSpc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</a:rPr>
              <a:t>Его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</a:rPr>
              <a:t>поколотила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</a:rPr>
              <a:t>волшебная дубинка.</a:t>
            </a:r>
            <a:endParaRPr lang="ru-RU" sz="32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6146" name="Picture 2" descr="https://fantlab.ru/blogfiles/b47376/img/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848"/>
          <a:stretch/>
        </p:blipFill>
        <p:spPr bwMode="auto">
          <a:xfrm>
            <a:off x="6981371" y="1692789"/>
            <a:ext cx="4582333" cy="4185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152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    </a:t>
            </a:r>
            <a:r>
              <a:rPr lang="ru-RU" sz="4900" dirty="0" smtClean="0"/>
              <a:t>РАБОТА ПО СКАЗКЕ</a:t>
            </a:r>
            <a:endParaRPr lang="ru-RU" sz="49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56962" y="1355703"/>
            <a:ext cx="11078076" cy="2333972"/>
          </a:xfrm>
        </p:spPr>
        <p:txBody>
          <a:bodyPr/>
          <a:lstStyle/>
          <a:p>
            <a:pPr marL="0" indent="0" algn="just">
              <a:buNone/>
            </a:pPr>
            <a:endParaRPr lang="ru-RU" sz="54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ru-RU" sz="48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</a:p>
          <a:p>
            <a:pPr marL="0" indent="0">
              <a:buNone/>
            </a:pPr>
            <a:r>
              <a:rPr lang="ru-RU" sz="48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4800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4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3" name="Содержимое 3"/>
          <p:cNvSpPr>
            <a:spLocks noGrp="1"/>
          </p:cNvSpPr>
          <p:nvPr>
            <p:ph sz="half" idx="2"/>
          </p:nvPr>
        </p:nvSpPr>
        <p:spPr>
          <a:xfrm>
            <a:off x="997855" y="2500964"/>
            <a:ext cx="4585138" cy="3082895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</a:rPr>
              <a:t>Почему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</a:rPr>
              <a:t>хан решил забрать у старика волшебную корчажку и скатерть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</a:rPr>
              <a:t>?</a:t>
            </a:r>
          </a:p>
          <a:p>
            <a:pPr>
              <a:lnSpc>
                <a:spcPct val="100000"/>
              </a:lnSpc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</a:rPr>
              <a:t>Хан позарился на добро старика.</a:t>
            </a:r>
            <a:endParaRPr lang="ru-RU" sz="32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2290" name="Picture 2" descr="https://thumbs.dreamstime.com/b/%D1%81%D1%86%D0%B5%D0%BD%D0%B0-%D1%81%D0%BA%D0%B0%D0%B7%D0%BA%D0%B8-%D1%88%D0%B0%D1%80%D0%B6%D0%B0-4831996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289"/>
          <a:stretch/>
        </p:blipFill>
        <p:spPr bwMode="auto">
          <a:xfrm>
            <a:off x="7082971" y="1529258"/>
            <a:ext cx="4270829" cy="4789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0230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152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    </a:t>
            </a:r>
            <a:r>
              <a:rPr lang="ru-RU" sz="4900" dirty="0" smtClean="0"/>
              <a:t>РАБОТА ПО СКАЗКЕ</a:t>
            </a:r>
            <a:endParaRPr lang="ru-RU" sz="49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56962" y="1355703"/>
            <a:ext cx="11078076" cy="2333972"/>
          </a:xfrm>
        </p:spPr>
        <p:txBody>
          <a:bodyPr/>
          <a:lstStyle/>
          <a:p>
            <a:pPr marL="0" indent="0" algn="just">
              <a:buNone/>
            </a:pPr>
            <a:endParaRPr lang="ru-RU" sz="54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ru-RU" sz="48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</a:p>
          <a:p>
            <a:pPr marL="0" indent="0">
              <a:buNone/>
            </a:pPr>
            <a:r>
              <a:rPr lang="ru-RU" sz="48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4800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4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3" name="Содержимое 3"/>
          <p:cNvSpPr>
            <a:spLocks noGrp="1"/>
          </p:cNvSpPr>
          <p:nvPr>
            <p:ph sz="half" idx="2"/>
          </p:nvPr>
        </p:nvSpPr>
        <p:spPr>
          <a:xfrm>
            <a:off x="925285" y="2457422"/>
            <a:ext cx="4585138" cy="2590453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</a:rPr>
              <a:t>Почему ему это не удалось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</a:rPr>
              <a:t>?</a:t>
            </a:r>
          </a:p>
          <a:p>
            <a:pPr>
              <a:lnSpc>
                <a:spcPct val="100000"/>
              </a:lnSpc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</a:rPr>
              <a:t>На помощь опять пришла волшебная дубинка.</a:t>
            </a:r>
            <a:endParaRPr lang="ru-RU" sz="32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1266" name="Picture 2" descr="https://is4-ssl.mzstatic.com/image/thumb/Purple118/v4/62/88/56/6288569f-5d67-1c68-4249-e97aaa2106ee/source/512x512bb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8238" y="1432351"/>
            <a:ext cx="4876800" cy="4876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8396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СЛОВАРНАЯ РАБОТА</a:t>
            </a:r>
            <a:endParaRPr lang="ru-RU" sz="4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38199" y="1498818"/>
            <a:ext cx="9263743" cy="1887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440"/>
              </a:lnSpc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Корчага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глиняный сосуд с широким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горлышком</a:t>
            </a:r>
          </a:p>
          <a:p>
            <a:pPr>
              <a:lnSpc>
                <a:spcPts val="1440"/>
              </a:lnSpc>
            </a:pPr>
            <a:endParaRPr lang="ru-RU" sz="28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440"/>
              </a:lnSpc>
            </a:pPr>
            <a:endParaRPr lang="ru-RU" sz="28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440"/>
              </a:lnSpc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Хан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государь</a:t>
            </a:r>
          </a:p>
          <a:p>
            <a:pPr>
              <a:lnSpc>
                <a:spcPts val="1440"/>
              </a:lnSpc>
            </a:pPr>
            <a:endParaRPr lang="ru-RU" sz="28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440"/>
              </a:lnSpc>
            </a:pP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440"/>
              </a:lnSpc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Визирь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первый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министр</a:t>
            </a:r>
          </a:p>
          <a:p>
            <a:pPr>
              <a:lnSpc>
                <a:spcPts val="1440"/>
              </a:lnSpc>
            </a:pPr>
            <a:endParaRPr lang="ru-RU" sz="28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440"/>
              </a:lnSpc>
            </a:pPr>
            <a:endParaRPr lang="ru-RU" sz="28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440"/>
              </a:lnSpc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Кишлак 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небольшое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поселение</a:t>
            </a:r>
            <a:endParaRPr lang="ru-RU" sz="2800" b="0" i="0" dirty="0">
              <a:solidFill>
                <a:schemeClr val="accent1">
                  <a:lumMod val="50000"/>
                </a:schemeClr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hello_html_m63134e8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2204" y="3840162"/>
            <a:ext cx="2171700" cy="2171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ello_html_4eccd5ab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571" y="3787501"/>
            <a:ext cx="2148115" cy="2275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ello_html_5d66ed7f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3353" y="2013732"/>
            <a:ext cx="2874620" cy="2932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5866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  ЖАНР СКАЗКИ 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56962" y="1355703"/>
            <a:ext cx="11078076" cy="2344231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</a:rPr>
              <a:t> Народная </a:t>
            </a: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</a:rPr>
              <a:t>волшебная сказка.</a:t>
            </a:r>
            <a:endParaRPr lang="ru-RU" sz="36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lnSpc>
                <a:spcPct val="100000"/>
              </a:lnSpc>
            </a:pPr>
            <a:r>
              <a:rPr lang="ru-RU" sz="3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</a:rPr>
              <a:t>(В сказке есть волшебные предметы: корчажка, дубинка, скатерть. Аист является добрым </a:t>
            </a: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</a:rPr>
              <a:t>помощником).</a:t>
            </a:r>
            <a:endParaRPr lang="ru-RU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8194" name="Picture 2" descr="https://i.pinimg.com/736x/b3/59/4d/b3594d9955106dd850fac3375fd289b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9931" y="3294744"/>
            <a:ext cx="4588811" cy="3240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1529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ГЛАВНЫЕ ГЕРОИ СКАЗКИ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3" y="1392716"/>
            <a:ext cx="8041400" cy="2888998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</a:rPr>
              <a:t>Старик. Добрый, простой, наивный, доверчивый.</a:t>
            </a:r>
          </a:p>
          <a:p>
            <a:pPr>
              <a:lnSpc>
                <a:spcPct val="100000"/>
              </a:lnSpc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</a:rPr>
              <a:t>Аист. Добрый, благородный, благодарный.</a:t>
            </a:r>
          </a:p>
          <a:p>
            <a:pPr>
              <a:lnSpc>
                <a:spcPct val="100000"/>
              </a:lnSpc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</a:rPr>
              <a:t>Табунщик. Хороший советчик.</a:t>
            </a:r>
          </a:p>
          <a:p>
            <a:pPr>
              <a:lnSpc>
                <a:spcPct val="100000"/>
              </a:lnSpc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</a:rPr>
              <a:t>Хозяин чайханы. Обманщик и вор.</a:t>
            </a:r>
          </a:p>
          <a:p>
            <a:endParaRPr lang="ru-RU" dirty="0"/>
          </a:p>
        </p:txBody>
      </p:sp>
      <p:pic>
        <p:nvPicPr>
          <p:cNvPr id="10242" name="Picture 2" descr="https://sun9-3.userapi.com/c840536/v840536366/19211/VNy5HNuloNU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96" r="4424"/>
          <a:stretch/>
        </p:blipFill>
        <p:spPr bwMode="auto">
          <a:xfrm>
            <a:off x="8900129" y="1950331"/>
            <a:ext cx="2917372" cy="2819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hello_html_4eccd5ab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2181" y="4120452"/>
            <a:ext cx="1813140" cy="2379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ello_html_543930cc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4060" y="4120452"/>
            <a:ext cx="1978704" cy="2379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7576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ГЛАВНАЯ МЫСЛЬ СКАЗКИ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3" y="1477988"/>
            <a:ext cx="11292857" cy="553998"/>
          </a:xfrm>
        </p:spPr>
        <p:txBody>
          <a:bodyPr/>
          <a:lstStyle/>
          <a:p>
            <a:pPr marL="0" indent="0" algn="ctr">
              <a:buNone/>
            </a:pP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Чужое добро счастья не принесёт.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026" name="Picture 2" descr="https://1.bp.blogspot.com/-B4BfmUxy0w0/XZlO52meCNI/AAAAAAAAC94/Puo_0JMSttgmvRLxmIgL63K_yfZid-fXACLcBGAsYHQ/s1600/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878" y="2295346"/>
            <a:ext cx="5538990" cy="3914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9825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ЧЕМУ УЧИТ СКАЗКА?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818744" y="1507015"/>
            <a:ext cx="6807200" cy="2462213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</a:rPr>
              <a:t>Сказка учит не обижать животных и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</a:rPr>
              <a:t>птиц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</a:rPr>
              <a:t>;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</a:rPr>
              <a:t>не зарится на чужое, не воровать и не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</a:rPr>
              <a:t>обманывать; не 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</a:rPr>
              <a:t>завидовать чужому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</a:rPr>
              <a:t>счастью, 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</a:rPr>
              <a:t>уметь быть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</a:rPr>
              <a:t>благодарным.</a:t>
            </a:r>
            <a:endParaRPr lang="ru-RU" sz="32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6392" name="Picture 8" descr="https://30astr-s9.edusite.ru/images/3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34" y="2672401"/>
            <a:ext cx="3556001" cy="3501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1052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ЦЕЛИ УРОКА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3" y="1637642"/>
            <a:ext cx="11292857" cy="3580467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Познакомить с содержанием сказки, раскрыть основную идею сказки.</a:t>
            </a:r>
          </a:p>
          <a:p>
            <a:pPr>
              <a:lnSpc>
                <a:spcPct val="100000"/>
              </a:lnSpc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Развивать умение оценивать персонажей по их поступкам и особенностям речи.</a:t>
            </a:r>
          </a:p>
          <a:p>
            <a:pPr>
              <a:lnSpc>
                <a:spcPct val="100000"/>
              </a:lnSpc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Развивать умение отмечать в произведении элементы, соответствующие его жанру. 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1247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ПОСЛОВИЦЫ К СКАЗКЕ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653144" y="1498818"/>
            <a:ext cx="11164358" cy="3405116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На чужой каравай рот не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разевай.</a:t>
            </a:r>
            <a:endParaRPr lang="ru-RU" sz="36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lnSpc>
                <a:spcPct val="100000"/>
              </a:lnSpc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Считай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деньги в своем кармане, а не в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чужом.</a:t>
            </a:r>
            <a:endParaRPr lang="ru-RU" sz="36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lnSpc>
                <a:spcPct val="100000"/>
              </a:lnSpc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На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чужую кучу нечего глаза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пучить.</a:t>
            </a:r>
            <a:endParaRPr lang="ru-RU" sz="36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lnSpc>
                <a:spcPct val="100000"/>
              </a:lnSpc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Своего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спасибо не жалей, а чужого не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жди.</a:t>
            </a:r>
            <a:endParaRPr lang="ru-RU" sz="36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lnSpc>
                <a:spcPct val="100000"/>
              </a:lnSpc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Делай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добро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и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жди добра.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3600" dirty="0">
                <a:solidFill>
                  <a:schemeClr val="accent1">
                    <a:lumMod val="50000"/>
                  </a:schemeClr>
                </a:solidFill>
              </a:rPr>
            </a:br>
            <a:endParaRPr lang="ru-RU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5362" name="Picture 2" descr="https://im0-tub-com.yandex.net/i?id=d7b9cf9a5590ceb547472675580fadaa&amp;n=1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53" t="16825" r="26029" b="25080"/>
          <a:stretch/>
        </p:blipFill>
        <p:spPr bwMode="auto">
          <a:xfrm>
            <a:off x="9208673" y="1683656"/>
            <a:ext cx="2608828" cy="2303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https://avatars.mds.yandex.net/get-zen_doc/1578906/pub_5dd10b7f0d78616983a88ceb_5dd10e6572b73d07e87e6be3/scale_120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7620" y="4241701"/>
            <a:ext cx="3222561" cy="2255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9659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979300" cy="601526"/>
          </a:xfrm>
        </p:spPr>
        <p:txBody>
          <a:bodyPr>
            <a:normAutofit/>
          </a:bodyPr>
          <a:lstStyle/>
          <a:p>
            <a:r>
              <a:rPr lang="ru-RU" sz="3600" dirty="0" smtClean="0"/>
              <a:t>ЗАДАНИЕ ДЛЯ САМОСТОЯТЕЛЬНОЙ РАБОТЫ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016000" y="1646716"/>
            <a:ext cx="10801500" cy="2797689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</a:rPr>
              <a:t>Ответить на вопросы:</a:t>
            </a:r>
          </a:p>
          <a:p>
            <a:pPr marL="514350" indent="-514350">
              <a:lnSpc>
                <a:spcPct val="100000"/>
              </a:lnSpc>
              <a:buAutoNum type="arabicPeriod"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</a:rPr>
              <a:t>Что общего в строении узбекской и русской сказок?</a:t>
            </a:r>
          </a:p>
          <a:p>
            <a:pPr marL="514350" indent="-514350">
              <a:lnSpc>
                <a:spcPct val="100000"/>
              </a:lnSpc>
              <a:buAutoNum type="arabicPeriod"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</a:rPr>
              <a:t>Найдите в сказке «Бей, дубинка!» концовку. Подберите к ней русскую пословицу.</a:t>
            </a:r>
          </a:p>
          <a:p>
            <a:pPr marL="514350" indent="-514350">
              <a:buAutoNum type="arabicPeriod"/>
            </a:pPr>
            <a:endParaRPr lang="ru-RU" sz="32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xmlns="" id="{5B501E54-EF4F-4C63-A9D7-559AD02222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7" b="1867"/>
          <a:stretch>
            <a:fillRect/>
          </a:stretch>
        </p:blipFill>
        <p:spPr bwMode="auto">
          <a:xfrm>
            <a:off x="5849257" y="4092689"/>
            <a:ext cx="2535495" cy="2423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7302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152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74500" y="1210563"/>
            <a:ext cx="11260538" cy="3127010"/>
          </a:xfrm>
        </p:spPr>
        <p:txBody>
          <a:bodyPr/>
          <a:lstStyle/>
          <a:p>
            <a:pPr marL="0" indent="0" algn="just">
              <a:buNone/>
            </a:pPr>
            <a:endParaRPr lang="ru-RU" sz="54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ru-RU" sz="48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</a:p>
          <a:p>
            <a:pPr marL="0" indent="0">
              <a:buNone/>
            </a:pPr>
            <a:r>
              <a:rPr lang="ru-RU" sz="48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4800" b="1" dirty="0" smtClean="0">
                <a:solidFill>
                  <a:schemeClr val="accent1">
                    <a:lumMod val="50000"/>
                  </a:schemeClr>
                </a:solidFill>
              </a:rPr>
              <a:t>    Узбекская сказка</a:t>
            </a:r>
          </a:p>
          <a:p>
            <a:pPr marL="0" indent="0">
              <a:buNone/>
            </a:pPr>
            <a:r>
              <a:rPr lang="ru-RU" sz="4800" b="1" dirty="0" smtClean="0">
                <a:solidFill>
                  <a:schemeClr val="accent1">
                    <a:lumMod val="50000"/>
                  </a:schemeClr>
                </a:solidFill>
              </a:rPr>
              <a:t>      «Бей, дубинка!» </a:t>
            </a:r>
            <a:endParaRPr lang="ru-RU" sz="48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026" name="Picture 2" descr="http://cdn.shopify.com/s/files/1/0059/3664/4178/products/Bey_dubinka_Xudojnik_Yuliya_Andreeva_1200x1200.jpg?v=1592387858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0" t="-123" r="-1" b="6636"/>
          <a:stretch/>
        </p:blipFill>
        <p:spPr bwMode="auto">
          <a:xfrm>
            <a:off x="7170057" y="1625601"/>
            <a:ext cx="4354286" cy="416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5995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ПЛАН ПЕРЕСКАЗА СКАЗКИ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059543" y="1361876"/>
            <a:ext cx="10757957" cy="5545108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</a:rPr>
              <a:t>Пойманный аист</a:t>
            </a:r>
          </a:p>
          <a:p>
            <a:pPr>
              <a:lnSpc>
                <a:spcPct val="100000"/>
              </a:lnSpc>
            </a:pP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</a:rPr>
              <a:t>Обещание аиста</a:t>
            </a:r>
          </a:p>
          <a:p>
            <a:pPr>
              <a:lnSpc>
                <a:spcPct val="100000"/>
              </a:lnSpc>
            </a:pP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</a:rPr>
              <a:t>В путь</a:t>
            </a:r>
          </a:p>
          <a:p>
            <a:pPr>
              <a:lnSpc>
                <a:spcPct val="100000"/>
              </a:lnSpc>
            </a:pP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</a:rPr>
              <a:t>Первый совет табунщика</a:t>
            </a:r>
          </a:p>
          <a:p>
            <a:pPr>
              <a:lnSpc>
                <a:spcPct val="100000"/>
              </a:lnSpc>
            </a:pP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</a:rPr>
              <a:t>Корчажка</a:t>
            </a:r>
          </a:p>
          <a:p>
            <a:pPr>
              <a:lnSpc>
                <a:spcPct val="100000"/>
              </a:lnSpc>
            </a:pP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</a:rPr>
              <a:t>Похищение корчажки</a:t>
            </a:r>
          </a:p>
          <a:p>
            <a:pPr>
              <a:lnSpc>
                <a:spcPct val="100000"/>
              </a:lnSpc>
            </a:pP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</a:rPr>
              <a:t>Обида</a:t>
            </a:r>
          </a:p>
          <a:p>
            <a:pPr>
              <a:lnSpc>
                <a:spcPct val="100000"/>
              </a:lnSpc>
            </a:pP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</a:rPr>
              <a:t>Второй совет табунщика</a:t>
            </a:r>
          </a:p>
          <a:p>
            <a:pPr>
              <a:lnSpc>
                <a:spcPct val="100000"/>
              </a:lnSpc>
            </a:pP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</a:rPr>
              <a:t>Скатерть</a:t>
            </a:r>
          </a:p>
          <a:p>
            <a:pPr>
              <a:lnSpc>
                <a:spcPct val="100000"/>
              </a:lnSpc>
            </a:pP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</a:rPr>
              <a:t>Кража скатерти</a:t>
            </a:r>
          </a:p>
          <a:p>
            <a:pPr>
              <a:lnSpc>
                <a:spcPct val="100000"/>
              </a:lnSpc>
            </a:pP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</a:rPr>
              <a:t>Третий совет табунщика</a:t>
            </a:r>
          </a:p>
          <a:p>
            <a:pPr>
              <a:lnSpc>
                <a:spcPct val="100000"/>
              </a:lnSpc>
            </a:pP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</a:rPr>
              <a:t>Дубинка и чайханщик</a:t>
            </a:r>
          </a:p>
          <a:p>
            <a:pPr>
              <a:lnSpc>
                <a:spcPct val="100000"/>
              </a:lnSpc>
            </a:pP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</a:rPr>
              <a:t>Дубинка и хан</a:t>
            </a:r>
          </a:p>
          <a:p>
            <a:pPr>
              <a:lnSpc>
                <a:spcPct val="100000"/>
              </a:lnSpc>
            </a:pPr>
            <a:endParaRPr lang="ru-RU" sz="18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052" name="Picture 4" descr="https://i.ytimg.com/vi/YzOYGMEyrcY/maxresdefaul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2186" y="1856455"/>
            <a:ext cx="4821614" cy="3791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6697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КРАТКОЕ СОДЕРЖАНИЕ СКАЗКИ</a:t>
            </a:r>
            <a:endParaRPr lang="ru-RU" sz="4400" dirty="0"/>
          </a:p>
        </p:txBody>
      </p:sp>
      <p:sp>
        <p:nvSpPr>
          <p:cNvPr id="3" name="Rectangle 14"/>
          <p:cNvSpPr>
            <a:spLocks noChangeArrowheads="1"/>
          </p:cNvSpPr>
          <p:nvPr/>
        </p:nvSpPr>
        <p:spPr bwMode="auto">
          <a:xfrm>
            <a:off x="2726480" y="134944"/>
            <a:ext cx="9465520" cy="322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74500" y="1405543"/>
            <a:ext cx="7114871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Поймал старик аиста и отпустил, а тот обещал ему подарок.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Посоветовал табунщик попросить корчажку с золотом, отдал аист корчажку.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Украл чайханщик корчажку, а потом украл и скатерть-самобранку.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Посоветовал табунщик попросить дубинку, и дал аист дубинку.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Отделала дубинка чайханщика, и вернул тот все украденное.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Отделала дубинка хана и его нукеров, и зажили старик со старухой счастливо.</a:t>
            </a:r>
          </a:p>
          <a:p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4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338" name="Picture 2" descr="https://files.glotr.uz/company/000/004/216/products/2018/01/22/15166212207453-03124c87708fb03c821e241acca5487e.jpg?_=ozaucz251yudoboo0ka1nduk44m9449r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2857" y="1630998"/>
            <a:ext cx="3715657" cy="4348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399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152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    </a:t>
            </a:r>
            <a:r>
              <a:rPr lang="ru-RU" sz="4900" dirty="0" smtClean="0"/>
              <a:t>РАБОТА ПО СКАЗКЕ</a:t>
            </a:r>
            <a:endParaRPr lang="ru-RU" sz="49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56962" y="1355703"/>
            <a:ext cx="11078076" cy="2333972"/>
          </a:xfrm>
        </p:spPr>
        <p:txBody>
          <a:bodyPr/>
          <a:lstStyle/>
          <a:p>
            <a:pPr marL="0" indent="0" algn="just">
              <a:buNone/>
            </a:pPr>
            <a:endParaRPr lang="ru-RU" sz="54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ru-RU" sz="48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</a:p>
          <a:p>
            <a:pPr marL="0" indent="0">
              <a:buNone/>
            </a:pPr>
            <a:r>
              <a:rPr lang="ru-RU" sz="48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4800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4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0" name="Объект 5"/>
          <p:cNvSpPr>
            <a:spLocks noGrp="1"/>
          </p:cNvSpPr>
          <p:nvPr>
            <p:ph sz="half" idx="2"/>
          </p:nvPr>
        </p:nvSpPr>
        <p:spPr>
          <a:xfrm>
            <a:off x="838200" y="2727434"/>
            <a:ext cx="4256314" cy="1113125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</a:rPr>
              <a:t>Кто попал в силок?</a:t>
            </a:r>
          </a:p>
          <a:p>
            <a:pPr>
              <a:lnSpc>
                <a:spcPct val="100000"/>
              </a:lnSpc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</a:rPr>
              <a:t>Аист.</a:t>
            </a:r>
            <a:endParaRPr lang="ru-RU" sz="32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098" name="Picture 2" descr="https://illustrators.ru/uploads/illustration/image/897054/main_%D0%AB%D0%A4%D1%8B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7920" y="1613224"/>
            <a:ext cx="5848350" cy="4152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0219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152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    </a:t>
            </a:r>
            <a:r>
              <a:rPr lang="ru-RU" sz="4900" dirty="0" smtClean="0"/>
              <a:t>РАБОТА ПО СКАЗКЕ</a:t>
            </a:r>
            <a:endParaRPr lang="ru-RU" sz="4900" dirty="0"/>
          </a:p>
        </p:txBody>
      </p:sp>
      <p:sp>
        <p:nvSpPr>
          <p:cNvPr id="10" name="Объект 5"/>
          <p:cNvSpPr>
            <a:spLocks noGrp="1"/>
          </p:cNvSpPr>
          <p:nvPr>
            <p:ph sz="half" idx="2"/>
          </p:nvPr>
        </p:nvSpPr>
        <p:spPr>
          <a:xfrm>
            <a:off x="556962" y="2664372"/>
            <a:ext cx="4645659" cy="2098010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</a:rPr>
              <a:t>Какой подарок попросил старик у аиста в первый раз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</a:rPr>
              <a:t>?</a:t>
            </a:r>
          </a:p>
          <a:p>
            <a:pPr>
              <a:lnSpc>
                <a:spcPct val="100000"/>
              </a:lnSpc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</a:rPr>
              <a:t>Корчажку.</a:t>
            </a:r>
            <a:endParaRPr lang="ru-RU" sz="32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5124" name="Picture 4" descr="https://i.pinimg.com/736x/bc/11/23/bc1123f295f904381f39d431fc4bdac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2604" y="1781589"/>
            <a:ext cx="5876925" cy="4143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2101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152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    </a:t>
            </a:r>
            <a:r>
              <a:rPr lang="ru-RU" sz="4900" dirty="0" smtClean="0"/>
              <a:t>РАБОТА ПО СКАЗКЕ</a:t>
            </a:r>
            <a:endParaRPr lang="ru-RU" sz="49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56962" y="1355703"/>
            <a:ext cx="11078076" cy="2333972"/>
          </a:xfrm>
        </p:spPr>
        <p:txBody>
          <a:bodyPr/>
          <a:lstStyle/>
          <a:p>
            <a:pPr marL="0" indent="0" algn="just">
              <a:buNone/>
            </a:pPr>
            <a:endParaRPr lang="ru-RU" sz="54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ru-RU" sz="48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</a:p>
          <a:p>
            <a:pPr marL="0" indent="0">
              <a:buNone/>
            </a:pPr>
            <a:r>
              <a:rPr lang="ru-RU" sz="48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4800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4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3" name="Объект 5"/>
          <p:cNvSpPr>
            <a:spLocks noGrp="1"/>
          </p:cNvSpPr>
          <p:nvPr>
            <p:ph sz="half" idx="2"/>
          </p:nvPr>
        </p:nvSpPr>
        <p:spPr>
          <a:xfrm>
            <a:off x="838201" y="1963442"/>
            <a:ext cx="4364420" cy="3575338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</a:rPr>
              <a:t>Почему старик решил, что аист его обманул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</a:rPr>
              <a:t>?</a:t>
            </a:r>
            <a:endParaRPr lang="ru-RU" sz="3200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lnSpc>
                <a:spcPct val="100000"/>
              </a:lnSpc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</a:rPr>
              <a:t>Хозяин дома, где ночевал старик, поменял  волшебную корчажку на простую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9218" name="Picture 2" descr="https://ertaklar.uz/wp-content/uploads/2017/05/Ur-toqmoq-ertaklar.uz-2-300x262@2x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62" t="8771" r="762" b="-291"/>
          <a:stretch/>
        </p:blipFill>
        <p:spPr bwMode="auto">
          <a:xfrm>
            <a:off x="6011270" y="1630999"/>
            <a:ext cx="5715000" cy="4567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6874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152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    </a:t>
            </a:r>
            <a:r>
              <a:rPr lang="ru-RU" sz="4900" dirty="0" smtClean="0"/>
              <a:t>РАБОТА ПО СКАЗКЕ</a:t>
            </a:r>
            <a:endParaRPr lang="ru-RU" sz="49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56962" y="1355703"/>
            <a:ext cx="11078076" cy="2333972"/>
          </a:xfrm>
        </p:spPr>
        <p:txBody>
          <a:bodyPr/>
          <a:lstStyle/>
          <a:p>
            <a:pPr marL="0" indent="0" algn="just">
              <a:buNone/>
            </a:pPr>
            <a:endParaRPr lang="ru-RU" sz="54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ru-RU" sz="48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</a:p>
          <a:p>
            <a:pPr marL="0" indent="0">
              <a:buNone/>
            </a:pPr>
            <a:r>
              <a:rPr lang="ru-RU" sz="48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4800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4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3" name="Содержимое 3"/>
          <p:cNvSpPr>
            <a:spLocks noGrp="1"/>
          </p:cNvSpPr>
          <p:nvPr>
            <p:ph sz="half" idx="2"/>
          </p:nvPr>
        </p:nvSpPr>
        <p:spPr>
          <a:xfrm>
            <a:off x="838200" y="2264229"/>
            <a:ext cx="4585139" cy="2098010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</a:rPr>
              <a:t>Какой второй подарок старик попросил у аиста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</a:rPr>
              <a:t>?</a:t>
            </a:r>
          </a:p>
          <a:p>
            <a:pPr>
              <a:lnSpc>
                <a:spcPct val="100000"/>
              </a:lnSpc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</a:rPr>
              <a:t>Волшебную скатерть.</a:t>
            </a:r>
            <a:endParaRPr lang="ru-RU" sz="32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080" name="Picture 8" descr="https://vedaut.ru/wp-content/uploads/2020/02/20200204_145323-1536x115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7887" y="1718784"/>
            <a:ext cx="5147152" cy="4678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8269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3085</TotalTime>
  <Words>613</Words>
  <Application>Microsoft Office PowerPoint</Application>
  <PresentationFormat>Широкоэкранный</PresentationFormat>
  <Paragraphs>181</Paragraphs>
  <Slides>21</Slides>
  <Notes>20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5" baseType="lpstr">
      <vt:lpstr>Arial</vt:lpstr>
      <vt:lpstr>Calibri</vt:lpstr>
      <vt:lpstr>Calibri Light</vt:lpstr>
      <vt:lpstr>Тема Office</vt:lpstr>
      <vt:lpstr>Презентация PowerPoint</vt:lpstr>
      <vt:lpstr>ЦЕЛИ УРОКА</vt:lpstr>
      <vt:lpstr>    </vt:lpstr>
      <vt:lpstr>ПЛАН ПЕРЕСКАЗА СКАЗКИ</vt:lpstr>
      <vt:lpstr>КРАТКОЕ СОДЕРЖАНИЕ СКАЗКИ</vt:lpstr>
      <vt:lpstr>    РАБОТА ПО СКАЗКЕ</vt:lpstr>
      <vt:lpstr>    РАБОТА ПО СКАЗКЕ</vt:lpstr>
      <vt:lpstr>    РАБОТА ПО СКАЗКЕ</vt:lpstr>
      <vt:lpstr>    РАБОТА ПО СКАЗКЕ</vt:lpstr>
      <vt:lpstr>    РАБОТА ПО СКАЗКЕ</vt:lpstr>
      <vt:lpstr>    РАБОТА ПО СКАЗКЕ</vt:lpstr>
      <vt:lpstr>    РАБОТА ПО СКАЗКЕ</vt:lpstr>
      <vt:lpstr>    РАБОТА ПО СКАЗКЕ</vt:lpstr>
      <vt:lpstr>    РАБОТА ПО СКАЗКЕ</vt:lpstr>
      <vt:lpstr>СЛОВАРНАЯ РАБОТА</vt:lpstr>
      <vt:lpstr>  ЖАНР СКАЗКИ </vt:lpstr>
      <vt:lpstr>ГЛАВНЫЕ ГЕРОИ СКАЗКИ</vt:lpstr>
      <vt:lpstr>ГЛАВНАЯ МЫСЛЬ СКАЗКИ</vt:lpstr>
      <vt:lpstr>ЧЕМУ УЧИТ СКАЗКА?</vt:lpstr>
      <vt:lpstr>ПОСЛОВИЦЫ К СКАЗКЕ</vt:lpstr>
      <vt:lpstr>ЗАДАНИЕ ДЛЯ САМОСТОЯТЕЛЬНОЙ РАБОТЫ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Teacher</cp:lastModifiedBy>
  <cp:revision>75</cp:revision>
  <dcterms:created xsi:type="dcterms:W3CDTF">2020-09-22T15:24:01Z</dcterms:created>
  <dcterms:modified xsi:type="dcterms:W3CDTF">2020-10-02T13:33:11Z</dcterms:modified>
</cp:coreProperties>
</file>