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87" r:id="rId2"/>
    <p:sldId id="258" r:id="rId3"/>
    <p:sldId id="283" r:id="rId4"/>
    <p:sldId id="302" r:id="rId5"/>
    <p:sldId id="288" r:id="rId6"/>
    <p:sldId id="289" r:id="rId7"/>
    <p:sldId id="292" r:id="rId8"/>
    <p:sldId id="293" r:id="rId9"/>
    <p:sldId id="294" r:id="rId10"/>
    <p:sldId id="291" r:id="rId11"/>
    <p:sldId id="295" r:id="rId12"/>
    <p:sldId id="296" r:id="rId13"/>
    <p:sldId id="299" r:id="rId14"/>
    <p:sldId id="301" r:id="rId15"/>
    <p:sldId id="300" r:id="rId16"/>
    <p:sldId id="303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1" d="100"/>
          <a:sy n="61" d="100"/>
        </p:scale>
        <p:origin x="24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2514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2945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5152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3441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1178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3334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943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825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864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70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1352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6683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6051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9970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047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33182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016399" y="2700149"/>
            <a:ext cx="5273010" cy="2184249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ru-RU" sz="3698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698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3698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ru-RU" sz="4400" dirty="0">
                <a:solidFill>
                  <a:srgbClr val="2365C7"/>
                </a:solidFill>
                <a:latin typeface="Arial"/>
                <a:cs typeface="Arial"/>
              </a:rPr>
              <a:t>Шведская сказка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ru-RU" sz="4400" dirty="0">
                <a:solidFill>
                  <a:srgbClr val="2365C7"/>
                </a:solidFill>
                <a:latin typeface="Arial"/>
                <a:cs typeface="Arial"/>
              </a:rPr>
              <a:t>«Мудрый крестьянин</a:t>
            </a:r>
            <a:r>
              <a:rPr lang="ru-RU" sz="4400" dirty="0" smtClean="0">
                <a:solidFill>
                  <a:srgbClr val="2365C7"/>
                </a:solidFill>
                <a:latin typeface="Arial"/>
                <a:cs typeface="Arial"/>
              </a:rPr>
              <a:t>».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5B501E54-EF4F-4C63-A9D7-559AD02222BB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" b="1867"/>
          <a:stretch>
            <a:fillRect/>
          </a:stretch>
        </p:blipFill>
        <p:spPr bwMode="auto">
          <a:xfrm>
            <a:off x="7948613" y="2695575"/>
            <a:ext cx="3328987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497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РАБОТА ПО СКАЗКЕ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56962" y="1355703"/>
            <a:ext cx="11078076" cy="2333972"/>
          </a:xfrm>
        </p:spPr>
        <p:txBody>
          <a:bodyPr/>
          <a:lstStyle/>
          <a:p>
            <a:pPr marL="0" indent="0" algn="just">
              <a:buNone/>
            </a:pPr>
            <a:endParaRPr lang="ru-RU" sz="5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</a:p>
          <a:p>
            <a:pPr marL="0" indent="0">
              <a:buNone/>
            </a:pP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Объект 5"/>
          <p:cNvSpPr>
            <a:spLocks noGrp="1"/>
          </p:cNvSpPr>
          <p:nvPr>
            <p:ph sz="half" idx="2"/>
          </p:nvPr>
        </p:nvSpPr>
        <p:spPr>
          <a:xfrm>
            <a:off x="838200" y="2727434"/>
            <a:ext cx="5483772" cy="811632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О чём вспомнил хитрый министр?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 l="15361" t="13036" r="52010" b="24464"/>
          <a:stretch>
            <a:fillRect/>
          </a:stretch>
        </p:blipFill>
        <p:spPr bwMode="auto">
          <a:xfrm>
            <a:off x="7080173" y="1483707"/>
            <a:ext cx="4554865" cy="490523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553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РАБОТА ПО СКАЗКЕ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56962" y="1355703"/>
            <a:ext cx="11078076" cy="2333972"/>
          </a:xfrm>
        </p:spPr>
        <p:txBody>
          <a:bodyPr/>
          <a:lstStyle/>
          <a:p>
            <a:pPr marL="0" indent="0" algn="just">
              <a:buNone/>
            </a:pPr>
            <a:endParaRPr lang="ru-RU" sz="5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</a:p>
          <a:p>
            <a:pPr marL="0" indent="0">
              <a:buNone/>
            </a:pP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Объект 5"/>
          <p:cNvSpPr>
            <a:spLocks noGrp="1"/>
          </p:cNvSpPr>
          <p:nvPr>
            <p:ph sz="half" idx="2"/>
          </p:nvPr>
        </p:nvSpPr>
        <p:spPr>
          <a:xfrm>
            <a:off x="838200" y="2727434"/>
            <a:ext cx="5483772" cy="811632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Почему крестьянин отказался отвечать?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 l="52909" t="14464" r="13960" b="26071"/>
          <a:stretch>
            <a:fillRect/>
          </a:stretch>
        </p:blipFill>
        <p:spPr bwMode="auto">
          <a:xfrm>
            <a:off x="6937782" y="1413133"/>
            <a:ext cx="4788488" cy="483202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9050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РАБОТА ПО СКАЗКЕ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56962" y="1355703"/>
            <a:ext cx="11078076" cy="2333972"/>
          </a:xfrm>
        </p:spPr>
        <p:txBody>
          <a:bodyPr/>
          <a:lstStyle/>
          <a:p>
            <a:pPr marL="0" indent="0" algn="just">
              <a:buNone/>
            </a:pPr>
            <a:endParaRPr lang="ru-RU" sz="5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</a:p>
          <a:p>
            <a:pPr marL="0" indent="0">
              <a:buNone/>
            </a:pP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 l="53110" t="13750" r="15867" b="30893"/>
          <a:stretch>
            <a:fillRect/>
          </a:stretch>
        </p:blipFill>
        <p:spPr bwMode="auto">
          <a:xfrm>
            <a:off x="8529145" y="1405544"/>
            <a:ext cx="2506717" cy="267318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 l="15260" t="15179" r="50103" b="8571"/>
          <a:stretch>
            <a:fillRect/>
          </a:stretch>
        </p:blipFill>
        <p:spPr bwMode="auto">
          <a:xfrm>
            <a:off x="679766" y="1448979"/>
            <a:ext cx="4714651" cy="430543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Содержимое 3"/>
          <p:cNvSpPr>
            <a:spLocks noGrp="1"/>
          </p:cNvSpPr>
          <p:nvPr>
            <p:ph sz="half" idx="2"/>
          </p:nvPr>
        </p:nvSpPr>
        <p:spPr>
          <a:xfrm>
            <a:off x="5770179" y="4288221"/>
            <a:ext cx="4934607" cy="1056289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Почему король не поверил своим придворным?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87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РАБОТА ПО СКАЗКЕ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56962" y="1355703"/>
            <a:ext cx="11078076" cy="2333972"/>
          </a:xfrm>
        </p:spPr>
        <p:txBody>
          <a:bodyPr/>
          <a:lstStyle/>
          <a:p>
            <a:pPr marL="0" indent="0" algn="just">
              <a:buNone/>
            </a:pPr>
            <a:endParaRPr lang="ru-RU" sz="5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</a:p>
          <a:p>
            <a:pPr marL="0" indent="0">
              <a:buNone/>
            </a:pP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/>
          <a:srcRect l="15093" t="15238" r="52479" b="11905"/>
          <a:stretch>
            <a:fillRect/>
          </a:stretch>
        </p:blipFill>
        <p:spPr bwMode="auto">
          <a:xfrm>
            <a:off x="7906299" y="1515219"/>
            <a:ext cx="3911201" cy="49404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 l="57729" t="53572" r="17975" b="18750"/>
          <a:stretch>
            <a:fillRect/>
          </a:stretch>
        </p:blipFill>
        <p:spPr bwMode="auto">
          <a:xfrm>
            <a:off x="1259023" y="1448978"/>
            <a:ext cx="3421969" cy="2191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13" name="Содержимое 3"/>
          <p:cNvSpPr>
            <a:spLocks noGrp="1"/>
          </p:cNvSpPr>
          <p:nvPr>
            <p:ph sz="half" idx="2"/>
          </p:nvPr>
        </p:nvSpPr>
        <p:spPr>
          <a:xfrm>
            <a:off x="1103587" y="4371262"/>
            <a:ext cx="5596758" cy="811632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Как крестьянин обхитрил самого короля?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49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38064" y="3534031"/>
            <a:ext cx="8195997" cy="278950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ВИД СКАЗКИ.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764772" y="4206240"/>
            <a:ext cx="10561558" cy="2544908"/>
          </a:xfrm>
        </p:spPr>
        <p:txBody>
          <a:bodyPr/>
          <a:lstStyle/>
          <a:p>
            <a:pPr lvl="0"/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социально-бытовая: в ней нет волшебства,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главный герой – крестьянин. На вопрос короля он ответил благодаря своей смекалке и рассудительности.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 </a:t>
            </a:r>
          </a:p>
          <a:p>
            <a:pPr lvl="0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50" name="Picture 2" descr="https://static1.appsda.com/ios-screenshot/_4f3e26c81b534_full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15" t="21957" r="13947" b="29812"/>
          <a:stretch/>
        </p:blipFill>
        <p:spPr bwMode="auto">
          <a:xfrm>
            <a:off x="4671753" y="1250043"/>
            <a:ext cx="2676698" cy="2825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361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ЧЕМУ УЧИТ ЭТА СКАЗКА</a:t>
            </a:r>
            <a:r>
              <a:rPr lang="ru-RU" dirty="0"/>
              <a:t>?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857326" y="4578630"/>
            <a:ext cx="8894758" cy="1661993"/>
          </a:xfrm>
        </p:spPr>
        <p:txBody>
          <a:bodyPr/>
          <a:lstStyle/>
          <a:p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Рассудительности, смекалке, мудрости и доброте простых людей из народа.</a:t>
            </a:r>
          </a:p>
        </p:txBody>
      </p:sp>
      <p:pic>
        <p:nvPicPr>
          <p:cNvPr id="1026" name="Picture 2" descr="https://cv02.twirpx.net/2299/2299037.jpg?t=2017080105192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84" t="858" r="-552" b="-858"/>
          <a:stretch/>
        </p:blipFill>
        <p:spPr bwMode="auto">
          <a:xfrm>
            <a:off x="4792718" y="1639614"/>
            <a:ext cx="2490952" cy="2475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898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79300" cy="601526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7" cy="1624034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Ответить на вопросы на стр. 41</a:t>
            </a:r>
          </a:p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Составить сравнительную характеристику крестьянина и министра.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30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ЦЕЛИ УРОКА: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7" cy="3248069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Познакомить с содержанием сказки, раскрыть основную идею сказки.</a:t>
            </a:r>
          </a:p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Развивать умение оценивать персонажей по их поступкам и особенностям речи.</a:t>
            </a:r>
          </a:p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Развивать умение отмечать в произведении элементы, соответствующие его жанру. 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24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56962" y="1355703"/>
            <a:ext cx="11078076" cy="3127010"/>
          </a:xfrm>
        </p:spPr>
        <p:txBody>
          <a:bodyPr/>
          <a:lstStyle/>
          <a:p>
            <a:pPr marL="0" indent="0" algn="just">
              <a:buNone/>
            </a:pPr>
            <a:endParaRPr lang="ru-RU" sz="5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</a:p>
          <a:p>
            <a:pPr marL="0" indent="0">
              <a:buNone/>
            </a:pP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Шведская сказка</a:t>
            </a: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«Мудрый крестьянин» </a:t>
            </a:r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 l="53813" t="11607" r="16068" b="48572"/>
          <a:stretch>
            <a:fillRect/>
          </a:stretch>
        </p:blipFill>
        <p:spPr bwMode="auto">
          <a:xfrm>
            <a:off x="7435592" y="2046451"/>
            <a:ext cx="4555329" cy="338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416599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ЧТО ТАКОЕ МУДРОСТЬ?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56962" y="1355703"/>
            <a:ext cx="11078076" cy="2943370"/>
          </a:xfrm>
        </p:spPr>
        <p:txBody>
          <a:bodyPr/>
          <a:lstStyle/>
          <a:p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</a:rPr>
              <a:t>Мудрость – глубокий ум, опирающийся на жизненный опыт. </a:t>
            </a:r>
            <a:endParaRPr lang="ru-RU" sz="4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                  (Словарь С.И. Ожегова)</a:t>
            </a:r>
          </a:p>
          <a:p>
            <a:pPr marL="0" indent="0">
              <a:buNone/>
            </a:pP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074" name="Picture 2" descr="https://img1.infobank.by/images/imagesindb/trener-gizni.jpeg.aspx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593" y="3531321"/>
            <a:ext cx="2806262" cy="290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152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РАБОТА ПО СКАЗКЕ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56962" y="1355703"/>
            <a:ext cx="11078076" cy="2333972"/>
          </a:xfrm>
        </p:spPr>
        <p:txBody>
          <a:bodyPr/>
          <a:lstStyle/>
          <a:p>
            <a:pPr marL="0" indent="0" algn="just">
              <a:buNone/>
            </a:pPr>
            <a:endParaRPr lang="ru-RU" sz="5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</a:p>
          <a:p>
            <a:pPr marL="0" indent="0">
              <a:buNone/>
            </a:pP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 l="14658" t="11250" r="50705" b="22143"/>
          <a:stretch>
            <a:fillRect/>
          </a:stretch>
        </p:blipFill>
        <p:spPr bwMode="auto">
          <a:xfrm>
            <a:off x="7676602" y="1630999"/>
            <a:ext cx="3958436" cy="427970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Объект 5"/>
          <p:cNvSpPr>
            <a:spLocks noGrp="1"/>
          </p:cNvSpPr>
          <p:nvPr>
            <p:ph sz="half" idx="2"/>
          </p:nvPr>
        </p:nvSpPr>
        <p:spPr>
          <a:xfrm>
            <a:off x="838200" y="2727434"/>
            <a:ext cx="5751786" cy="811632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О чём спросил король крестьянина?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21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РАБОТА ПО СКАЗКЕ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56962" y="1355703"/>
            <a:ext cx="11078076" cy="2333972"/>
          </a:xfrm>
        </p:spPr>
        <p:txBody>
          <a:bodyPr/>
          <a:lstStyle/>
          <a:p>
            <a:pPr marL="0" indent="0" algn="just">
              <a:buNone/>
            </a:pPr>
            <a:endParaRPr lang="ru-RU" sz="5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</a:p>
          <a:p>
            <a:pPr marL="0" indent="0">
              <a:buNone/>
            </a:pP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 l="52809" t="11071" r="13156" b="29286"/>
          <a:stretch>
            <a:fillRect/>
          </a:stretch>
        </p:blipFill>
        <p:spPr bwMode="auto">
          <a:xfrm>
            <a:off x="7005919" y="1615144"/>
            <a:ext cx="4811581" cy="474061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Объект 5"/>
          <p:cNvSpPr>
            <a:spLocks noGrp="1"/>
          </p:cNvSpPr>
          <p:nvPr>
            <p:ph sz="half" idx="2"/>
          </p:nvPr>
        </p:nvSpPr>
        <p:spPr>
          <a:xfrm>
            <a:off x="1308537" y="2989136"/>
            <a:ext cx="4193628" cy="811632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Что ответил мудрый крестьянин королю?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83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РАБОТА ПО СКАЗКЕ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56962" y="1355703"/>
            <a:ext cx="11078076" cy="2333972"/>
          </a:xfrm>
        </p:spPr>
        <p:txBody>
          <a:bodyPr/>
          <a:lstStyle/>
          <a:p>
            <a:pPr marL="0" indent="0" algn="just">
              <a:buNone/>
            </a:pPr>
            <a:endParaRPr lang="ru-RU" sz="5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</a:p>
          <a:p>
            <a:pPr marL="0" indent="0">
              <a:buNone/>
            </a:pP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 l="52508" t="11786" r="13357" b="23036"/>
          <a:stretch>
            <a:fillRect/>
          </a:stretch>
        </p:blipFill>
        <p:spPr bwMode="auto">
          <a:xfrm>
            <a:off x="7010998" y="1405543"/>
            <a:ext cx="4638432" cy="497949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Объект 5"/>
          <p:cNvSpPr>
            <a:spLocks noGrp="1"/>
          </p:cNvSpPr>
          <p:nvPr>
            <p:ph sz="half" idx="2"/>
          </p:nvPr>
        </p:nvSpPr>
        <p:spPr>
          <a:xfrm>
            <a:off x="1210738" y="2788084"/>
            <a:ext cx="4354490" cy="1217449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Поясните по рисункам ответ крестьянина.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65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РАБОТА ПО СКАЗКЕ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56962" y="1355703"/>
            <a:ext cx="11078076" cy="2333972"/>
          </a:xfrm>
        </p:spPr>
        <p:txBody>
          <a:bodyPr/>
          <a:lstStyle/>
          <a:p>
            <a:pPr marL="0" indent="0" algn="just">
              <a:buNone/>
            </a:pPr>
            <a:endParaRPr lang="ru-RU" sz="5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</a:p>
          <a:p>
            <a:pPr marL="0" indent="0">
              <a:buNone/>
            </a:pP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 l="16365" t="18412" r="51709" b="21607"/>
          <a:stretch>
            <a:fillRect/>
          </a:stretch>
        </p:blipFill>
        <p:spPr bwMode="auto">
          <a:xfrm>
            <a:off x="7082412" y="1431306"/>
            <a:ext cx="4735088" cy="500154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Объект 5"/>
          <p:cNvSpPr>
            <a:spLocks noGrp="1"/>
          </p:cNvSpPr>
          <p:nvPr>
            <p:ph sz="half" idx="2"/>
          </p:nvPr>
        </p:nvSpPr>
        <p:spPr>
          <a:xfrm>
            <a:off x="1371600" y="2648607"/>
            <a:ext cx="4319752" cy="811632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Что пообещал крестьянин королю?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03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РАБОТА ПО СКАЗКЕ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56962" y="1355703"/>
            <a:ext cx="11078076" cy="2333972"/>
          </a:xfrm>
        </p:spPr>
        <p:txBody>
          <a:bodyPr/>
          <a:lstStyle/>
          <a:p>
            <a:pPr marL="0" indent="0" algn="just">
              <a:buNone/>
            </a:pPr>
            <a:endParaRPr lang="ru-RU" sz="5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</a:p>
          <a:p>
            <a:pPr marL="0" indent="0">
              <a:buNone/>
            </a:pP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Объект 5"/>
          <p:cNvSpPr>
            <a:spLocks noGrp="1"/>
          </p:cNvSpPr>
          <p:nvPr>
            <p:ph sz="half" idx="2"/>
          </p:nvPr>
        </p:nvSpPr>
        <p:spPr>
          <a:xfrm>
            <a:off x="838200" y="2837792"/>
            <a:ext cx="4805855" cy="811632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Зачем король собрал всех своих министров?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/>
          <a:srcRect l="52207" t="12143" r="13759" b="35893"/>
          <a:stretch>
            <a:fillRect/>
          </a:stretch>
        </p:blipFill>
        <p:spPr bwMode="auto">
          <a:xfrm>
            <a:off x="6430256" y="1630999"/>
            <a:ext cx="5354544" cy="459638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7210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1493</TotalTime>
  <Words>310</Words>
  <Application>Microsoft Office PowerPoint</Application>
  <PresentationFormat>Широкоэкранный</PresentationFormat>
  <Paragraphs>117</Paragraphs>
  <Slides>16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Презентация PowerPoint</vt:lpstr>
      <vt:lpstr>ЦЕЛИ УРОКА:</vt:lpstr>
      <vt:lpstr>    </vt:lpstr>
      <vt:lpstr>    ЧТО ТАКОЕ МУДРОСТЬ?</vt:lpstr>
      <vt:lpstr>    РАБОТА ПО СКАЗКЕ</vt:lpstr>
      <vt:lpstr>    РАБОТА ПО СКАЗКЕ</vt:lpstr>
      <vt:lpstr>    РАБОТА ПО СКАЗКЕ</vt:lpstr>
      <vt:lpstr>    РАБОТА ПО СКАЗКЕ</vt:lpstr>
      <vt:lpstr>    РАБОТА ПО СКАЗКЕ</vt:lpstr>
      <vt:lpstr>    РАБОТА ПО СКАЗКЕ</vt:lpstr>
      <vt:lpstr>    РАБОТА ПО СКАЗКЕ</vt:lpstr>
      <vt:lpstr>    РАБОТА ПО СКАЗКЕ</vt:lpstr>
      <vt:lpstr>    РАБОТА ПО СКАЗКЕ</vt:lpstr>
      <vt:lpstr>ВИД СКАЗКИ.</vt:lpstr>
      <vt:lpstr>ЧЕМУ УЧИТ ЭТА СКАЗКА? 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40</cp:revision>
  <dcterms:created xsi:type="dcterms:W3CDTF">2020-09-22T15:24:01Z</dcterms:created>
  <dcterms:modified xsi:type="dcterms:W3CDTF">2020-09-26T05:26:58Z</dcterms:modified>
</cp:coreProperties>
</file>