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87" r:id="rId25"/>
    <p:sldId id="288" r:id="rId26"/>
    <p:sldId id="290" r:id="rId27"/>
    <p:sldId id="289" r:id="rId28"/>
    <p:sldId id="285" r:id="rId29"/>
    <p:sldId id="284" r:id="rId30"/>
    <p:sldId id="291" r:id="rId31"/>
    <p:sldId id="292" r:id="rId32"/>
    <p:sldId id="293" r:id="rId33"/>
    <p:sldId id="295" r:id="rId34"/>
    <p:sldId id="283" r:id="rId35"/>
    <p:sldId id="261" r:id="rId36"/>
    <p:sldId id="286" r:id="rId37"/>
    <p:sldId id="262" r:id="rId38"/>
    <p:sldId id="296" r:id="rId39"/>
    <p:sldId id="297" r:id="rId40"/>
    <p:sldId id="298" r:id="rId41"/>
    <p:sldId id="299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987" autoAdjust="0"/>
  </p:normalViewPr>
  <p:slideViewPr>
    <p:cSldViewPr snapToGrid="0">
      <p:cViewPr varScale="1">
        <p:scale>
          <a:sx n="54" d="100"/>
          <a:sy n="54" d="100"/>
        </p:scale>
        <p:origin x="51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204AB-ABDB-4108-BF45-8808E9B80F5C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290C2-49FC-45B3-B5A5-01FB60B5A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8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88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943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92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0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4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3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88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344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38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901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1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68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612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79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43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26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83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16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958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667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8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23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14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479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21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423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77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5293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7165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288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457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584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42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23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54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7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25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13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0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A1B0-61DD-4BF5-86C3-C6BBCD74811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64F8-C404-4B55-A573-31A9CBC0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1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A1B0-61DD-4BF5-86C3-C6BBCD74811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64F8-C404-4B55-A573-31A9CBC0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5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A1B0-61DD-4BF5-86C3-C6BBCD74811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64F8-C404-4B55-A573-31A9CBC0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73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81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A1B0-61DD-4BF5-86C3-C6BBCD74811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64F8-C404-4B55-A573-31A9CBC0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1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A1B0-61DD-4BF5-86C3-C6BBCD74811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64F8-C404-4B55-A573-31A9CBC0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6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A1B0-61DD-4BF5-86C3-C6BBCD74811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64F8-C404-4B55-A573-31A9CBC0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A1B0-61DD-4BF5-86C3-C6BBCD74811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64F8-C404-4B55-A573-31A9CBC0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3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A1B0-61DD-4BF5-86C3-C6BBCD74811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64F8-C404-4B55-A573-31A9CBC0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A1B0-61DD-4BF5-86C3-C6BBCD74811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64F8-C404-4B55-A573-31A9CBC0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0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A1B0-61DD-4BF5-86C3-C6BBCD74811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64F8-C404-4B55-A573-31A9CBC0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4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A1B0-61DD-4BF5-86C3-C6BBCD74811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964F8-C404-4B55-A573-31A9CBC0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1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4A1B0-61DD-4BF5-86C3-C6BBCD748118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964F8-C404-4B55-A573-31A9CBC03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 smtClean="0">
                <a:solidFill>
                  <a:sysClr val="window" lastClr="FFFFFF"/>
                </a:solidFill>
              </a:rPr>
              <a:t>Литература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169" y="2804297"/>
            <a:ext cx="5917003" cy="344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8918">
              <a:spcBef>
                <a:spcPts val="233"/>
              </a:spcBef>
              <a:defRPr/>
            </a:pPr>
            <a:r>
              <a:rPr lang="uz-Cyrl-UZ" sz="5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: </a:t>
            </a:r>
            <a:endParaRPr lang="ru-RU" sz="5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  <a:defRPr/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Шведская сказка</a:t>
            </a:r>
          </a:p>
          <a:p>
            <a:pPr marL="38918">
              <a:spcBef>
                <a:spcPts val="233"/>
              </a:spcBef>
              <a:defRPr/>
            </a:pPr>
            <a:r>
              <a:rPr lang="ru-RU" sz="5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«Гвоздь из родного дома».</a:t>
            </a:r>
            <a:endParaRPr lang="ru-RU" sz="5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2" y="2429701"/>
            <a:ext cx="3626576" cy="35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489921" y="1605901"/>
            <a:ext cx="4125686" cy="409708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Что и почему взял средний брат? 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кастрюлю матери, потому что в ней все равно нечего было готовить).</a:t>
            </a: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4 гвоздь.jpg"/>
          <p:cNvPicPr>
            <a:picLocks noChangeAspect="1" noChangeArrowheads="1"/>
          </p:cNvPicPr>
          <p:nvPr/>
        </p:nvPicPr>
        <p:blipFill>
          <a:blip r:embed="rId3"/>
          <a:srcRect b="22646"/>
          <a:stretch>
            <a:fillRect/>
          </a:stretch>
        </p:blipFill>
        <p:spPr bwMode="auto">
          <a:xfrm>
            <a:off x="374500" y="1630999"/>
            <a:ext cx="6736080" cy="391865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5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150303" y="1978321"/>
            <a:ext cx="4667198" cy="345222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Что и почему взял с собой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Свэнд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?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(Гвоздь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, на котором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  висела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его куртка. Сказал, что он будет напоминать ему о доме и может быть, когда-нибудь пригодиться).</a:t>
            </a: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5 гвоздь.jpg"/>
          <p:cNvPicPr>
            <a:picLocks noChangeAspect="1" noChangeArrowheads="1"/>
          </p:cNvPicPr>
          <p:nvPr/>
        </p:nvPicPr>
        <p:blipFill>
          <a:blip r:embed="rId3"/>
          <a:srcRect b="19372"/>
          <a:stretch>
            <a:fillRect/>
          </a:stretch>
        </p:blipFill>
        <p:spPr bwMode="auto">
          <a:xfrm>
            <a:off x="374500" y="1847056"/>
            <a:ext cx="6598354" cy="403016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16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6090665" y="1156237"/>
            <a:ext cx="5979415" cy="49654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Как относились к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Свэнду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 старшие братья? В чем проявлялось их отношение?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любили его: посмеялись над тем, что ему нечего было взять с собой из дома и что он взял гвоздь; сами пошли вместе по одной дороге, а его отправили по другой).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6 гвоздь.jpg"/>
          <p:cNvPicPr>
            <a:picLocks noChangeAspect="1" noChangeArrowheads="1"/>
          </p:cNvPicPr>
          <p:nvPr/>
        </p:nvPicPr>
        <p:blipFill>
          <a:blip r:embed="rId3"/>
          <a:srcRect b="20039"/>
          <a:stretch>
            <a:fillRect/>
          </a:stretch>
        </p:blipFill>
        <p:spPr bwMode="auto">
          <a:xfrm>
            <a:off x="374500" y="1856456"/>
            <a:ext cx="5641034" cy="45922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3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7505199" y="1419888"/>
            <a:ext cx="4312302" cy="511422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Почему художник нарисовал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</a:rPr>
              <a:t>Свэнда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смотрящим назад? 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Чем отличаются братья?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D:\Маме\Учительская деятельность\Модератор\рус классы\5 класс русский\5 литература\5 литер  1 четверть\5 литер 15 Гвоздь\7 гвоздь.jpg"/>
          <p:cNvPicPr>
            <a:picLocks noChangeAspect="1" noChangeArrowheads="1"/>
          </p:cNvPicPr>
          <p:nvPr/>
        </p:nvPicPr>
        <p:blipFill>
          <a:blip r:embed="rId3"/>
          <a:srcRect b="14273"/>
          <a:stretch>
            <a:fillRect/>
          </a:stretch>
        </p:blipFill>
        <p:spPr bwMode="auto">
          <a:xfrm>
            <a:off x="374500" y="1630999"/>
            <a:ext cx="6953250" cy="446654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0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7626927" y="1498818"/>
            <a:ext cx="4190574" cy="463295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то чувствовали родители, когда провожали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сыновей? 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Что думали отец и мать о судьбе каждого сына?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D:\Маме\Учительская деятельность\Модератор\рус классы\5 класс русский\5 литература\5 литер  1 четверть\5 литер 15 Гвоздь\8 гвоздь.jpg"/>
          <p:cNvPicPr>
            <a:picLocks noChangeAspect="1" noChangeArrowheads="1"/>
          </p:cNvPicPr>
          <p:nvPr/>
        </p:nvPicPr>
        <p:blipFill>
          <a:blip r:embed="rId3"/>
          <a:srcRect b="13143"/>
          <a:stretch>
            <a:fillRect/>
          </a:stretch>
        </p:blipFill>
        <p:spPr bwMode="auto">
          <a:xfrm>
            <a:off x="496229" y="1498818"/>
            <a:ext cx="6953250" cy="463296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8158251" y="1937167"/>
            <a:ext cx="3659250" cy="30469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Почему братья разошлись в разные стороны?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D:\Маме\Учительская деятельность\Модератор\рус классы\5 класс русский\5 литература\5 литер  1 четверть\5 литер 15 Гвоздь\9 гвоздь.jpg"/>
          <p:cNvPicPr>
            <a:picLocks noChangeAspect="1" noChangeArrowheads="1"/>
          </p:cNvPicPr>
          <p:nvPr/>
        </p:nvPicPr>
        <p:blipFill>
          <a:blip r:embed="rId3"/>
          <a:srcRect b="20541"/>
          <a:stretch>
            <a:fillRect/>
          </a:stretch>
        </p:blipFill>
        <p:spPr bwMode="auto">
          <a:xfrm>
            <a:off x="551948" y="1498818"/>
            <a:ext cx="7370102" cy="438816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45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298034" y="1623485"/>
            <a:ext cx="4125686" cy="444692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Почему 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</a:rPr>
              <a:t>Сэнд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обратил внимание  на телегу?</a:t>
            </a:r>
          </a:p>
          <a:p>
            <a:pPr lvl="0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10 гвоздь.jpg"/>
          <p:cNvPicPr>
            <a:picLocks noChangeAspect="1" noChangeArrowheads="1"/>
          </p:cNvPicPr>
          <p:nvPr/>
        </p:nvPicPr>
        <p:blipFill>
          <a:blip r:embed="rId3"/>
          <a:srcRect b="16151"/>
          <a:stretch>
            <a:fillRect/>
          </a:stretch>
        </p:blipFill>
        <p:spPr bwMode="auto">
          <a:xfrm>
            <a:off x="554586" y="1856456"/>
            <a:ext cx="6349667" cy="40040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0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7169728" y="1855788"/>
            <a:ext cx="4184072" cy="398878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Как хозяин пытался поставить на место соскочившее колесо?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D:\Маме\Учительская деятельность\Модератор\рус классы\5 класс русский\5 литература\5 литер  1 четверть\5 литер 15 Гвоздь\11 гвоздь.jpg"/>
          <p:cNvPicPr>
            <a:picLocks noChangeAspect="1" noChangeArrowheads="1"/>
          </p:cNvPicPr>
          <p:nvPr/>
        </p:nvPicPr>
        <p:blipFill>
          <a:blip r:embed="rId3"/>
          <a:srcRect b="13771"/>
          <a:stretch>
            <a:fillRect/>
          </a:stretch>
        </p:blipFill>
        <p:spPr bwMode="auto">
          <a:xfrm>
            <a:off x="374500" y="1855788"/>
            <a:ext cx="6481577" cy="41879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4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459622" y="2252872"/>
            <a:ext cx="4125686" cy="278743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Как помог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Свэнд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 крестьянину? </a:t>
            </a:r>
          </a:p>
          <a:p>
            <a:pPr lvl="0"/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12 гвоздь.jpg"/>
          <p:cNvPicPr>
            <a:picLocks noChangeAspect="1" noChangeArrowheads="1"/>
          </p:cNvPicPr>
          <p:nvPr/>
        </p:nvPicPr>
        <p:blipFill>
          <a:blip r:embed="rId3"/>
          <a:srcRect b="20039"/>
          <a:stretch>
            <a:fillRect/>
          </a:stretch>
        </p:blipFill>
        <p:spPr bwMode="auto">
          <a:xfrm>
            <a:off x="682778" y="1856455"/>
            <a:ext cx="6367203" cy="381496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88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139391" y="1608937"/>
            <a:ext cx="4766834" cy="453496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Почему крестьянин подвёз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Свэнда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Почему гвоздь назвали «драгоценным»?</a:t>
            </a:r>
          </a:p>
          <a:p>
            <a:pPr lvl="0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13 гвоздь.jpg"/>
          <p:cNvPicPr>
            <a:picLocks noChangeAspect="1" noChangeArrowheads="1"/>
          </p:cNvPicPr>
          <p:nvPr/>
        </p:nvPicPr>
        <p:blipFill>
          <a:blip r:embed="rId3"/>
          <a:srcRect b="21293"/>
          <a:stretch>
            <a:fillRect/>
          </a:stretch>
        </p:blipFill>
        <p:spPr bwMode="auto">
          <a:xfrm>
            <a:off x="551948" y="1856455"/>
            <a:ext cx="6435530" cy="379545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89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15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0108522" cy="4615623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Расширить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представление о социально-бытовых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сказках, познакомить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с содержанием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сказки «Гвоздь из родного дома»,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раскрыть идею сказки.</a:t>
            </a:r>
          </a:p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   Развивать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умение отвечать на вопросы с опорой на текст произведения, оценивать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персонажей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по их поступкам и особенностям речи, умение отмечать в произведении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элементы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, соответствующие его жанру. </a:t>
            </a:r>
          </a:p>
        </p:txBody>
      </p:sp>
    </p:spTree>
    <p:extLst>
      <p:ext uri="{BB962C8B-B14F-4D97-AF65-F5344CB8AC3E}">
        <p14:creationId xmlns:p14="http://schemas.microsoft.com/office/powerpoint/2010/main" val="10710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228115" y="1856454"/>
            <a:ext cx="4125686" cy="452226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Что увидел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Свэнд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в кузнице? </a:t>
            </a:r>
          </a:p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Почему ему здесь очень понравилось?</a:t>
            </a:r>
          </a:p>
          <a:p>
            <a:pPr lvl="0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14 гвоздь.jpg"/>
          <p:cNvPicPr>
            <a:picLocks noChangeAspect="1" noChangeArrowheads="1"/>
          </p:cNvPicPr>
          <p:nvPr/>
        </p:nvPicPr>
        <p:blipFill>
          <a:blip r:embed="rId3"/>
          <a:srcRect b="16278"/>
          <a:stretch>
            <a:fillRect/>
          </a:stretch>
        </p:blipFill>
        <p:spPr bwMode="auto">
          <a:xfrm>
            <a:off x="527282" y="1847056"/>
            <a:ext cx="6523385" cy="409237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4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305624" y="1461323"/>
            <a:ext cx="4125686" cy="475659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Какую работу предложил кузнец мальчику? 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Почему кузнец согласился взять его в помощники?</a:t>
            </a: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15 гвоздь.jpg"/>
          <p:cNvPicPr>
            <a:picLocks noChangeAspect="1" noChangeArrowheads="1"/>
          </p:cNvPicPr>
          <p:nvPr/>
        </p:nvPicPr>
        <p:blipFill>
          <a:blip r:embed="rId3"/>
          <a:srcRect b="20452"/>
          <a:stretch>
            <a:fillRect/>
          </a:stretch>
        </p:blipFill>
        <p:spPr bwMode="auto">
          <a:xfrm>
            <a:off x="831273" y="1838860"/>
            <a:ext cx="6088161" cy="364884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7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361729" y="2202071"/>
            <a:ext cx="4125686" cy="345222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Что сделал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Свэнд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 с гвоздем в кузнице?</a:t>
            </a:r>
          </a:p>
          <a:p>
            <a:pPr lvl="0"/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16 гвоздь.jpg"/>
          <p:cNvPicPr>
            <a:picLocks noChangeAspect="1" noChangeArrowheads="1"/>
          </p:cNvPicPr>
          <p:nvPr/>
        </p:nvPicPr>
        <p:blipFill>
          <a:blip r:embed="rId3"/>
          <a:srcRect b="12971"/>
          <a:stretch>
            <a:fillRect/>
          </a:stretch>
        </p:blipFill>
        <p:spPr bwMode="auto">
          <a:xfrm>
            <a:off x="550156" y="1856455"/>
            <a:ext cx="6481488" cy="42498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75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295418" y="1446659"/>
            <a:ext cx="4125686" cy="492808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Чему научился </a:t>
            </a:r>
            <a:r>
              <a:rPr lang="ru-RU" sz="4400" dirty="0" err="1">
                <a:solidFill>
                  <a:schemeClr val="accent1">
                    <a:lumMod val="50000"/>
                  </a:schemeClr>
                </a:solidFill>
              </a:rPr>
              <a:t>Свэнд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 у кузнеца? </a:t>
            </a:r>
          </a:p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Почему мастер стал учить его?</a:t>
            </a: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17 гвоздь.jpg"/>
          <p:cNvPicPr>
            <a:picLocks noChangeAspect="1" noChangeArrowheads="1"/>
          </p:cNvPicPr>
          <p:nvPr/>
        </p:nvPicPr>
        <p:blipFill>
          <a:blip r:embed="rId3"/>
          <a:srcRect b="20290"/>
          <a:stretch>
            <a:fillRect/>
          </a:stretch>
        </p:blipFill>
        <p:spPr bwMode="auto">
          <a:xfrm>
            <a:off x="551948" y="1736985"/>
            <a:ext cx="6347073" cy="379097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903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361951" y="2134253"/>
            <a:ext cx="4125686" cy="33239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Почему </a:t>
            </a:r>
            <a:r>
              <a:rPr lang="ru-RU" sz="4800" dirty="0" err="1" smtClean="0">
                <a:solidFill>
                  <a:schemeClr val="accent1">
                    <a:lumMod val="50000"/>
                  </a:schemeClr>
                </a:solidFill>
              </a:rPr>
              <a:t>Свэнд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решил зайти в одинокий дом?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19 гвоздь.jpg"/>
          <p:cNvPicPr>
            <a:picLocks noChangeAspect="1" noChangeArrowheads="1"/>
          </p:cNvPicPr>
          <p:nvPr/>
        </p:nvPicPr>
        <p:blipFill>
          <a:blip r:embed="rId3"/>
          <a:srcRect b="21750"/>
          <a:stretch>
            <a:fillRect/>
          </a:stretch>
        </p:blipFill>
        <p:spPr bwMode="auto">
          <a:xfrm>
            <a:off x="447905" y="1856455"/>
            <a:ext cx="6584182" cy="38887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413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228115" y="1856454"/>
            <a:ext cx="4125686" cy="46884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Как догадался мальчик, что хозяин дома  портной? </a:t>
            </a:r>
          </a:p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Почему куртка у него все время падала?</a:t>
            </a:r>
          </a:p>
          <a:p>
            <a:pPr lvl="0"/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20 гвоздь.jpg"/>
          <p:cNvPicPr>
            <a:picLocks noChangeAspect="1" noChangeArrowheads="1"/>
          </p:cNvPicPr>
          <p:nvPr/>
        </p:nvPicPr>
        <p:blipFill>
          <a:blip r:embed="rId3"/>
          <a:srcRect b="20290"/>
          <a:stretch>
            <a:fillRect/>
          </a:stretch>
        </p:blipFill>
        <p:spPr bwMode="auto">
          <a:xfrm>
            <a:off x="691803" y="1847056"/>
            <a:ext cx="6358864" cy="379802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13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371241" y="2658688"/>
            <a:ext cx="4125686" cy="199439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Как помог </a:t>
            </a:r>
            <a:r>
              <a:rPr lang="ru-RU" sz="4800" dirty="0" err="1" smtClean="0">
                <a:solidFill>
                  <a:schemeClr val="accent1">
                    <a:lumMod val="50000"/>
                  </a:schemeClr>
                </a:solidFill>
              </a:rPr>
              <a:t>Свэнд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портному?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21 гвоздь.jpg"/>
          <p:cNvPicPr>
            <a:picLocks noChangeAspect="1" noChangeArrowheads="1"/>
          </p:cNvPicPr>
          <p:nvPr/>
        </p:nvPicPr>
        <p:blipFill>
          <a:blip r:embed="rId3"/>
          <a:srcRect b="22045"/>
          <a:stretch>
            <a:fillRect/>
          </a:stretch>
        </p:blipFill>
        <p:spPr bwMode="auto">
          <a:xfrm>
            <a:off x="374500" y="1847056"/>
            <a:ext cx="6676167" cy="38997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3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509782" y="2214577"/>
            <a:ext cx="4125686" cy="33239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Какую работу научился выполнять </a:t>
            </a:r>
            <a:r>
              <a:rPr lang="ru-RU" sz="4800" dirty="0" err="1" smtClean="0">
                <a:solidFill>
                  <a:schemeClr val="accent1">
                    <a:lumMod val="50000"/>
                  </a:schemeClr>
                </a:solidFill>
              </a:rPr>
              <a:t>Свэнд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у портного?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24 гвоздь.jpg"/>
          <p:cNvPicPr>
            <a:picLocks noChangeAspect="1" noChangeArrowheads="1"/>
          </p:cNvPicPr>
          <p:nvPr/>
        </p:nvPicPr>
        <p:blipFill>
          <a:blip r:embed="rId3"/>
          <a:srcRect b="18284"/>
          <a:stretch>
            <a:fillRect/>
          </a:stretch>
        </p:blipFill>
        <p:spPr bwMode="auto">
          <a:xfrm>
            <a:off x="551948" y="1856455"/>
            <a:ext cx="6598353" cy="40402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0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58749" y="1498818"/>
            <a:ext cx="10674501" cy="485458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  Как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вы думаете, почему старшие братья не смогли найти себе работы и ничего не заработали, а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Свэнд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не только заработал деньги, но и обучился трем ремеслам? (им всем воздалось по заслугам: братьям – за злость и нежелание работать, а </a:t>
            </a:r>
            <a:r>
              <a:rPr lang="ru-RU" sz="4000" dirty="0" err="1">
                <a:solidFill>
                  <a:schemeClr val="accent1">
                    <a:lumMod val="50000"/>
                  </a:schemeClr>
                </a:solidFill>
              </a:rPr>
              <a:t>Свэнду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– за доброту, отзывчивость, смекалку и желание помочь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близким.)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221942" y="5600573"/>
            <a:ext cx="11295521" cy="86602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228115" y="1856455"/>
            <a:ext cx="4125686" cy="418640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Как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Свэнд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вернулся домой? Что он принес с собой?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уртку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кастрюлю, которые продали его братья, а он снова выкупил, башмаки для матушки, которые сшил сам и деньги, которые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заработал.)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s://mishka-knizhka.ru/wp-content/uploads/2020/08/shvedskaya-narodnaya-skazka-gvozd-iz-rodnogo-doma.-khud.-k.bezborodov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9" y="1856455"/>
            <a:ext cx="6606150" cy="42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0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ПОВТОРЕНИЕ.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0108522" cy="444288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Перечислите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виды сказок (волшебные, социально-бытовые, о животных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Кто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является главными героями в сказках о животных? (животные, птицы, растения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Какие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волшебные предметы встречаются в волшебных сказках? (ковер-самолет, шапка-невидимка, скатерть-самобранка, сапоги-скороходы, волшебная палочка и т.д.)</a:t>
            </a:r>
          </a:p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Кто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является главными героями в социально-бытовых сказках? (люди)</a:t>
            </a:r>
          </a:p>
        </p:txBody>
      </p:sp>
    </p:spTree>
    <p:extLst>
      <p:ext uri="{BB962C8B-B14F-4D97-AF65-F5344CB8AC3E}">
        <p14:creationId xmlns:p14="http://schemas.microsoft.com/office/powerpoint/2010/main" val="824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228115" y="1856455"/>
            <a:ext cx="4125686" cy="424526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Почему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Свэнд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 ушел от портного? </a:t>
            </a:r>
          </a:p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Что несет он с собой?</a:t>
            </a:r>
          </a:p>
          <a:p>
            <a:pPr lvl="0"/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25 гвоздь.jpg"/>
          <p:cNvPicPr>
            <a:picLocks noChangeAspect="1" noChangeArrowheads="1"/>
          </p:cNvPicPr>
          <p:nvPr/>
        </p:nvPicPr>
        <p:blipFill>
          <a:blip r:embed="rId3"/>
          <a:srcRect b="21794"/>
          <a:stretch>
            <a:fillRect/>
          </a:stretch>
        </p:blipFill>
        <p:spPr bwMode="auto">
          <a:xfrm>
            <a:off x="507166" y="1847056"/>
            <a:ext cx="6543501" cy="383454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9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228115" y="1856455"/>
            <a:ext cx="4125686" cy="33239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Какая беда случилась со старушкой из небольшого селения?</a:t>
            </a: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26 гвоздь.jpg"/>
          <p:cNvPicPr>
            <a:picLocks noChangeAspect="1" noChangeArrowheads="1"/>
          </p:cNvPicPr>
          <p:nvPr/>
        </p:nvPicPr>
        <p:blipFill>
          <a:blip r:embed="rId3"/>
          <a:srcRect b="20541"/>
          <a:stretch>
            <a:fillRect/>
          </a:stretch>
        </p:blipFill>
        <p:spPr bwMode="auto">
          <a:xfrm>
            <a:off x="363589" y="1847056"/>
            <a:ext cx="6775802" cy="403431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1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509782" y="1649255"/>
            <a:ext cx="4125686" cy="452284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Как помог </a:t>
            </a:r>
            <a:r>
              <a:rPr lang="ru-RU" sz="4800" dirty="0" err="1">
                <a:solidFill>
                  <a:schemeClr val="accent1">
                    <a:lumMod val="50000"/>
                  </a:schemeClr>
                </a:solidFill>
              </a:rPr>
              <a:t>Свэнд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 старушке? Пригодился ли ему гвоздь?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D:\Маме\Учительская деятельность\Модератор\рус классы\5 класс русский\5 литература\5 литер  1 четверть\5 литер 15 Гвоздь\27 гвоздь.jpg"/>
          <p:cNvPicPr>
            <a:picLocks noChangeAspect="1" noChangeArrowheads="1"/>
          </p:cNvPicPr>
          <p:nvPr/>
        </p:nvPicPr>
        <p:blipFill>
          <a:blip r:embed="rId3"/>
          <a:srcRect b="20791"/>
          <a:stretch>
            <a:fillRect/>
          </a:stretch>
        </p:blipFill>
        <p:spPr bwMode="auto">
          <a:xfrm>
            <a:off x="374500" y="1847080"/>
            <a:ext cx="6775802" cy="40215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2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228115" y="1856455"/>
            <a:ext cx="4125686" cy="365638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Хозяин дома был сапожником. Он научил 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</a:rPr>
              <a:t>Свэнда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 шить обувь.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29 гвоздь.jpg"/>
          <p:cNvPicPr>
            <a:picLocks noChangeAspect="1" noChangeArrowheads="1"/>
          </p:cNvPicPr>
          <p:nvPr/>
        </p:nvPicPr>
        <p:blipFill>
          <a:blip r:embed="rId3"/>
          <a:srcRect b="20791"/>
          <a:stretch>
            <a:fillRect/>
          </a:stretch>
        </p:blipFill>
        <p:spPr bwMode="auto">
          <a:xfrm>
            <a:off x="483910" y="1856455"/>
            <a:ext cx="6566758" cy="38975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19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429223" y="5384952"/>
            <a:ext cx="9997517" cy="65790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427981" y="1405543"/>
            <a:ext cx="4125686" cy="51207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 каких ситуациях </a:t>
            </a:r>
            <a:r>
              <a:rPr lang="ru-RU" sz="3200" dirty="0" err="1">
                <a:solidFill>
                  <a:schemeClr val="accent1">
                    <a:lumMod val="50000"/>
                  </a:schemeClr>
                </a:solidFill>
              </a:rPr>
              <a:t>Свэнду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 пригодился гвоздь?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омог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телеге со сломанным колесом доехать до кузнецы, помог портному вычистить куртку и старушке собрать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белье.)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https://mishka-knizhka.ru/wp-content/uploads/2020/08/shvedskaya-narodnaya-skazka-gvozd-iz-rodnogo-doma.-khud.-k.bezborodov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9" y="1856455"/>
            <a:ext cx="6098636" cy="40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5734" y="1405543"/>
            <a:ext cx="10714570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СОСТАВЛЕНИЕ КЛАСТЕРА. </a:t>
            </a:r>
            <a:endParaRPr lang="ru-RU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478014" y="78246"/>
            <a:ext cx="15187302" cy="74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03460" y="0"/>
            <a:ext cx="114158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1" name="Organization Chart 15"/>
          <p:cNvGrpSpPr>
            <a:grpSpLocks noChangeAspect="1"/>
          </p:cNvGrpSpPr>
          <p:nvPr/>
        </p:nvGrpSpPr>
        <p:grpSpPr bwMode="auto">
          <a:xfrm>
            <a:off x="1238474" y="1720850"/>
            <a:ext cx="9776012" cy="3873263"/>
            <a:chOff x="1642" y="9322"/>
            <a:chExt cx="7200" cy="1800"/>
          </a:xfrm>
        </p:grpSpPr>
        <p:cxnSp>
          <p:nvCxnSpPr>
            <p:cNvPr id="2070" name="_s2070"/>
            <p:cNvCxnSpPr>
              <a:cxnSpLocks noChangeShapeType="1"/>
              <a:stCxn id="15" idx="0"/>
              <a:endCxn id="12" idx="2"/>
            </p:cNvCxnSpPr>
            <p:nvPr/>
          </p:nvCxnSpPr>
          <p:spPr bwMode="auto">
            <a:xfrm rot="5400000" flipH="1">
              <a:off x="6322" y="8962"/>
              <a:ext cx="360" cy="2520"/>
            </a:xfrm>
            <a:prstGeom prst="bentConnector3">
              <a:avLst>
                <a:gd name="adj1" fmla="val 181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_s2069"/>
            <p:cNvCxnSpPr>
              <a:cxnSpLocks noChangeShapeType="1"/>
              <a:stCxn id="14" idx="0"/>
              <a:endCxn id="12" idx="2"/>
            </p:cNvCxnSpPr>
            <p:nvPr/>
          </p:nvCxnSpPr>
          <p:spPr bwMode="auto">
            <a:xfrm rot="16200000">
              <a:off x="5063" y="10221"/>
              <a:ext cx="360" cy="1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" name="_s2068"/>
            <p:cNvCxnSpPr>
              <a:cxnSpLocks noChangeShapeType="1"/>
              <a:stCxn id="13" idx="0"/>
              <a:endCxn id="12" idx="2"/>
            </p:cNvCxnSpPr>
            <p:nvPr/>
          </p:nvCxnSpPr>
          <p:spPr bwMode="auto">
            <a:xfrm rot="16200000">
              <a:off x="3803" y="8962"/>
              <a:ext cx="360" cy="2520"/>
            </a:xfrm>
            <a:prstGeom prst="bentConnector3">
              <a:avLst>
                <a:gd name="adj1" fmla="val 181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_s2067"/>
            <p:cNvSpPr>
              <a:spLocks noChangeArrowheads="1"/>
            </p:cNvSpPr>
            <p:nvPr/>
          </p:nvSpPr>
          <p:spPr bwMode="auto">
            <a:xfrm>
              <a:off x="4162" y="9322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600" b="1" i="0" u="none" strike="noStrike" cap="none" normalizeH="0" baseline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гвоздь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_s2066"/>
            <p:cNvSpPr>
              <a:spLocks noChangeArrowheads="1"/>
            </p:cNvSpPr>
            <p:nvPr/>
          </p:nvSpPr>
          <p:spPr bwMode="auto">
            <a:xfrm>
              <a:off x="1642" y="10402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400" b="1" i="0" u="none" strike="noStrike" cap="none" normalizeH="0" baseline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кузнец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_s2065"/>
            <p:cNvSpPr>
              <a:spLocks noChangeArrowheads="1"/>
            </p:cNvSpPr>
            <p:nvPr/>
          </p:nvSpPr>
          <p:spPr bwMode="auto">
            <a:xfrm>
              <a:off x="4162" y="10402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600" b="1" i="0" u="none" strike="noStrike" cap="none" normalizeH="0" baseline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портной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_s2064"/>
            <p:cNvSpPr>
              <a:spLocks noChangeArrowheads="1"/>
            </p:cNvSpPr>
            <p:nvPr/>
          </p:nvSpPr>
          <p:spPr bwMode="auto">
            <a:xfrm>
              <a:off x="6682" y="10402"/>
              <a:ext cx="2160" cy="7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3600" b="1" i="0" u="none" strike="noStrike" cap="none" normalizeH="0" baseline="0" smtClean="0">
                  <a:ln>
                    <a:noFill/>
                  </a:ln>
                  <a:solidFill>
                    <a:srgbClr val="92D050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сапожник</a:t>
              </a:r>
              <a:endPara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-1351439" y="8086395"/>
            <a:ext cx="3318469" cy="1680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433855" y="2295346"/>
            <a:ext cx="4125686" cy="29915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Что вы можете сказать о </a:t>
            </a:r>
            <a:r>
              <a:rPr lang="ru-RU" sz="5400" dirty="0" err="1" smtClean="0">
                <a:solidFill>
                  <a:schemeClr val="accent1">
                    <a:lumMod val="50000"/>
                  </a:schemeClr>
                </a:solidFill>
              </a:rPr>
              <a:t>Свэнде</a:t>
            </a: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506" name="Picture 2" descr="https://b.radikal.ru/b34/1905/8f/627b9afedd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5" y="1405543"/>
            <a:ext cx="6140960" cy="51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5734" y="1405543"/>
            <a:ext cx="10714570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СОСТАВЛЕНИЕ КЛАСТЕРА. </a:t>
            </a:r>
            <a:endParaRPr lang="ru-RU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2478014" y="78246"/>
            <a:ext cx="15187302" cy="74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03460" y="0"/>
            <a:ext cx="114158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1975447" y="96305"/>
            <a:ext cx="18817007" cy="44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1550351" y="64101"/>
            <a:ext cx="16803809" cy="53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2" name="Diagram 31"/>
          <p:cNvGrpSpPr>
            <a:grpSpLocks noChangeAspect="1"/>
          </p:cNvGrpSpPr>
          <p:nvPr/>
        </p:nvGrpSpPr>
        <p:grpSpPr bwMode="auto">
          <a:xfrm>
            <a:off x="182880" y="1029685"/>
            <a:ext cx="11887200" cy="6205156"/>
            <a:chOff x="1642" y="-165"/>
            <a:chExt cx="8640" cy="8640"/>
          </a:xfrm>
        </p:grpSpPr>
        <p:sp>
          <p:nvSpPr>
            <p:cNvPr id="13" name="_s3114"/>
            <p:cNvSpPr>
              <a:spLocks noChangeShapeType="1"/>
            </p:cNvSpPr>
            <p:nvPr/>
          </p:nvSpPr>
          <p:spPr bwMode="auto">
            <a:xfrm flipH="1" flipV="1">
              <a:off x="4011" y="3520"/>
              <a:ext cx="976" cy="3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3113"/>
            <p:cNvSpPr>
              <a:spLocks noChangeArrowheads="1"/>
            </p:cNvSpPr>
            <p:nvPr/>
          </p:nvSpPr>
          <p:spPr bwMode="auto">
            <a:xfrm>
              <a:off x="2009" y="2177"/>
              <a:ext cx="2052" cy="205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1F4E79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любит близких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_s3112"/>
            <p:cNvSpPr>
              <a:spLocks noChangeShapeType="1"/>
            </p:cNvSpPr>
            <p:nvPr/>
          </p:nvSpPr>
          <p:spPr bwMode="auto">
            <a:xfrm flipH="1">
              <a:off x="4756" y="4984"/>
              <a:ext cx="603" cy="8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3111"/>
            <p:cNvSpPr>
              <a:spLocks noChangeArrowheads="1"/>
            </p:cNvSpPr>
            <p:nvPr/>
          </p:nvSpPr>
          <p:spPr bwMode="auto">
            <a:xfrm>
              <a:off x="3127" y="5618"/>
              <a:ext cx="2052" cy="205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1F4E79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трудолюбивый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_s3110"/>
            <p:cNvSpPr>
              <a:spLocks noChangeShapeType="1"/>
            </p:cNvSpPr>
            <p:nvPr/>
          </p:nvSpPr>
          <p:spPr bwMode="auto">
            <a:xfrm>
              <a:off x="6565" y="4984"/>
              <a:ext cx="603" cy="8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3109"/>
            <p:cNvSpPr>
              <a:spLocks noChangeArrowheads="1"/>
            </p:cNvSpPr>
            <p:nvPr/>
          </p:nvSpPr>
          <p:spPr bwMode="auto">
            <a:xfrm>
              <a:off x="6745" y="5618"/>
              <a:ext cx="2052" cy="205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none" strike="noStrike" cap="none" normalizeH="0" baseline="0" smtClean="0">
                  <a:ln>
                    <a:noFill/>
                  </a:ln>
                  <a:solidFill>
                    <a:srgbClr val="1F4E79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умный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_s3108"/>
            <p:cNvSpPr>
              <a:spLocks noChangeShapeType="1"/>
            </p:cNvSpPr>
            <p:nvPr/>
          </p:nvSpPr>
          <p:spPr bwMode="auto">
            <a:xfrm flipV="1">
              <a:off x="6937" y="3520"/>
              <a:ext cx="976" cy="31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_s3107"/>
            <p:cNvSpPr>
              <a:spLocks noChangeArrowheads="1"/>
            </p:cNvSpPr>
            <p:nvPr/>
          </p:nvSpPr>
          <p:spPr bwMode="auto">
            <a:xfrm>
              <a:off x="7863" y="2177"/>
              <a:ext cx="2052" cy="205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1F4E79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отзывчивый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_s3106"/>
            <p:cNvSpPr>
              <a:spLocks noChangeShapeType="1"/>
            </p:cNvSpPr>
            <p:nvPr/>
          </p:nvSpPr>
          <p:spPr bwMode="auto">
            <a:xfrm flipV="1">
              <a:off x="5962" y="2103"/>
              <a:ext cx="0" cy="10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_s3105"/>
            <p:cNvSpPr>
              <a:spLocks noChangeArrowheads="1"/>
            </p:cNvSpPr>
            <p:nvPr/>
          </p:nvSpPr>
          <p:spPr bwMode="auto">
            <a:xfrm>
              <a:off x="4936" y="51"/>
              <a:ext cx="2052" cy="205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1F4E79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добрый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_s3104"/>
            <p:cNvSpPr>
              <a:spLocks noChangeArrowheads="1"/>
            </p:cNvSpPr>
            <p:nvPr/>
          </p:nvSpPr>
          <p:spPr bwMode="auto">
            <a:xfrm>
              <a:off x="4936" y="3129"/>
              <a:ext cx="2052" cy="205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200" b="1" i="0" u="sng" strike="noStrike" cap="none" normalizeH="0" baseline="0" smtClean="0">
                  <a:ln>
                    <a:noFill/>
                  </a:ln>
                  <a:solidFill>
                    <a:srgbClr val="1F4E79"/>
                  </a:solidFill>
                  <a:effectLst/>
                  <a:latin typeface="Verdan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Свэнд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7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354346" y="1405543"/>
            <a:ext cx="4125686" cy="48222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Какие ремёсла знает 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</a:rPr>
              <a:t>Свэнд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Что помогло ему в трудных ситуациях?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(его смекалка и желание найти себе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работу.)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39 гвоздь.jpg"/>
          <p:cNvPicPr>
            <a:picLocks noChangeAspect="1" noChangeArrowheads="1"/>
          </p:cNvPicPr>
          <p:nvPr/>
        </p:nvPicPr>
        <p:blipFill>
          <a:blip r:embed="rId3"/>
          <a:srcRect b="20936"/>
          <a:stretch>
            <a:fillRect/>
          </a:stretch>
        </p:blipFill>
        <p:spPr bwMode="auto">
          <a:xfrm>
            <a:off x="551948" y="1847056"/>
            <a:ext cx="6464929" cy="38160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370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ЧЕМУ УЧИТ ЭТА СКАЗКА</a:t>
            </a:r>
            <a:r>
              <a:rPr lang="ru-RU" dirty="0"/>
              <a:t>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857325" y="4578630"/>
            <a:ext cx="9644309" cy="6065927"/>
          </a:xfrm>
        </p:spPr>
        <p:txBody>
          <a:bodyPr/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Д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оброте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отзывчивости, трудолюбию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, любви к родным и близким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людям.</a:t>
            </a:r>
            <a:endParaRPr lang="ru-RU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774" name="Picture 6" descr="https://mishka-knizhka.ru/wp-content/uploads/2020/08/shvedskaya-narodnaya-skazka-gvozd-iz-rodnogo-doma.-khud.-k.bezborodo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691" y="1554307"/>
            <a:ext cx="5411789" cy="287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3234" y="1405543"/>
            <a:ext cx="5534267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5092385" cy="3739485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ШВЕДСКАЯ СКАЗКА «ГВОЗДЬ ИЗ РОДНОГО ДОМА».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i.ytimg.com/vi/ji2H2gTjXpY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4" y="1509858"/>
            <a:ext cx="5303519" cy="39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69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ВИД СКАЗКИ.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03716" y="4845144"/>
            <a:ext cx="10422613" cy="3099888"/>
          </a:xfrm>
        </p:spPr>
        <p:txBody>
          <a:bodyPr/>
          <a:lstStyle/>
          <a:p>
            <a:pPr lvl="0"/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социально-бытовая: в ней нет волшебства, герой добивается цели благодаря своим личным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качествам.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794" name="Picture 2" descr="https://malenkii-genii.ru/images/diafilm/diafilm-401/diafilm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0" y="1405543"/>
            <a:ext cx="7169300" cy="30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ЗАДАНИЕ.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3" y="1523342"/>
            <a:ext cx="10780665" cy="3653885"/>
          </a:xfrm>
        </p:spPr>
        <p:txBody>
          <a:bodyPr/>
          <a:lstStyle/>
          <a:p>
            <a:pPr lvl="0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Нарисовать иллюстрацию к сказке.</a:t>
            </a:r>
          </a:p>
          <a:p>
            <a:pPr lvl="0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Ответить на вопросы на стр. 39.</a:t>
            </a:r>
          </a:p>
          <a:p>
            <a:pPr marL="0" lvl="0" indent="0"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СКАНДИНАВСКИЕ СКАЗКИ.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502900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Славу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гордость детской литературы Скандинавии составляют народные сказки, предания и легенды Норвегии,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Швеции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 Финляндии.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Эти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удивительные волшебные истории погружают в созерцание прекрасной и необычной суровой северной природы, дремучих лесов и высоких гор, прозрачных озер и туманных фьордов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скандинавских сказках оживает мечта о счастье, сопутствующем бесстрашным и щедрым,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чистым    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сердцем и смелым душой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                            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ttps://teatr.audio/uploads/topics/preview/00/02/12/74/16d5875b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501" y="5338789"/>
            <a:ext cx="22860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half" idx="2"/>
          </p:nvPr>
        </p:nvSpPr>
        <p:spPr>
          <a:xfrm>
            <a:off x="7143438" y="1647357"/>
            <a:ext cx="4125686" cy="406327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 Перечислите </a:t>
            </a:r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героев </a:t>
            </a:r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сказки. </a:t>
            </a:r>
          </a:p>
          <a:p>
            <a:pPr lvl="0"/>
            <a:endParaRPr lang="ru-RU" sz="42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едные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крестьяне: муж, жена и трое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их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сыновей: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Матс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Петер  и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Свэнд</a:t>
            </a:r>
            <a:r>
              <a:rPr lang="ru-RU" sz="42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13378" y="1405543"/>
            <a:ext cx="4674062" cy="49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" y="1562100"/>
            <a:ext cx="5573486" cy="4533900"/>
          </a:xfrm>
          <a:prstGeom prst="rect">
            <a:avLst/>
          </a:prstGeom>
        </p:spPr>
      </p:pic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189460" y="1488831"/>
            <a:ext cx="4125686" cy="424526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Кого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из сыновей мать любила больше всех и почему?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</a:rPr>
              <a:t>Свэнда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, потому что он был всегда приветлив и ласков и всегда, чем мог, помогал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матери.)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916346" y="5540249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6981092" y="1631001"/>
            <a:ext cx="4617036" cy="370928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lvl="0" indent="0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 Почему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и зачем сыновьям пришлось уйти из дома? </a:t>
            </a:r>
            <a:endParaRPr lang="ru-RU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отому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что в доме нечего было есть, и они вынуждены были отправиться на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заработки.)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8" name="Picture 2" descr="https://mishka-knizhka.ru/wp-content/uploads/2020/08/shvedskaya-narodnaya-skazka-gvozd-iz-rodnogo-doma.-khud.-k.bezborodov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3" y="1856455"/>
            <a:ext cx="619125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4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428701"/>
            <a:ext cx="11887200" cy="53795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ПО СКАЗКЕ.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51948" y="1847056"/>
            <a:ext cx="11443001" cy="81163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бъект 5"/>
          <p:cNvSpPr>
            <a:spLocks noGrp="1"/>
          </p:cNvSpPr>
          <p:nvPr>
            <p:ph sz="half" idx="2"/>
          </p:nvPr>
        </p:nvSpPr>
        <p:spPr>
          <a:xfrm>
            <a:off x="7371241" y="1423800"/>
            <a:ext cx="4125686" cy="459568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Что взял с собой из дома старший сын и как он это объяснил? 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(Куртку отца. Сказал, что отец всегда сидит дома, и куртка ему больше не понадобится).</a:t>
            </a:r>
          </a:p>
          <a:p>
            <a:pPr lvl="0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D:\Маме\Учительская деятельность\Модератор\рус классы\5 класс русский\5 литература\5 литер  1 четверть\5 литер 15 Гвоздь\3 гвоздь.jpg"/>
          <p:cNvPicPr>
            <a:picLocks noChangeAspect="1" noChangeArrowheads="1"/>
          </p:cNvPicPr>
          <p:nvPr/>
        </p:nvPicPr>
        <p:blipFill>
          <a:blip r:embed="rId3"/>
          <a:srcRect b="20452"/>
          <a:stretch>
            <a:fillRect/>
          </a:stretch>
        </p:blipFill>
        <p:spPr bwMode="auto">
          <a:xfrm>
            <a:off x="523269" y="1790700"/>
            <a:ext cx="6527398" cy="39120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33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1133</Words>
  <Application>Microsoft Office PowerPoint</Application>
  <PresentationFormat>Широкоэкранный</PresentationFormat>
  <Paragraphs>281</Paragraphs>
  <Slides>41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ЦЕЛИ УРОКА:</vt:lpstr>
      <vt:lpstr>ПОВТОРЕНИЕ. </vt:lpstr>
      <vt:lpstr> </vt:lpstr>
      <vt:lpstr>СКАНДИНАВСКИЕ СКАЗКИ.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РАБОТА ПО СКАЗКЕ. </vt:lpstr>
      <vt:lpstr>СОСТАВЛЕНИЕ КЛАСТЕРА. </vt:lpstr>
      <vt:lpstr>РАБОТА ПО СКАЗКЕ. </vt:lpstr>
      <vt:lpstr>СОСТАВЛЕНИЕ КЛАСТЕРА. </vt:lpstr>
      <vt:lpstr>РАБОТА ПО СКАЗКЕ. </vt:lpstr>
      <vt:lpstr>ЧЕМУ УЧИТ ЭТА СКАЗКА? </vt:lpstr>
      <vt:lpstr>ВИД СКАЗКИ.</vt:lpstr>
      <vt:lpstr>ЗАДАНИЕ.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23</cp:revision>
  <dcterms:created xsi:type="dcterms:W3CDTF">2020-09-22T10:38:17Z</dcterms:created>
  <dcterms:modified xsi:type="dcterms:W3CDTF">2020-09-23T07:21:09Z</dcterms:modified>
</cp:coreProperties>
</file>