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2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73" r:id="rId12"/>
    <p:sldId id="266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1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4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79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55C3-F5D1-44B7-97F6-A6161330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8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4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3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0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97CB7-88FE-4C1D-8B91-15045ADDCF94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BF32-1489-4CF9-8FC6-52754C47B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0168" y="2700149"/>
            <a:ext cx="6052232" cy="295369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3698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98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698" dirty="0">
              <a:latin typeface="Arial"/>
              <a:cs typeface="Arial"/>
            </a:endParaRPr>
          </a:p>
          <a:p>
            <a:pPr marL="26841">
              <a:lnSpc>
                <a:spcPts val="5907"/>
              </a:lnSpc>
            </a:pP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Волшебные сказки.  </a:t>
            </a:r>
          </a:p>
          <a:p>
            <a:pPr marL="26841">
              <a:lnSpc>
                <a:spcPts val="5907"/>
              </a:lnSpc>
            </a:pP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Сказка «Марья </a:t>
            </a:r>
            <a:r>
              <a:rPr lang="ru-RU" sz="32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Моревна</a:t>
            </a:r>
            <a:r>
              <a:rPr lang="ru-RU" sz="3200" b="1" spc="11" dirty="0" smtClean="0">
                <a:solidFill>
                  <a:srgbClr val="2365C7"/>
                </a:solidFill>
                <a:latin typeface="Arial"/>
                <a:cs typeface="Arial"/>
              </a:rPr>
              <a:t>».</a:t>
            </a:r>
            <a:endParaRPr sz="3200" b="1" dirty="0">
              <a:latin typeface="Arial"/>
              <a:cs typeface="Arial"/>
            </a:endParaRPr>
          </a:p>
          <a:p>
            <a:pPr marL="68440">
              <a:lnSpc>
                <a:spcPts val="4290"/>
              </a:lnSpc>
              <a:spcBef>
                <a:spcPts val="2599"/>
              </a:spcBef>
            </a:pPr>
            <a:endParaRPr sz="3698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4941" y="1145408"/>
            <a:ext cx="1082038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7814"/>
            <a:ext cx="76200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Структурные элементы в русских волшебных сказках с использованием числа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ТРИ :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3" name="Picture 14" descr="Телефоны американской компании Motorola признаны самыми опасными с точки зрения уровня излуче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6881" y="1649415"/>
            <a:ext cx="2997587" cy="3761678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6741" y="1524000"/>
            <a:ext cx="7449015" cy="501061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1.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героя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2.  Три возможности действия.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3.  Три дороги — три пути, по которым герои расходятся или по которым можно пойти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главному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ерою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4.  Три дня — срок пути.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5.  Три помощника или                     перевоплощения.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6.  Три боя, три препятствия (в том числе три головы у Змея Горыныча, которые всегда в бою увеличиваются на три или в три раза).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7.  Три однородные операции (посвист, окрик и т. п.)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 разных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лиц.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8.  Результат на третий раз.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956175" y="3230564"/>
            <a:ext cx="247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ru-RU" sz="2000"/>
              <a:t> </a:t>
            </a:r>
          </a:p>
        </p:txBody>
      </p:sp>
      <p:sp>
        <p:nvSpPr>
          <p:cNvPr id="10246" name="AutoShape 9" descr="image297"/>
          <p:cNvSpPr>
            <a:spLocks noChangeAspect="1" noChangeArrowheads="1"/>
          </p:cNvSpPr>
          <p:nvPr/>
        </p:nvSpPr>
        <p:spPr bwMode="auto">
          <a:xfrm>
            <a:off x="1692275" y="46038"/>
            <a:ext cx="106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  <p:sp>
        <p:nvSpPr>
          <p:cNvPr id="10247" name="AutoShape 11" descr="image297"/>
          <p:cNvSpPr>
            <a:spLocks noChangeAspect="1" noChangeArrowheads="1"/>
          </p:cNvSpPr>
          <p:nvPr/>
        </p:nvSpPr>
        <p:spPr bwMode="auto">
          <a:xfrm>
            <a:off x="1692275" y="46038"/>
            <a:ext cx="1066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4985" y="476672"/>
            <a:ext cx="9367025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Какими словами начинается и заканчивается сказка «Марья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</a:rPr>
              <a:t>Моревна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»?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070517" y="1844824"/>
            <a:ext cx="8697891" cy="25202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 некотором царстве, в некотором государстве жил- был Иван-царевич.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Приехали и стали жить-поживать да добра наживать да медок попивать.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74850" y="4149080"/>
            <a:ext cx="64008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 чем свидетельствует такие начало и концовка сказки?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img-fotki.yandex.ru/get/9806/157060903.231/0_120226_eaa8bc80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147" y="3389971"/>
            <a:ext cx="2606255" cy="3268244"/>
          </a:xfrm>
          <a:prstGeom prst="round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50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7772400" cy="715962"/>
          </a:xfrm>
        </p:spPr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Сказка «Марья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Моревна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».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7" name="Picture 7" descr="COBJ0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6195" y="1423085"/>
            <a:ext cx="2575341" cy="4063316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77736" y="990603"/>
            <a:ext cx="88986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года Иван Царевич переженил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трёх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своих сестёр.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ведра воды, поданные Иваном, выпил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Кащей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скинул цепи.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3. Иван в поисках Марьи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Моревны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идёт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дня.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Кащей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обещает простить Ивана-похитителя Марьи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Моревны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два раза, а 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третий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раз — изрубить на куски.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5. Из речи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Кащея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: «За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тридевять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земель,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тридесятом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царстве, за огненной рекою живет баба-яга... Я у неё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дня пастухом был... А у меня есть такой платок — как махну в правую сторону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раза...»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6. В поисках быстроногого коня Иван щадит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трижды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: птицу с птенцами, пчёл, львицу со львёнком, которые потом помогают ему освободить Марью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Моревну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0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4" y="188641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Что наказали Ивану-царевичу отец с матерью перед смертью?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(Они сказали сыну, чтобы он выдавал сестер замуж за первого, кто за них будет свататься).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Чем руководствовался Иван, выдавая сестер замуж?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(Ответ примерно такой: «Если ты люб ей (Марье-царевне, Ольге-царевне или Анне-царевне), то пусть она идет за тебя, я с сестрицы воли не снимаю»).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Как произошло знакомство Ивана-царевича с Марьей 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Моревной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?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(На поле брани, у белого шатра).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9218" name="Picture 2" descr="http://agatad.gorod.tomsk.ru/posts-files/60/355/i/Oleg_Ramodin_marya_morevna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97" y="5263376"/>
            <a:ext cx="2012403" cy="159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771" y="423745"/>
            <a:ext cx="103260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Что необычного вы увидели в начальных отношениях Ивана с Марьей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Моревной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? (Жена идет на войну, а муж остается дома; по логике вещей все должно быть наоборот).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Куда Марья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Моревна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запретила заглядывать Ивану-царевичу? (В чулан).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Как вы думаете, какое чувство подхлестнуло Ивана-царевича все-таки заглянуть в запретный чулан? (Любопытство).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- Сколько цепей было на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Кащее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в чулане? (Двенадцать цепей).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0242" name="Picture 2" descr="https://pp.vk.me/c630830/v630830274/35943/rOU8OJk_B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13" y="4081345"/>
            <a:ext cx="6177577" cy="22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20" y="490655"/>
            <a:ext cx="718138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Сколько лет сидел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/>
              </a:rPr>
              <a:t>Кащей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взаперти? (Десять лет).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- Как вы думаете, почему Иван согласился и дал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/>
              </a:rPr>
              <a:t>Кащею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напиться воды? (Иван пожалел его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- Какой столовый предмет Иван-царевич оставил соколу? (Серебряную ложку).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- Какую вещь Иван оставил орлу? (Серебряную вилку).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- Что подарил Иван на память о себе ворону? (Серебряную табакерку).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- Что конь посоветовал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/>
              </a:rPr>
              <a:t>Кащею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в первый побег Ивана-царевича?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(«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Можно пшеницы насеять...» до «...и то поспеем!»).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1266" name="Picture 2" descr="http://iknigi.net/books_files/online_html/115168/i_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39" y="1784195"/>
            <a:ext cx="4119156" cy="28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538" y="188641"/>
            <a:ext cx="93224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600" b="1" i="1" dirty="0">
                <a:solidFill>
                  <a:srgbClr val="002060"/>
                </a:solidFill>
                <a:latin typeface="Times New Roman"/>
              </a:rPr>
              <a:t>Какие животные и насекомые повстречались Ивану по пути к Бабе Яге? (Сначала заморская птица с птенцами, потом пчелиный рой, затем львица с детенышем).</a:t>
            </a:r>
            <a:endParaRPr lang="ru-RU" sz="26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600" b="1" i="1" dirty="0">
                <a:solidFill>
                  <a:srgbClr val="002060"/>
                </a:solidFill>
                <a:latin typeface="Times New Roman"/>
              </a:rPr>
              <a:t>- Сколько шестов было вокруг дома Бабы Яги? (Двенадцать).</a:t>
            </a:r>
            <a:endParaRPr lang="ru-RU" sz="2600" b="1" i="1" dirty="0">
              <a:solidFill>
                <a:srgbClr val="002060"/>
              </a:solidFill>
              <a:latin typeface="Arial"/>
            </a:endParaRPr>
          </a:p>
          <a:p>
            <a:r>
              <a:rPr lang="ru-RU" sz="2600" b="1" i="1" dirty="0">
                <a:solidFill>
                  <a:srgbClr val="002060"/>
                </a:solidFill>
                <a:latin typeface="Times New Roman"/>
              </a:rPr>
              <a:t>- Как животные и насекомые помогли Ивану-царевичу справиться с заданием Бабы Яги? (И птицы, и пчелы, и львы загоняли кобылиц домой к Бабе Яге).</a:t>
            </a:r>
            <a:endParaRPr lang="ru-RU" sz="2600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37" y="3604960"/>
            <a:ext cx="693605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Как Иван-царевич в конце концов расквитался с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/>
              </a:rPr>
              <a:t>Кащеем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Бессмертным?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«Долго ли, коротко ли – нагнал он Ивана-царевича...» до «...пепел его пустил по ветру»).</a:t>
            </a:r>
            <a:endParaRPr lang="ru-RU" sz="2800" b="1" i="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3314" name="Picture 2" descr="https://malenkii-genii.ru/images/diafilm/diafilm-771/diafilm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39" y="3912736"/>
            <a:ext cx="3992136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4" y="26064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/>
              </a:rPr>
              <a:t>Какова концовка сказки «Марья </a:t>
            </a:r>
            <a:r>
              <a:rPr lang="ru-RU" sz="3600" b="1" i="1" dirty="0" err="1">
                <a:solidFill>
                  <a:srgbClr val="002060"/>
                </a:solidFill>
                <a:latin typeface="Times New Roman"/>
              </a:rPr>
              <a:t>Моревна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</a:rPr>
              <a:t>»? </a:t>
            </a:r>
            <a:endParaRPr lang="ru-RU" sz="3600" b="1" i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(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«...и стали себе жить-поживать, добра наживать да медок попивать»).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/>
              </a:rPr>
              <a:t>-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/>
              </a:rPr>
              <a:t>В сказке встречаются 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</a:rPr>
              <a:t>старинные слова.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4338" name="Picture 2" descr="https://i.pinimg.com/originals/a1/f6/67/a1f66710d323769e02de71cde42ae4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41" y="3412273"/>
            <a:ext cx="2870364" cy="30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Словарная работа.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«Не унимать»  значит «не останавливать»; 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«ворочаться» — «возвращаться»;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«глазами вскинуть» — «осмотреться»;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«не чаять» — «не думать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».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" name="Picture 4" descr="https://malenkii-genii.ru/images/diafilm/diafilm-772/diafilm-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9969"/>
            <a:ext cx="5181600" cy="4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41715" y="476672"/>
            <a:ext cx="8795656" cy="77809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 чем сказка? (Определите ее тему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2495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5771" y="1628800"/>
            <a:ext cx="8991600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Русская народная сказка "Марья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Моревна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" повествует читателю об удивительной в своем постоянстве, удивительной в упорном преодолении страхов и трудностей, любви. </a:t>
            </a:r>
          </a:p>
        </p:txBody>
      </p:sp>
      <p:pic>
        <p:nvPicPr>
          <p:cNvPr id="26626" name="Picture 2" descr="https://i.ytimg.com/vi/fAl8lg5T1YU/hqdefault.jpg"/>
          <p:cNvPicPr>
            <a:picLocks noChangeAspect="1" noChangeArrowheads="1"/>
          </p:cNvPicPr>
          <p:nvPr/>
        </p:nvPicPr>
        <p:blipFill>
          <a:blip r:embed="rId2" cstate="print"/>
          <a:srcRect r="164"/>
          <a:stretch>
            <a:fillRect/>
          </a:stretch>
        </p:blipFill>
        <p:spPr bwMode="auto">
          <a:xfrm>
            <a:off x="5290457" y="3305826"/>
            <a:ext cx="2345707" cy="3192135"/>
          </a:xfrm>
          <a:prstGeom prst="round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382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Вспомнить, какие сказки называются волшебными.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Рассмотреть особенности волшебных сказок и их построение.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Изучить понятие «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тринитаризм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», рассмотреть  структурные элементы в волшебных сказках с применением числа «три».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Проанализировать сказку  «Марья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Моревна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>
            <a:spLocks noGrp="1"/>
          </p:cNvSpPr>
          <p:nvPr>
            <p:ph type="title"/>
          </p:nvPr>
        </p:nvSpPr>
        <p:spPr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7200" dirty="0" smtClean="0">
                <a:solidFill>
                  <a:schemeClr val="bg1"/>
                </a:solidFill>
              </a:rPr>
              <a:t>          </a:t>
            </a:r>
            <a:r>
              <a:rPr lang="ru-RU" sz="8800" b="1" dirty="0" smtClean="0">
                <a:solidFill>
                  <a:schemeClr val="bg1"/>
                </a:solidFill>
              </a:rPr>
              <a:t>Цели урока:</a:t>
            </a:r>
            <a:endParaRPr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J3W7YAEmjzs/hqdefaul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96922" y="2060847"/>
            <a:ext cx="5151407" cy="4482501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2495600" y="1628800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2629" y="476250"/>
            <a:ext cx="10515600" cy="158459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Какие черты характера Марьи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</a:rPr>
              <a:t>Моревны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 и Ивана -царевича помогли победить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Кащея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Бессмертного?</a:t>
            </a:r>
          </a:p>
        </p:txBody>
      </p:sp>
    </p:spTree>
    <p:extLst>
      <p:ext uri="{BB962C8B-B14F-4D97-AF65-F5344CB8AC3E}">
        <p14:creationId xmlns:p14="http://schemas.microsoft.com/office/powerpoint/2010/main" val="18405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ihi.ru/pics/2015/03/29/10605.jpg"/>
          <p:cNvPicPr>
            <a:picLocks noChangeAspect="1" noChangeArrowheads="1"/>
          </p:cNvPicPr>
          <p:nvPr/>
        </p:nvPicPr>
        <p:blipFill>
          <a:blip r:embed="rId2" cstate="print"/>
          <a:srcRect r="76"/>
          <a:stretch>
            <a:fillRect/>
          </a:stretch>
        </p:blipFill>
        <p:spPr bwMode="auto">
          <a:xfrm rot="392173">
            <a:off x="9097303" y="3070941"/>
            <a:ext cx="2880134" cy="345688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7714" y="1524000"/>
            <a:ext cx="9838726" cy="3633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     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Иван-царевич, главный герой сказки - имеет доброе сердце, способное преданно любить и бороться за свое счастье. Именно целеустремленность Ивана-царевича, его упорство в достижении поставленной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ц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ели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привели главных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героев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сказки  к счастливому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33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финалу.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53885" y="548680"/>
            <a:ext cx="938348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Какова роль образа Ивана –царевича?</a:t>
            </a:r>
          </a:p>
        </p:txBody>
      </p:sp>
    </p:spTree>
    <p:extLst>
      <p:ext uri="{BB962C8B-B14F-4D97-AF65-F5344CB8AC3E}">
        <p14:creationId xmlns:p14="http://schemas.microsoft.com/office/powerpoint/2010/main" val="12638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bojre.narod.ru/images/boyary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4221">
            <a:off x="6589910" y="2132856"/>
            <a:ext cx="3250806" cy="439248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57943" y="1324147"/>
            <a:ext cx="10058400" cy="491316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b="1" i="1" dirty="0"/>
          </a:p>
          <a:p>
            <a:pPr algn="ctr">
              <a:spcBef>
                <a:spcPts val="0"/>
              </a:spcBef>
              <a:buNone/>
            </a:pPr>
            <a:endParaRPr lang="ru-RU" sz="1400" b="1" i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57943" y="1197744"/>
            <a:ext cx="909849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Умная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и умеющая выжидать подходящий для победы над врагом момент,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воительница-королевна.  Выведав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щея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что  основная  сила его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в богатырском коне,  Марья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Моревна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передает мужу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необходимые сведения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про способ достать такого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же, как у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Кащея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богатырского коня.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5771" y="548680"/>
            <a:ext cx="800661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Какова роль образа Марьи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Моревны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55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storage.googleapis.com/m3ra-150617.appspot.com/Ivan-Vasilisa.jpg"/>
          <p:cNvPicPr>
            <a:picLocks noChangeAspect="1" noChangeArrowheads="1"/>
          </p:cNvPicPr>
          <p:nvPr/>
        </p:nvPicPr>
        <p:blipFill>
          <a:blip r:embed="rId2" cstate="print"/>
          <a:srcRect b="79"/>
          <a:stretch>
            <a:fillRect/>
          </a:stretch>
        </p:blipFill>
        <p:spPr bwMode="auto">
          <a:xfrm>
            <a:off x="4509655" y="1705832"/>
            <a:ext cx="3699163" cy="420965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ИЛЛЮСТРАЦИЯ К СКАЗКЕ «МАРЬЯ МОРЕВНА».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3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Задание для самостоятельной работы.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Дочитать сказку «Марья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Моревна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Нарисовать в тетради иллюстрацию к понравившемуся эпизоду сказки.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6112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204332" y="1371600"/>
            <a:ext cx="9768468" cy="3429000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76200" cap="flat" cmpd="tri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b="1" dirty="0">
              <a:latin typeface="Palatino Linotyp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>
                <a:solidFill>
                  <a:srgbClr val="7924A8"/>
                </a:solidFill>
                <a:latin typeface="Palatino Linotype" pitchFamily="18" charset="0"/>
              </a:rPr>
              <a:t>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Была дорога доброй сказки длинной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Сквозь расстояния и времена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И все народы радостью единой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  Навек умела связывать она.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7172" name="Picture 9" descr="File2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4800600"/>
            <a:ext cx="2438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1-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73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24" y="2071678"/>
            <a:ext cx="1179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вид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повествовательного , в основном прозаического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</a:rPr>
              <a:t>фольклора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</a:rPr>
              <a:t>сказочная </a:t>
            </a:r>
            <a:r>
              <a:rPr lang="ru-RU" sz="3600" i="1" u="sng" dirty="0">
                <a:solidFill>
                  <a:schemeClr val="accent1">
                    <a:lumMod val="50000"/>
                  </a:schemeClr>
                </a:solidFill>
              </a:rPr>
              <a:t>проза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), включающий в себя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разножанровые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 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произведения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в </a:t>
            </a:r>
            <a:r>
              <a:rPr lang="ru-RU" sz="3600" u="sng" dirty="0" err="1">
                <a:solidFill>
                  <a:schemeClr val="accent1">
                    <a:lumMod val="50000"/>
                  </a:schemeClr>
                </a:solidFill>
              </a:rPr>
              <a:t>содержаниии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которыхотсутствует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строгая достоверность.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Волшебная сказка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9255513" y="4414068"/>
            <a:ext cx="2341756" cy="22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662" y="548681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Построение сказки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Присказка (может и не быть)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Зачин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Завязка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Развитие сюжета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Кульминация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Концовка</a:t>
            </a:r>
          </a:p>
        </p:txBody>
      </p:sp>
      <p:pic>
        <p:nvPicPr>
          <p:cNvPr id="6146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428736"/>
            <a:ext cx="571504" cy="571504"/>
          </a:xfrm>
          <a:prstGeom prst="rect">
            <a:avLst/>
          </a:prstGeom>
          <a:noFill/>
        </p:spPr>
      </p:pic>
      <p:pic>
        <p:nvPicPr>
          <p:cNvPr id="4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2143116"/>
            <a:ext cx="571504" cy="571504"/>
          </a:xfrm>
          <a:prstGeom prst="rect">
            <a:avLst/>
          </a:prstGeom>
          <a:noFill/>
        </p:spPr>
      </p:pic>
      <p:pic>
        <p:nvPicPr>
          <p:cNvPr id="5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2786058"/>
            <a:ext cx="571504" cy="561980"/>
          </a:xfrm>
          <a:prstGeom prst="rect">
            <a:avLst/>
          </a:prstGeom>
          <a:noFill/>
        </p:spPr>
      </p:pic>
      <p:pic>
        <p:nvPicPr>
          <p:cNvPr id="6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3500438"/>
            <a:ext cx="571504" cy="571504"/>
          </a:xfrm>
          <a:prstGeom prst="rect">
            <a:avLst/>
          </a:prstGeom>
          <a:noFill/>
        </p:spPr>
      </p:pic>
      <p:pic>
        <p:nvPicPr>
          <p:cNvPr id="7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4214818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000636"/>
            <a:ext cx="5715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6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357166"/>
            <a:ext cx="79296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u="sng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Признаки волшебной сказки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Борьба добра со злом (борьба «своего» и «чужого» мира) 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Построение сказки.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Волшебные числа.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Волшебные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цвета: золотой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серебряный.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Волшебные предметы.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Волшебные помощники.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Добро побеждает зло.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Герой получает награду (невесту и полцарства).</a:t>
            </a:r>
          </a:p>
        </p:txBody>
      </p:sp>
      <p:pic>
        <p:nvPicPr>
          <p:cNvPr id="3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1214422"/>
            <a:ext cx="571504" cy="571504"/>
          </a:xfrm>
          <a:prstGeom prst="rect">
            <a:avLst/>
          </a:prstGeom>
          <a:noFill/>
        </p:spPr>
      </p:pic>
      <p:pic>
        <p:nvPicPr>
          <p:cNvPr id="4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2285992"/>
            <a:ext cx="571504" cy="571504"/>
          </a:xfrm>
          <a:prstGeom prst="rect">
            <a:avLst/>
          </a:prstGeom>
          <a:noFill/>
        </p:spPr>
      </p:pic>
      <p:pic>
        <p:nvPicPr>
          <p:cNvPr id="5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2" y="2857496"/>
            <a:ext cx="571504" cy="500066"/>
          </a:xfrm>
          <a:prstGeom prst="rect">
            <a:avLst/>
          </a:prstGeom>
          <a:noFill/>
        </p:spPr>
      </p:pic>
      <p:pic>
        <p:nvPicPr>
          <p:cNvPr id="7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357562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392906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4500570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5072074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2" descr="http://forum.designer.kz/uploads/1149743228/gallery_28_1_38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5643578"/>
            <a:ext cx="571504" cy="57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4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260649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"/>
              </a:rPr>
              <a:t>Какие персонажи вам часто встречались в разных сказках?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(Иван-царевич, Иванушка-дурачок, Баба Яга и т. д.).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i="1" dirty="0">
                <a:solidFill>
                  <a:srgbClr val="002060"/>
                </a:solidFill>
                <a:latin typeface="Arial"/>
              </a:rPr>
              <a:t>- Кого в старину называли </a:t>
            </a:r>
            <a:r>
              <a:rPr lang="ru-RU" sz="2800" b="1" i="1" dirty="0" err="1">
                <a:solidFill>
                  <a:srgbClr val="002060"/>
                </a:solidFill>
                <a:latin typeface="Arial"/>
              </a:rPr>
              <a:t>бахарем</a:t>
            </a:r>
            <a:r>
              <a:rPr lang="ru-RU" sz="2800" b="1" i="1" dirty="0">
                <a:solidFill>
                  <a:srgbClr val="002060"/>
                </a:solidFill>
                <a:latin typeface="Arial"/>
              </a:rPr>
              <a:t>?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(Рассказчика сказок).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i="1" dirty="0">
                <a:solidFill>
                  <a:srgbClr val="002060"/>
                </a:solidFill>
                <a:latin typeface="Arial"/>
              </a:rPr>
              <a:t>- Для чего в сказке используется присказка?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(Присказка вводит слушателя в атмосферу сказки).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800" b="1" i="1" dirty="0">
                <a:solidFill>
                  <a:srgbClr val="002060"/>
                </a:solidFill>
                <a:latin typeface="Arial"/>
              </a:rPr>
              <a:t>О чем обычно говорится в зачине сказки? </a:t>
            </a:r>
            <a:endParaRPr lang="ru-RU" sz="2800" b="1" i="1" dirty="0" smtClean="0">
              <a:solidFill>
                <a:srgbClr val="002060"/>
              </a:solidFill>
              <a:latin typeface="Arial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О героях, событиях и месте действия сказки).</a:t>
            </a:r>
            <a:endParaRPr lang="ru-RU" sz="2400" dirty="0"/>
          </a:p>
        </p:txBody>
      </p:sp>
      <p:pic>
        <p:nvPicPr>
          <p:cNvPr id="4098" name="Picture 2" descr="http://russkaja-skazka.ru/wp-content/uploads/2016/10/marya-morevna-udivilas-chto-ivan-carevich-zhiv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21" y="4133301"/>
            <a:ext cx="5642518" cy="21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7200900" cy="72714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924A8"/>
                </a:solidFill>
                <a:latin typeface="Arial Black" pitchFamily="34" charset="0"/>
              </a:rPr>
              <a:t/>
            </a:r>
            <a:br>
              <a:rPr lang="ru-RU" sz="4000" b="1" dirty="0">
                <a:solidFill>
                  <a:srgbClr val="7924A8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ТРИНИТАРИЗМ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4" descr="mann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066800"/>
            <a:ext cx="3283527" cy="4891785"/>
          </a:xfrm>
          <a:noFill/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691745" y="609600"/>
            <a:ext cx="4655128" cy="5632311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Тринитаризм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- это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учение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 Троичности Целого, названное по латинскому  ему оригиналу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TRINITAS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что означает Троица, Троичный.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Тринитаризм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можно назвать Системой Знаний о Троице, о Триединстве. Это учение 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Животворении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о Целостном и Динамичном Основании Жизни.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Троичность связана с появлением христианства как религии. Здесь отразилось триединство Бога - отца, Бога- сына 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вятого духа.</a:t>
            </a:r>
          </a:p>
        </p:txBody>
      </p:sp>
    </p:spTree>
    <p:extLst>
      <p:ext uri="{BB962C8B-B14F-4D97-AF65-F5344CB8AC3E}">
        <p14:creationId xmlns:p14="http://schemas.microsoft.com/office/powerpoint/2010/main" val="30890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195" y="274638"/>
            <a:ext cx="8731405" cy="1143000"/>
          </a:xfrm>
          <a:noFill/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Символ ТРЁХ - нумерологический лейтмотив русской волшебной сказки</a:t>
            </a:r>
          </a:p>
        </p:txBody>
      </p:sp>
      <p:pic>
        <p:nvPicPr>
          <p:cNvPr id="9219" name="Содержимое 7" descr="celt14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864" y="2096429"/>
            <a:ext cx="2921620" cy="3834626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170556" y="1739590"/>
            <a:ext cx="7136781" cy="5109091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r="100000" b="100000"/>
            </a:path>
          </a:gra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Слово «волшебный» происходит от слова «волхв».</a:t>
            </a:r>
          </a:p>
          <a:p>
            <a:r>
              <a:rPr lang="ru-RU" sz="2900" b="1" i="1" u="sng" dirty="0">
                <a:solidFill>
                  <a:schemeClr val="accent1">
                    <a:lumMod val="50000"/>
                  </a:schemeClr>
                </a:solidFill>
              </a:rPr>
              <a:t>Волхв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русский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 языческий жрец в Древней Руси.</a:t>
            </a:r>
          </a:p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Свои знания волхвы передавали</a:t>
            </a:r>
          </a:p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 в форме сказаний – сказок.</a:t>
            </a:r>
          </a:p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Волшебные сказки стали воплощением народной нравственности и мудрости:</a:t>
            </a:r>
          </a:p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</a:rPr>
              <a:t>«Сказка – ложь, да в ней намёк добрым молодцам урок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endParaRPr lang="ru-RU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1039</Words>
  <Application>Microsoft Office PowerPoint</Application>
  <PresentationFormat>Широкоэкранный</PresentationFormat>
  <Paragraphs>115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Monotype Corsiva</vt:lpstr>
      <vt:lpstr>Palatino Linotype</vt:lpstr>
      <vt:lpstr>Times New Roman</vt:lpstr>
      <vt:lpstr>Wingdings</vt:lpstr>
      <vt:lpstr>Wingdings 2</vt:lpstr>
      <vt:lpstr>Тема Office</vt:lpstr>
      <vt:lpstr>Презентация PowerPoint</vt:lpstr>
      <vt:lpstr>          Цели урока:</vt:lpstr>
      <vt:lpstr>Презентация PowerPoint</vt:lpstr>
      <vt:lpstr>Волшебная сказка</vt:lpstr>
      <vt:lpstr>Презентация PowerPoint</vt:lpstr>
      <vt:lpstr>Презентация PowerPoint</vt:lpstr>
      <vt:lpstr>Презентация PowerPoint</vt:lpstr>
      <vt:lpstr> ТРИНИТАРИЗМ</vt:lpstr>
      <vt:lpstr>Символ ТРЁХ - нумерологический лейтмотив русской волшебной сказки</vt:lpstr>
      <vt:lpstr>Структурные элементы в русских волшебных сказках с использованием числа ТРИ :</vt:lpstr>
      <vt:lpstr>Какими словами начинается и заканчивается сказка «Марья Моревна»?</vt:lpstr>
      <vt:lpstr>Сказка «Марья Моревна».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работа.</vt:lpstr>
      <vt:lpstr>О чем сказка? (Определите ее тему).</vt:lpstr>
      <vt:lpstr>Какие черты характера Марьи Моревны и Ивана -царевича помогли победить Кащея Бессмертного?</vt:lpstr>
      <vt:lpstr>Презентация PowerPoint</vt:lpstr>
      <vt:lpstr>Презентация PowerPoint</vt:lpstr>
      <vt:lpstr>ИЛЛЮСТРАЦИЯ К СКАЗКЕ «МАРЬЯ МОРЕВНА».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2020-09-18T07:34:42Z</dcterms:created>
  <dcterms:modified xsi:type="dcterms:W3CDTF">2020-09-18T10:22:46Z</dcterms:modified>
</cp:coreProperties>
</file>