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62" r:id="rId4"/>
    <p:sldId id="259" r:id="rId5"/>
    <p:sldId id="260" r:id="rId6"/>
    <p:sldId id="261" r:id="rId7"/>
    <p:sldId id="267" r:id="rId8"/>
    <p:sldId id="263" r:id="rId9"/>
    <p:sldId id="264" r:id="rId10"/>
    <p:sldId id="265" r:id="rId11"/>
    <p:sldId id="273" r:id="rId12"/>
    <p:sldId id="266" r:id="rId13"/>
    <p:sldId id="268" r:id="rId14"/>
    <p:sldId id="269" r:id="rId15"/>
    <p:sldId id="270" r:id="rId16"/>
    <p:sldId id="271" r:id="rId17"/>
    <p:sldId id="272" r:id="rId18"/>
    <p:sldId id="276" r:id="rId19"/>
    <p:sldId id="277" r:id="rId20"/>
    <p:sldId id="278" r:id="rId21"/>
    <p:sldId id="27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19" autoAdjust="0"/>
    <p:restoredTop sz="94660"/>
  </p:normalViewPr>
  <p:slideViewPr>
    <p:cSldViewPr snapToGrid="0">
      <p:cViewPr varScale="1">
        <p:scale>
          <a:sx n="44" d="100"/>
          <a:sy n="44" d="100"/>
        </p:scale>
        <p:origin x="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781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318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142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790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C55C3-F5D1-44B7-97F6-A61613307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28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613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05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047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934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397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08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06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98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97CB7-88FE-4C1D-8B91-15045ADDCF94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BF32-1489-4CF9-8FC6-52754C47B5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540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20168" y="2700149"/>
            <a:ext cx="6052232" cy="295369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ru-RU" sz="3698" dirty="0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698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698" dirty="0">
              <a:latin typeface="Arial"/>
              <a:cs typeface="Arial"/>
            </a:endParaRPr>
          </a:p>
          <a:p>
            <a:pPr marL="26841">
              <a:lnSpc>
                <a:spcPts val="5907"/>
              </a:lnSpc>
            </a:pP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Волшебные сказки.  </a:t>
            </a:r>
          </a:p>
          <a:p>
            <a:pPr marL="26841">
              <a:lnSpc>
                <a:spcPts val="5907"/>
              </a:lnSpc>
            </a:pP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Сказка «Марья </a:t>
            </a:r>
            <a:r>
              <a:rPr lang="ru-RU" sz="3200" b="1" spc="11" dirty="0" err="1" smtClean="0">
                <a:solidFill>
                  <a:srgbClr val="2365C7"/>
                </a:solidFill>
                <a:latin typeface="Arial"/>
                <a:cs typeface="Arial"/>
              </a:rPr>
              <a:t>Моревна</a:t>
            </a:r>
            <a:r>
              <a:rPr lang="ru-RU" sz="3200" b="1" spc="11" dirty="0" smtClean="0">
                <a:solidFill>
                  <a:srgbClr val="2365C7"/>
                </a:solidFill>
                <a:latin typeface="Arial"/>
                <a:cs typeface="Arial"/>
              </a:rPr>
              <a:t>».</a:t>
            </a:r>
            <a:endParaRPr sz="3200" b="1" dirty="0">
              <a:latin typeface="Arial"/>
              <a:cs typeface="Arial"/>
            </a:endParaRPr>
          </a:p>
          <a:p>
            <a:pPr marL="68440">
              <a:lnSpc>
                <a:spcPts val="4290"/>
              </a:lnSpc>
              <a:spcBef>
                <a:spcPts val="2599"/>
              </a:spcBef>
            </a:pPr>
            <a:endParaRPr sz="3698" b="1" dirty="0">
              <a:solidFill>
                <a:schemeClr val="accent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644423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34941" y="1145408"/>
            <a:ext cx="1082038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8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Литература</a:t>
            </a:r>
            <a:endParaRPr lang="ru-RU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625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77814"/>
            <a:ext cx="7620000" cy="113982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sz="25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Структурные элементы в русских волшебных сказках с использованием числа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ТРИ :</a:t>
            </a:r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3" name="Picture 14" descr="Телефоны американской компании Motorola признаны самыми опасными с точки зрения уровня излучения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26881" y="1649415"/>
            <a:ext cx="2997587" cy="3761678"/>
          </a:xfrm>
          <a:noFill/>
          <a:ln w="76200" cmpd="tri">
            <a:solidFill>
              <a:schemeClr val="accent2"/>
            </a:solidFill>
          </a:ln>
        </p:spPr>
      </p:pic>
      <p:sp>
        <p:nvSpPr>
          <p:cNvPr id="102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036741" y="1524000"/>
            <a:ext cx="7449015" cy="5010615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1. 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Три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героя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2.  Три возможности действия.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3.  Три дороги — три пути, по которым герои расходятся или по которым можно пойти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главному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г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ерою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4.  Три дня — срок пути.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5.  Три помощника или                     перевоплощения.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6.  Три боя, три препятствия (в том числе три головы у Змея Горыныча, которые всегда в бою увеличиваются на три или в три раза).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7.  Три однородные операции (посвист, окрик и т. п.)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у разных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лиц.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8.  Результат на третий раз.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b="1" dirty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dirty="0" smtClean="0"/>
          </a:p>
        </p:txBody>
      </p:sp>
      <p:sp>
        <p:nvSpPr>
          <p:cNvPr id="10245" name="Rectangle 6"/>
          <p:cNvSpPr>
            <a:spLocks noChangeArrowheads="1"/>
          </p:cNvSpPr>
          <p:nvPr/>
        </p:nvSpPr>
        <p:spPr bwMode="auto">
          <a:xfrm>
            <a:off x="4956175" y="3230564"/>
            <a:ext cx="24765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r>
              <a:rPr lang="ru-RU" sz="2000"/>
              <a:t> </a:t>
            </a:r>
          </a:p>
        </p:txBody>
      </p:sp>
      <p:sp>
        <p:nvSpPr>
          <p:cNvPr id="10246" name="AutoShape 9" descr="image297"/>
          <p:cNvSpPr>
            <a:spLocks noChangeAspect="1" noChangeArrowheads="1"/>
          </p:cNvSpPr>
          <p:nvPr/>
        </p:nvSpPr>
        <p:spPr bwMode="auto">
          <a:xfrm>
            <a:off x="1692275" y="46038"/>
            <a:ext cx="10668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Arial" charset="0"/>
            </a:endParaRPr>
          </a:p>
        </p:txBody>
      </p:sp>
      <p:sp>
        <p:nvSpPr>
          <p:cNvPr id="10247" name="AutoShape 11" descr="image297"/>
          <p:cNvSpPr>
            <a:spLocks noChangeAspect="1" noChangeArrowheads="1"/>
          </p:cNvSpPr>
          <p:nvPr/>
        </p:nvSpPr>
        <p:spPr bwMode="auto">
          <a:xfrm>
            <a:off x="1692275" y="46038"/>
            <a:ext cx="10668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07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694985" y="476672"/>
            <a:ext cx="9367025" cy="1224136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Какими словами начинается и заканчивается сказка «Марья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</a:rPr>
              <a:t>Моревна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»?</a:t>
            </a:r>
            <a:endParaRPr lang="ru-RU" sz="32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одержимое 5"/>
          <p:cNvSpPr>
            <a:spLocks noGrp="1"/>
          </p:cNvSpPr>
          <p:nvPr>
            <p:ph idx="1"/>
          </p:nvPr>
        </p:nvSpPr>
        <p:spPr>
          <a:xfrm>
            <a:off x="1070517" y="1844824"/>
            <a:ext cx="8697891" cy="2520280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 некотором царстве, в некотором государстве жил- был Иван-царевич.</a:t>
            </a: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Приехали и стали жить-поживать да добра наживать да медок попивать.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274850" y="4149080"/>
            <a:ext cx="6400800" cy="2304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 чем свидетельствует такие начало и концовка сказки?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http://img-fotki.yandex.ru/get/9806/157060903.231/0_120226_eaa8bc80_XX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44147" y="3389971"/>
            <a:ext cx="2606255" cy="3268244"/>
          </a:xfrm>
          <a:prstGeom prst="round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03509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7000" y="274638"/>
            <a:ext cx="7772400" cy="715962"/>
          </a:xfrm>
        </p:spPr>
        <p:txBody>
          <a:bodyPr/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Сказка «Марья </a:t>
            </a:r>
            <a:r>
              <a:rPr lang="ru-RU" sz="4000" b="1" dirty="0" err="1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Моревна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».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1267" name="Picture 7" descr="COBJ02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6195" y="1423085"/>
            <a:ext cx="2575341" cy="4063316"/>
          </a:xfrm>
          <a:noFill/>
          <a:ln w="76200" cmpd="tri">
            <a:solidFill>
              <a:schemeClr val="accent2"/>
            </a:solidFill>
          </a:ln>
        </p:spPr>
      </p:pic>
      <p:sp>
        <p:nvSpPr>
          <p:cNvPr id="11268" name="Rectangle 5"/>
          <p:cNvSpPr>
            <a:spLocks noChangeArrowheads="1"/>
          </p:cNvSpPr>
          <p:nvPr/>
        </p:nvSpPr>
        <p:spPr bwMode="auto">
          <a:xfrm>
            <a:off x="3077736" y="990603"/>
            <a:ext cx="8898674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1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. В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года Иван Царевич переженил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трёх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своих сестёр.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ведра воды, поданные Иваном, выпил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Кащей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и скинул цепи.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3. Иван в поисках Марьи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Моревны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идёт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дня.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4.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Кащей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обещает простить Ивана-похитителя Марьи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Моревны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два раза, а на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третий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раз — изрубить на куски.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5. Из речи </a:t>
            </a:r>
            <a:r>
              <a:rPr lang="ru-RU" sz="2800" dirty="0" err="1" smtClean="0">
                <a:solidFill>
                  <a:schemeClr val="accent1">
                    <a:lumMod val="50000"/>
                  </a:schemeClr>
                </a:solidFill>
              </a:rPr>
              <a:t>Кащея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: «За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тридевять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земель, в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тридесятом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царстве, за огненной рекою живет баба-яга... Я у неё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дня пастухом был... А у меня есть такой платок — как махну в правую сторону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раза...»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6. В поисках быстроногого коня Иван щадит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трижды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: птицу с птенцами, пчёл, львицу со львёнком, которые потом помогают ему освободить Марью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Моревну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604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1504" y="188641"/>
            <a:ext cx="88569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Что наказали Ивану-царевичу отец с матерью перед смертью?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(Они сказали сыну, чтобы он выдавал сестер замуж за первого, кто за них будет свататься).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Чем руководствовался Иван, выдавая сестер замуж?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(Ответ примерно такой: «Если ты люб ей (Марье-царевне, Ольге-царевне или Анне-царевне), то пусть она идет за тебя, я с сестрицы воли не снимаю»).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Как произошло знакомство Ивана-царевича с Марьей </a:t>
            </a:r>
            <a:r>
              <a:rPr lang="ru-RU" sz="3200" b="1" i="1" dirty="0" err="1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Моревной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?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(На поле брани, у белого шатра).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9218" name="Picture 2" descr="http://agatad.gorod.tomsk.ru/posts-files/60/355/i/Oleg_Ramodin_marya_morevna_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597" y="5263376"/>
            <a:ext cx="2012403" cy="159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9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6771" y="423745"/>
            <a:ext cx="1032602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Что необычного вы увидели в начальных отношениях Ивана с Марьей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Моревной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? (Жена идет на войну, а муж остается дома; по логике вещей все должно быть наоборот).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Куда Марья </a:t>
            </a:r>
            <a:r>
              <a:rPr lang="ru-RU" sz="2800" b="1" i="1" dirty="0" err="1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Моревна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запретила заглядывать Ивану-царевичу? (В чулан).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Как вы думаете, какое чувство подхлестнуло Ивана-царевича все-таки заглянуть в запретный чулан? (Любопытство).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- Сколько цепей было на </a:t>
            </a:r>
            <a:r>
              <a:rPr lang="ru-RU" sz="2800" b="1" i="1" dirty="0" err="1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Кащее</a:t>
            </a:r>
            <a:r>
              <a:rPr lang="ru-RU" sz="2800" b="1" i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в чулане? (Двенадцать цепей).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  <p:pic>
        <p:nvPicPr>
          <p:cNvPr id="10242" name="Picture 2" descr="https://pp.vk.me/c630830/v630830274/35943/rOU8OJk_B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213" y="4081345"/>
            <a:ext cx="6177577" cy="22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0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420" y="490655"/>
            <a:ext cx="718138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Сколько лет сидел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/>
              </a:rPr>
              <a:t>Кащей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взаперти? (Десять лет).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- Как вы думаете, почему Иван согласился и дал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/>
              </a:rPr>
              <a:t>Кащею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напиться воды? (Иван пожалел его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- Какой столовый предмет Иван-царевич оставил соколу? (Серебряную ложку).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- Какую вещь Иван оставил орлу? (Серебряную вилку).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- Что подарил Иван на память о себе ворону? (Серебряную табакерку).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- Что конь посоветовал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/>
              </a:rPr>
              <a:t>Кащею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в первый побег Ивана-царевича?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(«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Можно пшеницы насеять...» до «...и то поспеем!»).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1266" name="Picture 2" descr="http://iknigi.net/books_files/online_html/115168/i_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39" y="1784195"/>
            <a:ext cx="4119156" cy="284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3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538" y="188641"/>
            <a:ext cx="9322418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2600" b="1" i="1" dirty="0">
                <a:solidFill>
                  <a:srgbClr val="002060"/>
                </a:solidFill>
                <a:latin typeface="Times New Roman"/>
              </a:rPr>
              <a:t>Какие животные и насекомые повстречались Ивану по пути к Бабе Яге? (Сначала заморская птица с птенцами, потом пчелиный рой, затем львица с детенышем).</a:t>
            </a:r>
            <a:endParaRPr lang="ru-RU" sz="26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600" b="1" i="1" dirty="0">
                <a:solidFill>
                  <a:srgbClr val="002060"/>
                </a:solidFill>
                <a:latin typeface="Times New Roman"/>
              </a:rPr>
              <a:t>- Сколько шестов было вокруг дома Бабы Яги? (Двенадцать).</a:t>
            </a:r>
            <a:endParaRPr lang="ru-RU" sz="2600" b="1" i="1" dirty="0">
              <a:solidFill>
                <a:srgbClr val="002060"/>
              </a:solidFill>
              <a:latin typeface="Arial"/>
            </a:endParaRPr>
          </a:p>
          <a:p>
            <a:r>
              <a:rPr lang="ru-RU" sz="2600" b="1" i="1" dirty="0">
                <a:solidFill>
                  <a:srgbClr val="002060"/>
                </a:solidFill>
                <a:latin typeface="Times New Roman"/>
              </a:rPr>
              <a:t>- Как животные и насекомые помогли Ивану-царевичу справиться с заданием Бабы Яги? (И птицы, и пчелы, и львы загоняли кобылиц домой к Бабе Яге).</a:t>
            </a:r>
            <a:endParaRPr lang="ru-RU" sz="2600" b="1" i="1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4537" y="3604960"/>
            <a:ext cx="6936059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/>
              </a:rPr>
              <a:t> </a:t>
            </a:r>
            <a:endParaRPr lang="ru-RU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-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Как Иван-царевич в конце концов расквитался с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/>
              </a:rPr>
              <a:t>Кащеем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Бессмертным?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/>
              </a:rPr>
              <a:t> 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</a:rPr>
              <a:t>«Долго ли, коротко ли – нагнал он Ивана-царевича...» до «...пепел его пустил по ветру»).</a:t>
            </a:r>
            <a:endParaRPr lang="ru-RU" sz="2800" b="1" i="1" dirty="0">
              <a:solidFill>
                <a:srgbClr val="002060"/>
              </a:solidFill>
              <a:latin typeface="Arial"/>
            </a:endParaRPr>
          </a:p>
        </p:txBody>
      </p:sp>
      <p:pic>
        <p:nvPicPr>
          <p:cNvPr id="13314" name="Picture 2" descr="https://malenkii-genii.ru/images/diafilm/diafilm-771/diafilm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039" y="3912736"/>
            <a:ext cx="3992136" cy="26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11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31504" y="260648"/>
            <a:ext cx="8928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/>
              </a:rPr>
              <a:t>Какова концовка сказки «Марья </a:t>
            </a:r>
            <a:r>
              <a:rPr lang="ru-RU" sz="3600" b="1" i="1" dirty="0" err="1">
                <a:solidFill>
                  <a:srgbClr val="002060"/>
                </a:solidFill>
                <a:latin typeface="Times New Roman"/>
              </a:rPr>
              <a:t>Моревна</a:t>
            </a:r>
            <a:r>
              <a:rPr lang="ru-RU" sz="3600" b="1" i="1" dirty="0">
                <a:solidFill>
                  <a:srgbClr val="002060"/>
                </a:solidFill>
                <a:latin typeface="Times New Roman"/>
              </a:rPr>
              <a:t>»? </a:t>
            </a:r>
            <a:endParaRPr lang="ru-RU" sz="3600" b="1" i="1" dirty="0" smtClean="0">
              <a:solidFill>
                <a:srgbClr val="002060"/>
              </a:solidFill>
              <a:latin typeface="Times New Roman"/>
            </a:endParaRPr>
          </a:p>
          <a:p>
            <a:pPr algn="ctr"/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(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«...и стали себе жить-поживать, добра наживать да медок попивать»).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pPr algn="ctr"/>
            <a:r>
              <a:rPr lang="ru-RU" sz="3600" b="1" i="1" dirty="0">
                <a:solidFill>
                  <a:srgbClr val="002060"/>
                </a:solidFill>
                <a:latin typeface="Times New Roman"/>
              </a:rPr>
              <a:t>- </a:t>
            </a:r>
            <a:r>
              <a:rPr lang="ru-RU" sz="3600" b="1" i="1" dirty="0" smtClean="0">
                <a:solidFill>
                  <a:srgbClr val="002060"/>
                </a:solidFill>
                <a:latin typeface="Times New Roman"/>
              </a:rPr>
              <a:t>В сказке встречаются </a:t>
            </a:r>
            <a:r>
              <a:rPr lang="ru-RU" sz="3600" b="1" i="1" dirty="0">
                <a:solidFill>
                  <a:srgbClr val="002060"/>
                </a:solidFill>
                <a:latin typeface="Times New Roman"/>
              </a:rPr>
              <a:t>старинные слова. 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14338" name="Picture 2" descr="https://i.pinimg.com/originals/a1/f6/67/a1f66710d323769e02de71cde42ae4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41" y="3412273"/>
            <a:ext cx="2870364" cy="303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536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chemeClr val="accent1">
                    <a:lumMod val="50000"/>
                  </a:schemeClr>
                </a:solidFill>
              </a:rPr>
              <a:t>Словарная работа.</a:t>
            </a:r>
            <a:endParaRPr lang="ru-RU" sz="60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«Не унимать»  значит «не останавливать»; 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«ворочаться» — «возвращаться»;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«глазами вскинуть» — «осмотреться»;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 «не чаять» — «не думать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Times New Roman"/>
              </a:rPr>
              <a:t>».</a:t>
            </a:r>
            <a:endParaRPr lang="ru-RU" sz="3600" b="1" dirty="0" smtClean="0">
              <a:solidFill>
                <a:schemeClr val="accent1">
                  <a:lumMod val="50000"/>
                </a:schemeClr>
              </a:solidFill>
              <a:latin typeface="Arial"/>
            </a:endParaRPr>
          </a:p>
          <a:p>
            <a:endParaRPr lang="ru-RU" dirty="0"/>
          </a:p>
        </p:txBody>
      </p:sp>
      <p:pic>
        <p:nvPicPr>
          <p:cNvPr id="5" name="Picture 4" descr="https://malenkii-genii.ru/images/diafilm/diafilm-772/diafilm-2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9969"/>
            <a:ext cx="5181600" cy="4116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566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741715" y="476672"/>
            <a:ext cx="8795656" cy="77809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О чем сказка? (Определите ее тему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).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2495600" y="1628800"/>
            <a:ext cx="7272808" cy="460851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b="1" i="1" dirty="0"/>
          </a:p>
          <a:p>
            <a:pPr algn="ctr">
              <a:spcBef>
                <a:spcPts val="0"/>
              </a:spcBef>
              <a:buNone/>
            </a:pPr>
            <a:endParaRPr lang="ru-RU" sz="1400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45771" y="1628800"/>
            <a:ext cx="8991600" cy="9361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Русская народная сказка "Марья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Моревна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" повествует читателю об удивительной в своем постоянстве, удивительной в упорном преодолении страхов и трудностей, любви. </a:t>
            </a:r>
          </a:p>
        </p:txBody>
      </p:sp>
      <p:pic>
        <p:nvPicPr>
          <p:cNvPr id="26626" name="Picture 2" descr="https://i.ytimg.com/vi/fAl8lg5T1YU/hqdefault.jpg"/>
          <p:cNvPicPr>
            <a:picLocks noChangeAspect="1" noChangeArrowheads="1"/>
          </p:cNvPicPr>
          <p:nvPr/>
        </p:nvPicPr>
        <p:blipFill>
          <a:blip r:embed="rId2" cstate="print"/>
          <a:srcRect r="164"/>
          <a:stretch>
            <a:fillRect/>
          </a:stretch>
        </p:blipFill>
        <p:spPr bwMode="auto">
          <a:xfrm>
            <a:off x="5290457" y="3305826"/>
            <a:ext cx="2345707" cy="3192135"/>
          </a:xfrm>
          <a:prstGeom prst="round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93823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Вспомнить, какие сказки называются волшебными.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Рассмотреть особенности волшебных сказок и их построение.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Изучить понятие «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</a:rPr>
              <a:t>тринитаризм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», рассмотреть  структурные элементы в волшебных сказках с применением числа «три».</a:t>
            </a:r>
          </a:p>
          <a:p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Проанализировать сказку  «Марья </a:t>
            </a:r>
            <a:r>
              <a:rPr lang="ru-RU" sz="3600" b="1" dirty="0" err="1" smtClean="0">
                <a:solidFill>
                  <a:schemeClr val="accent1">
                    <a:lumMod val="50000"/>
                  </a:schemeClr>
                </a:solidFill>
              </a:rPr>
              <a:t>Моревна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>
            <a:spLocks noGrp="1"/>
          </p:cNvSpPr>
          <p:nvPr>
            <p:ph type="title"/>
          </p:nvPr>
        </p:nvSpPr>
        <p:spPr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7200" dirty="0" smtClean="0">
                <a:solidFill>
                  <a:schemeClr val="bg1"/>
                </a:solidFill>
              </a:rPr>
              <a:t>          </a:t>
            </a:r>
            <a:r>
              <a:rPr lang="ru-RU" sz="8800" b="1" dirty="0" smtClean="0">
                <a:solidFill>
                  <a:schemeClr val="bg1"/>
                </a:solidFill>
              </a:rPr>
              <a:t>Цели урока:</a:t>
            </a:r>
            <a:endParaRPr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2656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.ytimg.com/vi/J3W7YAEmjzs/hqdefault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896922" y="2060847"/>
            <a:ext cx="5151407" cy="4482501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2495600" y="1628800"/>
            <a:ext cx="7272808" cy="4608512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b="1" i="1" dirty="0"/>
          </a:p>
          <a:p>
            <a:pPr algn="ctr">
              <a:spcBef>
                <a:spcPts val="0"/>
              </a:spcBef>
              <a:buNone/>
            </a:pPr>
            <a:endParaRPr lang="ru-RU" sz="1400" b="1" i="1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92629" y="476250"/>
            <a:ext cx="10515600" cy="1584598"/>
          </a:xfrm>
        </p:spPr>
        <p:txBody>
          <a:bodyPr>
            <a:noAutofit/>
          </a:bodyPr>
          <a:lstStyle/>
          <a:p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</a:rPr>
              <a:t>Какие черты характера Марьи </a:t>
            </a:r>
            <a:r>
              <a:rPr lang="ru-RU" sz="3600" b="1" i="1" dirty="0" err="1">
                <a:solidFill>
                  <a:schemeClr val="accent1">
                    <a:lumMod val="50000"/>
                  </a:schemeClr>
                </a:solidFill>
              </a:rPr>
              <a:t>Моревны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</a:rPr>
              <a:t> и Ивана -царевича помогли победить </a:t>
            </a:r>
            <a:r>
              <a:rPr lang="ru-RU" sz="3600" b="1" i="1" dirty="0" err="1" smtClean="0">
                <a:solidFill>
                  <a:schemeClr val="accent1">
                    <a:lumMod val="50000"/>
                  </a:schemeClr>
                </a:solidFill>
              </a:rPr>
              <a:t>Кащея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</a:rPr>
              <a:t>Бессмертного?</a:t>
            </a:r>
          </a:p>
        </p:txBody>
      </p:sp>
    </p:spTree>
    <p:extLst>
      <p:ext uri="{BB962C8B-B14F-4D97-AF65-F5344CB8AC3E}">
        <p14:creationId xmlns:p14="http://schemas.microsoft.com/office/powerpoint/2010/main" val="184055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tihi.ru/pics/2015/03/29/10605.jpg"/>
          <p:cNvPicPr>
            <a:picLocks noChangeAspect="1" noChangeArrowheads="1"/>
          </p:cNvPicPr>
          <p:nvPr/>
        </p:nvPicPr>
        <p:blipFill>
          <a:blip r:embed="rId2" cstate="print"/>
          <a:srcRect r="76"/>
          <a:stretch>
            <a:fillRect/>
          </a:stretch>
        </p:blipFill>
        <p:spPr bwMode="auto">
          <a:xfrm rot="392173">
            <a:off x="9097303" y="3070941"/>
            <a:ext cx="2880134" cy="345688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17714" y="1524000"/>
            <a:ext cx="9838726" cy="3633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algn="just">
              <a:spcBef>
                <a:spcPct val="0"/>
              </a:spcBef>
              <a:defRPr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      </a:t>
            </a:r>
            <a:r>
              <a:rPr lang="ru-RU" sz="33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Иван-царевич, главный герой сказки - имеет доброе сердце, способное преданно любить и бороться за свое счастье. Именно целеустремленность Ивана-царевича, его упорство в достижении поставленной </a:t>
            </a:r>
          </a:p>
          <a:p>
            <a:pPr algn="just">
              <a:spcBef>
                <a:spcPct val="0"/>
              </a:spcBef>
              <a:defRPr/>
            </a:pPr>
            <a:r>
              <a:rPr lang="ru-RU" sz="33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ц</a:t>
            </a:r>
            <a:r>
              <a:rPr lang="ru-RU" sz="33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ели </a:t>
            </a:r>
            <a:r>
              <a:rPr lang="ru-RU" sz="33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привели главных  </a:t>
            </a:r>
            <a:r>
              <a:rPr lang="ru-RU" sz="3300" dirty="0" smtClean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героев </a:t>
            </a:r>
            <a:r>
              <a:rPr lang="ru-RU" sz="33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сказки  к счастливому </a:t>
            </a:r>
          </a:p>
          <a:p>
            <a:pPr algn="just">
              <a:spcBef>
                <a:spcPct val="0"/>
              </a:spcBef>
              <a:defRPr/>
            </a:pPr>
            <a:r>
              <a:rPr lang="ru-RU" sz="3300" dirty="0">
                <a:solidFill>
                  <a:schemeClr val="accent1">
                    <a:lumMod val="50000"/>
                  </a:schemeClr>
                </a:solidFill>
                <a:ea typeface="+mj-ea"/>
                <a:cs typeface="+mj-cs"/>
              </a:rPr>
              <a:t>финалу.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153885" y="548680"/>
            <a:ext cx="9383485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40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Какова роль образа Ивана –царевича?</a:t>
            </a:r>
          </a:p>
        </p:txBody>
      </p:sp>
    </p:spTree>
    <p:extLst>
      <p:ext uri="{BB962C8B-B14F-4D97-AF65-F5344CB8AC3E}">
        <p14:creationId xmlns:p14="http://schemas.microsoft.com/office/powerpoint/2010/main" val="126389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http://bojre.narod.ru/images/boyaryn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34221">
            <a:off x="6589910" y="2132856"/>
            <a:ext cx="3250806" cy="4392488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11" name="Содержимое 5"/>
          <p:cNvSpPr>
            <a:spLocks noGrp="1"/>
          </p:cNvSpPr>
          <p:nvPr>
            <p:ph idx="1"/>
          </p:nvPr>
        </p:nvSpPr>
        <p:spPr>
          <a:xfrm>
            <a:off x="957943" y="1324147"/>
            <a:ext cx="10058400" cy="491316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endParaRPr lang="ru-RU" b="1" i="1" dirty="0"/>
          </a:p>
          <a:p>
            <a:pPr algn="ctr">
              <a:spcBef>
                <a:spcPts val="0"/>
              </a:spcBef>
              <a:buNone/>
            </a:pPr>
            <a:endParaRPr lang="ru-RU" sz="1400" b="1" i="1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57943" y="1197744"/>
            <a:ext cx="9098497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Умная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и умеющая выжидать подходящий для победы над врагом момент,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воительница-королевна.  Выведав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у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К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а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щея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, что  основная  сила его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в богатырском коне,  Марья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Моревна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передает мужу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необходимые сведения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 про способ достать такого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же, как у 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Кащея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ea typeface="Calibri" pitchFamily="34" charset="0"/>
                <a:cs typeface="Times New Roman" pitchFamily="18" charset="0"/>
              </a:rPr>
              <a:t>богатырского коня.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545771" y="548680"/>
            <a:ext cx="8006613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Какова роль образа Марьи </a:t>
            </a:r>
            <a:r>
              <a:rPr lang="ru-RU" sz="3600" b="1" i="1" dirty="0" err="1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Моревны</a:t>
            </a: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155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s://storage.googleapis.com/m3ra-150617.appspot.com/Ivan-Vasilisa.jpg"/>
          <p:cNvPicPr>
            <a:picLocks noChangeAspect="1" noChangeArrowheads="1"/>
          </p:cNvPicPr>
          <p:nvPr/>
        </p:nvPicPr>
        <p:blipFill>
          <a:blip r:embed="rId2" cstate="print"/>
          <a:srcRect b="79"/>
          <a:stretch>
            <a:fillRect/>
          </a:stretch>
        </p:blipFill>
        <p:spPr bwMode="auto">
          <a:xfrm>
            <a:off x="4509655" y="1705832"/>
            <a:ext cx="3699163" cy="4209657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50000"/>
                  </a:schemeClr>
                </a:solidFill>
              </a:rPr>
              <a:t>ИЛЛЮСТРАЦИЯ К СКАЗКЕ «МАРЬЯ МОРЕВНА».</a:t>
            </a:r>
            <a:endParaRPr lang="ru-RU" sz="5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335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Задание для самостоятельной работы.</a:t>
            </a:r>
            <a:endParaRPr lang="ru-RU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Дочитать сказку «Марья </a:t>
            </a:r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Моревна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</a:p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Нарисовать в тетради иллюстрацию к понравившемуся эпизоду сказки.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161127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2"/>
          <p:cNvSpPr>
            <a:spLocks noGrp="1"/>
          </p:cNvSpPr>
          <p:nvPr>
            <p:ph idx="1"/>
          </p:nvPr>
        </p:nvSpPr>
        <p:spPr>
          <a:xfrm>
            <a:off x="1204332" y="1371600"/>
            <a:ext cx="9768468" cy="3429000"/>
          </a:xfr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1"/>
          </a:gradFill>
          <a:ln w="76200" cap="flat" cmpd="tri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endParaRPr lang="ru-RU" b="1" dirty="0">
              <a:latin typeface="Palatino Linotype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b="1" dirty="0">
                <a:solidFill>
                  <a:srgbClr val="7924A8"/>
                </a:solidFill>
                <a:latin typeface="Palatino Linotype" pitchFamily="18" charset="0"/>
              </a:rPr>
              <a:t>   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Была дорога доброй сказки длинной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,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  Сквозь расстояния и времена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  И все народы радостью единой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  Навек умела связывать она.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  <a:latin typeface="Palatino Linotype" pitchFamily="18" charset="0"/>
            </a:endParaRPr>
          </a:p>
        </p:txBody>
      </p:sp>
      <p:pic>
        <p:nvPicPr>
          <p:cNvPr id="7172" name="Picture 9" descr="File25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77200" y="4800600"/>
            <a:ext cx="24384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8" descr="1-74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0"/>
            <a:ext cx="3733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3610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024" y="2071678"/>
            <a:ext cx="117979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вид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повествовательного , в основном прозаического </a:t>
            </a:r>
            <a:r>
              <a:rPr lang="ru-RU" sz="3600" u="sng" dirty="0">
                <a:solidFill>
                  <a:schemeClr val="accent1">
                    <a:lumMod val="50000"/>
                  </a:schemeClr>
                </a:solidFill>
              </a:rPr>
              <a:t>фольклора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3600" i="1" dirty="0">
                <a:solidFill>
                  <a:schemeClr val="accent1">
                    <a:lumMod val="50000"/>
                  </a:schemeClr>
                </a:solidFill>
              </a:rPr>
              <a:t>сказочная </a:t>
            </a:r>
            <a:r>
              <a:rPr lang="ru-RU" sz="3600" i="1" u="sng" dirty="0">
                <a:solidFill>
                  <a:schemeClr val="accent1">
                    <a:lumMod val="50000"/>
                  </a:schemeClr>
                </a:solidFill>
              </a:rPr>
              <a:t>проза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), включающий в себя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разножанровые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 </a:t>
            </a:r>
            <a:r>
              <a:rPr lang="ru-RU" sz="3600" u="sng" dirty="0" smtClean="0">
                <a:solidFill>
                  <a:schemeClr val="accent1">
                    <a:lumMod val="50000"/>
                  </a:schemeClr>
                </a:solidFill>
              </a:rPr>
              <a:t>произведения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,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в </a:t>
            </a:r>
            <a:r>
              <a:rPr lang="ru-RU" sz="3600" u="sng" dirty="0" err="1">
                <a:solidFill>
                  <a:schemeClr val="accent1">
                    <a:lumMod val="50000"/>
                  </a:schemeClr>
                </a:solidFill>
              </a:rPr>
              <a:t>содержаниии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</a:rPr>
              <a:t>которыхотсутствует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строгая достоверность.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Волшебная сказка</a:t>
            </a:r>
            <a:endParaRPr lang="ru-RU" sz="7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4" b="5954"/>
          <a:stretch>
            <a:fillRect/>
          </a:stretch>
        </p:blipFill>
        <p:spPr bwMode="auto">
          <a:xfrm>
            <a:off x="9255513" y="4414068"/>
            <a:ext cx="2341756" cy="223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52662" y="548681"/>
            <a:ext cx="72152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u="sng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Построение сказки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Присказка (может и не быть)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Зачин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Завязка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Развитие сюжета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Кульминация</a:t>
            </a:r>
          </a:p>
          <a:p>
            <a:r>
              <a:rPr lang="ru-RU" sz="4800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Концовка</a:t>
            </a:r>
          </a:p>
        </p:txBody>
      </p:sp>
      <p:pic>
        <p:nvPicPr>
          <p:cNvPr id="6146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1428736"/>
            <a:ext cx="571504" cy="571504"/>
          </a:xfrm>
          <a:prstGeom prst="rect">
            <a:avLst/>
          </a:prstGeom>
          <a:noFill/>
        </p:spPr>
      </p:pic>
      <p:pic>
        <p:nvPicPr>
          <p:cNvPr id="4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2143116"/>
            <a:ext cx="571504" cy="571504"/>
          </a:xfrm>
          <a:prstGeom prst="rect">
            <a:avLst/>
          </a:prstGeom>
          <a:noFill/>
        </p:spPr>
      </p:pic>
      <p:pic>
        <p:nvPicPr>
          <p:cNvPr id="5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1158" y="2786058"/>
            <a:ext cx="571504" cy="561980"/>
          </a:xfrm>
          <a:prstGeom prst="rect">
            <a:avLst/>
          </a:prstGeom>
          <a:noFill/>
        </p:spPr>
      </p:pic>
      <p:pic>
        <p:nvPicPr>
          <p:cNvPr id="6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3500438"/>
            <a:ext cx="571504" cy="571504"/>
          </a:xfrm>
          <a:prstGeom prst="rect">
            <a:avLst/>
          </a:prstGeom>
          <a:noFill/>
        </p:spPr>
      </p:pic>
      <p:pic>
        <p:nvPicPr>
          <p:cNvPr id="7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4214818"/>
            <a:ext cx="571504" cy="571504"/>
          </a:xfrm>
          <a:prstGeom prst="rect">
            <a:avLst/>
          </a:prstGeom>
          <a:noFill/>
        </p:spPr>
      </p:pic>
      <p:pic>
        <p:nvPicPr>
          <p:cNvPr id="8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81158" y="5000636"/>
            <a:ext cx="571504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062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38348" y="357166"/>
            <a:ext cx="7929618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5400" u="sng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Признаки волшебной сказки</a:t>
            </a:r>
            <a:r>
              <a:rPr lang="ru-RU" sz="3200" u="sng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Борьба добра со злом (борьба «своего» и «чужого» мира) 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Построение сказки.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Волшебные числа.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Волшебные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цвета: золотой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,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серебряный.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Monotype Corsiva" pitchFamily="66" charset="0"/>
            </a:endParaRP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Волшебные предметы.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Волшебные помощники.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Добро побеждает зло.</a:t>
            </a: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Monotype Corsiva" pitchFamily="66" charset="0"/>
              </a:rPr>
              <a:t>Герой получает награду (невесту и полцарства).</a:t>
            </a:r>
          </a:p>
        </p:txBody>
      </p:sp>
      <p:pic>
        <p:nvPicPr>
          <p:cNvPr id="3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1214422"/>
            <a:ext cx="571504" cy="571504"/>
          </a:xfrm>
          <a:prstGeom prst="rect">
            <a:avLst/>
          </a:prstGeom>
          <a:noFill/>
        </p:spPr>
      </p:pic>
      <p:pic>
        <p:nvPicPr>
          <p:cNvPr id="4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2285992"/>
            <a:ext cx="571504" cy="571504"/>
          </a:xfrm>
          <a:prstGeom prst="rect">
            <a:avLst/>
          </a:prstGeom>
          <a:noFill/>
        </p:spPr>
      </p:pic>
      <p:pic>
        <p:nvPicPr>
          <p:cNvPr id="5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38282" y="2857496"/>
            <a:ext cx="571504" cy="500066"/>
          </a:xfrm>
          <a:prstGeom prst="rect">
            <a:avLst/>
          </a:prstGeom>
          <a:noFill/>
        </p:spPr>
      </p:pic>
      <p:pic>
        <p:nvPicPr>
          <p:cNvPr id="7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3357562"/>
            <a:ext cx="571504" cy="571504"/>
          </a:xfrm>
          <a:prstGeom prst="rect">
            <a:avLst/>
          </a:prstGeom>
          <a:noFill/>
        </p:spPr>
      </p:pic>
      <p:pic>
        <p:nvPicPr>
          <p:cNvPr id="8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3929066"/>
            <a:ext cx="571504" cy="571504"/>
          </a:xfrm>
          <a:prstGeom prst="rect">
            <a:avLst/>
          </a:prstGeom>
          <a:noFill/>
        </p:spPr>
      </p:pic>
      <p:pic>
        <p:nvPicPr>
          <p:cNvPr id="9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4500570"/>
            <a:ext cx="571504" cy="571504"/>
          </a:xfrm>
          <a:prstGeom prst="rect">
            <a:avLst/>
          </a:prstGeom>
          <a:noFill/>
        </p:spPr>
      </p:pic>
      <p:pic>
        <p:nvPicPr>
          <p:cNvPr id="10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5072074"/>
            <a:ext cx="571504" cy="571504"/>
          </a:xfrm>
          <a:prstGeom prst="rect">
            <a:avLst/>
          </a:prstGeom>
          <a:noFill/>
        </p:spPr>
      </p:pic>
      <p:pic>
        <p:nvPicPr>
          <p:cNvPr id="11" name="Picture 2" descr="http://forum.designer.kz/uploads/1149743228/gallery_28_1_38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282" y="5643578"/>
            <a:ext cx="571504" cy="571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7416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2" y="260649"/>
            <a:ext cx="87129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2060"/>
                </a:solidFill>
                <a:latin typeface="Arial"/>
              </a:rPr>
              <a:t>Какие персонажи вам часто встречались в разных сказках? 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(Иван-царевич, Иванушка-дурачок, Баба Яга и т. д.).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i="1" dirty="0">
                <a:solidFill>
                  <a:srgbClr val="002060"/>
                </a:solidFill>
                <a:latin typeface="Arial"/>
              </a:rPr>
              <a:t>- Кого в старину называли </a:t>
            </a:r>
            <a:r>
              <a:rPr lang="ru-RU" sz="2800" b="1" i="1" dirty="0" err="1">
                <a:solidFill>
                  <a:srgbClr val="002060"/>
                </a:solidFill>
                <a:latin typeface="Arial"/>
              </a:rPr>
              <a:t>бахарем</a:t>
            </a:r>
            <a:r>
              <a:rPr lang="ru-RU" sz="2800" b="1" i="1" dirty="0">
                <a:solidFill>
                  <a:srgbClr val="002060"/>
                </a:solidFill>
                <a:latin typeface="Arial"/>
              </a:rPr>
              <a:t>? 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(Рассказчика сказок).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i="1" dirty="0">
                <a:solidFill>
                  <a:srgbClr val="002060"/>
                </a:solidFill>
                <a:latin typeface="Arial"/>
              </a:rPr>
              <a:t>- Для чего в сказке используется присказка? 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(Присказка вводит слушателя в атмосферу сказки).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>
                <a:solidFill>
                  <a:srgbClr val="000000"/>
                </a:solidFill>
                <a:latin typeface="Arial"/>
              </a:rPr>
              <a:t>- </a:t>
            </a:r>
            <a:r>
              <a:rPr lang="ru-RU" sz="2800" b="1" i="1" dirty="0">
                <a:solidFill>
                  <a:srgbClr val="002060"/>
                </a:solidFill>
                <a:latin typeface="Arial"/>
              </a:rPr>
              <a:t>О чем обычно говорится в зачине сказки? </a:t>
            </a:r>
            <a:endParaRPr lang="ru-RU" sz="2800" b="1" i="1" dirty="0" smtClean="0">
              <a:solidFill>
                <a:srgbClr val="002060"/>
              </a:solidFill>
              <a:latin typeface="Arial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Arial"/>
              </a:rPr>
              <a:t>(</a:t>
            </a:r>
            <a:r>
              <a:rPr lang="ru-RU" sz="2400" dirty="0">
                <a:solidFill>
                  <a:srgbClr val="000000"/>
                </a:solidFill>
                <a:latin typeface="Arial"/>
              </a:rPr>
              <a:t>О героях, событиях и месте действия сказки).</a:t>
            </a:r>
            <a:endParaRPr lang="ru-RU" sz="2400" dirty="0"/>
          </a:p>
        </p:txBody>
      </p:sp>
      <p:pic>
        <p:nvPicPr>
          <p:cNvPr id="4098" name="Picture 2" descr="http://russkaja-skazka.ru/wp-content/uploads/2016/10/marya-morevna-udivilas-chto-ivan-carevich-zhivo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921" y="4133301"/>
            <a:ext cx="5642518" cy="219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75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228600"/>
            <a:ext cx="7200900" cy="727144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7924A8"/>
                </a:solidFill>
                <a:latin typeface="Arial Black" pitchFamily="34" charset="0"/>
              </a:rPr>
              <a:t/>
            </a:r>
            <a:br>
              <a:rPr lang="ru-RU" sz="4000" b="1" dirty="0">
                <a:solidFill>
                  <a:srgbClr val="7924A8"/>
                </a:solidFill>
                <a:latin typeface="Arial Black" pitchFamily="34" charset="0"/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ТРИНИТАРИЗМ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8195" name="Picture 4" descr="mann2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1066800"/>
            <a:ext cx="3283527" cy="4891785"/>
          </a:xfrm>
          <a:noFill/>
        </p:spPr>
      </p:pic>
      <p:sp>
        <p:nvSpPr>
          <p:cNvPr id="8196" name="Rectangle 7"/>
          <p:cNvSpPr>
            <a:spLocks noChangeArrowheads="1"/>
          </p:cNvSpPr>
          <p:nvPr/>
        </p:nvSpPr>
        <p:spPr bwMode="auto">
          <a:xfrm>
            <a:off x="6691745" y="609600"/>
            <a:ext cx="4655128" cy="5632311"/>
          </a:xfrm>
          <a:prstGeom prst="rect">
            <a:avLst/>
          </a:prstGeom>
          <a:gradFill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2700000" scaled="1"/>
          </a:grad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Тринитаризм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- это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учение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о Троичности Целого, названное по латинскому  ему оригиналу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TRINITAS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, что означает Троица, Троичный.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Тринитаризм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можно назвать Системой Знаний о Троице, о Триединстве. Это учение о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Животворении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, о Целостном и Динамичном Основании Жизни.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Троичность связана с появлением христианства как религии. Здесь отразилось триединство Бога - отца, Бога- сына 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С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Palatino Linotype" pitchFamily="18" charset="0"/>
              </a:rPr>
              <a:t>вятого духа.</a:t>
            </a:r>
          </a:p>
        </p:txBody>
      </p:sp>
    </p:spTree>
    <p:extLst>
      <p:ext uri="{BB962C8B-B14F-4D97-AF65-F5344CB8AC3E}">
        <p14:creationId xmlns:p14="http://schemas.microsoft.com/office/powerpoint/2010/main" val="30890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84195" y="274638"/>
            <a:ext cx="8731405" cy="1143000"/>
          </a:xfrm>
          <a:noFill/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Символ ТРЁХ - нумерологический лейтмотив русской волшебной сказки</a:t>
            </a:r>
          </a:p>
        </p:txBody>
      </p:sp>
      <p:pic>
        <p:nvPicPr>
          <p:cNvPr id="9219" name="Содержимое 7" descr="celt14.jpg"/>
          <p:cNvPicPr>
            <a:picLocks noGrp="1" noChangeAspect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9864" y="2096429"/>
            <a:ext cx="2921620" cy="3834626"/>
          </a:xfrm>
          <a:noFill/>
          <a:ln w="76200" cmpd="tri">
            <a:solidFill>
              <a:schemeClr val="accent2"/>
            </a:solidFill>
          </a:ln>
        </p:spPr>
      </p:pic>
      <p:sp>
        <p:nvSpPr>
          <p:cNvPr id="9220" name="Rectangle 5"/>
          <p:cNvSpPr>
            <a:spLocks noChangeArrowheads="1"/>
          </p:cNvSpPr>
          <p:nvPr/>
        </p:nvSpPr>
        <p:spPr bwMode="auto">
          <a:xfrm>
            <a:off x="4170556" y="1739590"/>
            <a:ext cx="7136781" cy="5109091"/>
          </a:xfrm>
          <a:prstGeom prst="rect">
            <a:avLst/>
          </a:prstGeom>
          <a:gradFill rotWithShape="0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path path="rect">
              <a:fillToRect r="100000" b="100000"/>
            </a:path>
          </a:gradFill>
          <a:ln w="76200" cmpd="tri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Слово «волшебный» происходит от слова «волхв».</a:t>
            </a:r>
          </a:p>
          <a:p>
            <a:r>
              <a:rPr lang="ru-RU" sz="2900" b="1" i="1" u="sng" dirty="0">
                <a:solidFill>
                  <a:schemeClr val="accent1">
                    <a:lumMod val="50000"/>
                  </a:schemeClr>
                </a:solidFill>
              </a:rPr>
              <a:t>Волхв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русский</a:t>
            </a:r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 языческий жрец в Древней Руси.</a:t>
            </a:r>
          </a:p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Свои знания волхвы передавали</a:t>
            </a:r>
          </a:p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 в форме сказаний – сказок.</a:t>
            </a:r>
          </a:p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Волшебные сказки стали воплощением народной нравственности и мудрости:</a:t>
            </a:r>
          </a:p>
          <a:p>
            <a:r>
              <a:rPr lang="ru-RU" sz="2900" b="1" dirty="0">
                <a:solidFill>
                  <a:schemeClr val="accent1">
                    <a:lumMod val="50000"/>
                  </a:schemeClr>
                </a:solidFill>
              </a:rPr>
              <a:t>«Сказка – ложь, да в ней намёк добрым молодцам урок</a:t>
            </a:r>
            <a:r>
              <a:rPr lang="ru-RU" sz="2900" b="1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sz="29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ct val="50000"/>
              </a:spcBef>
              <a:buFont typeface="Wingdings 2" pitchFamily="18" charset="2"/>
              <a:buNone/>
            </a:pPr>
            <a:endParaRPr lang="ru-RU" sz="2400" dirty="0"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091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1039</Words>
  <Application>Microsoft Office PowerPoint</Application>
  <PresentationFormat>Широкоэкранный</PresentationFormat>
  <Paragraphs>115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Monotype Corsiva</vt:lpstr>
      <vt:lpstr>Palatino Linotype</vt:lpstr>
      <vt:lpstr>Times New Roman</vt:lpstr>
      <vt:lpstr>Wingdings</vt:lpstr>
      <vt:lpstr>Wingdings 2</vt:lpstr>
      <vt:lpstr>Тема Office</vt:lpstr>
      <vt:lpstr>Презентация PowerPoint</vt:lpstr>
      <vt:lpstr>          Цели урока:</vt:lpstr>
      <vt:lpstr>Презентация PowerPoint</vt:lpstr>
      <vt:lpstr>Волшебная сказка</vt:lpstr>
      <vt:lpstr>Презентация PowerPoint</vt:lpstr>
      <vt:lpstr>Презентация PowerPoint</vt:lpstr>
      <vt:lpstr>Презентация PowerPoint</vt:lpstr>
      <vt:lpstr> ТРИНИТАРИЗМ</vt:lpstr>
      <vt:lpstr>Символ ТРЁХ - нумерологический лейтмотив русской волшебной сказки</vt:lpstr>
      <vt:lpstr>Структурные элементы в русских волшебных сказках с использованием числа ТРИ :</vt:lpstr>
      <vt:lpstr>Какими словами начинается и заканчивается сказка «Марья Моревна»?</vt:lpstr>
      <vt:lpstr>Сказка «Марья Моревна».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работа.</vt:lpstr>
      <vt:lpstr>О чем сказка? (Определите ее тему).</vt:lpstr>
      <vt:lpstr>Какие черты характера Марьи Моревны и Ивана -царевича помогли победить Кащея Бессмертного?</vt:lpstr>
      <vt:lpstr>Презентация PowerPoint</vt:lpstr>
      <vt:lpstr>Презентация PowerPoint</vt:lpstr>
      <vt:lpstr>ИЛЛЮСТРАЦИЯ К СКАЗКЕ «МАРЬЯ МОРЕВНА».</vt:lpstr>
      <vt:lpstr>Задание для самостоятельной работы.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11</cp:revision>
  <dcterms:created xsi:type="dcterms:W3CDTF">2020-09-18T07:34:42Z</dcterms:created>
  <dcterms:modified xsi:type="dcterms:W3CDTF">2020-09-18T10:22:46Z</dcterms:modified>
</cp:coreProperties>
</file>