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83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84" r:id="rId12"/>
    <p:sldId id="265" r:id="rId13"/>
    <p:sldId id="266" r:id="rId14"/>
    <p:sldId id="267" r:id="rId15"/>
    <p:sldId id="268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994" autoAdjust="0"/>
    <p:restoredTop sz="94660"/>
  </p:normalViewPr>
  <p:slideViewPr>
    <p:cSldViewPr snapToGrid="0">
      <p:cViewPr varScale="1">
        <p:scale>
          <a:sx n="36" d="100"/>
          <a:sy n="36" d="100"/>
        </p:scale>
        <p:origin x="9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1A7CE-FDA6-4FE7-9938-D4D2196B5D69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FE7ED-8E17-40AA-B4C3-4CC73DB68B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357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7E8820-F9B9-4D57-84A3-9B025A2274FE}" type="slidenum">
              <a:rPr lang="ru-RU" altLang="ru-RU" sz="1400"/>
              <a:pPr>
                <a:spcBef>
                  <a:spcPct val="0"/>
                </a:spcBef>
              </a:pPr>
              <a:t>3</a:t>
            </a:fld>
            <a:endParaRPr lang="ru-RU" altLang="ru-RU" sz="1400"/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</a:pPr>
            <a:endParaRPr lang="ru-RU" altLang="ru-RU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774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13575E2-4EC4-49F5-927E-3521C32377DC}" type="slidenum">
              <a:rPr lang="ru-RU" altLang="ru-RU" sz="1400"/>
              <a:pPr>
                <a:spcBef>
                  <a:spcPct val="0"/>
                </a:spcBef>
              </a:pPr>
              <a:t>4</a:t>
            </a:fld>
            <a:endParaRPr lang="ru-RU" altLang="ru-RU" sz="1400"/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</a:pPr>
            <a:endParaRPr lang="ru-RU" altLang="ru-RU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98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A90AD2-00DA-4E15-B4F2-CEC7BE32D5D3}" type="slidenum">
              <a:rPr lang="ru-RU" altLang="ru-RU" sz="1400"/>
              <a:pPr>
                <a:spcBef>
                  <a:spcPct val="0"/>
                </a:spcBef>
              </a:pPr>
              <a:t>9</a:t>
            </a:fld>
            <a:endParaRPr lang="ru-RU" altLang="ru-RU" sz="1400"/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</a:pPr>
            <a:endParaRPr lang="ru-RU" altLang="ru-RU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733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AFDD136-25BD-45EC-A85B-5D039D245172}" type="slidenum">
              <a:rPr lang="ru-RU" altLang="ru-RU" sz="1400"/>
              <a:pPr>
                <a:spcBef>
                  <a:spcPct val="0"/>
                </a:spcBef>
              </a:pPr>
              <a:t>10</a:t>
            </a:fld>
            <a:endParaRPr lang="ru-RU" altLang="ru-RU" sz="1400"/>
          </a:p>
        </p:txBody>
      </p:sp>
      <p:sp>
        <p:nvSpPr>
          <p:cNvPr id="1229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</a:pPr>
            <a:endParaRPr lang="ru-RU" altLang="ru-RU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62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E687D09-433E-4186-B2F5-D2A4E921F385}" type="slidenum">
              <a:rPr lang="ru-RU" altLang="ru-RU" sz="1400"/>
              <a:pPr>
                <a:spcBef>
                  <a:spcPct val="0"/>
                </a:spcBef>
              </a:pPr>
              <a:t>12</a:t>
            </a:fld>
            <a:endParaRPr lang="ru-RU" altLang="ru-RU" sz="1400"/>
          </a:p>
        </p:txBody>
      </p:sp>
      <p:sp>
        <p:nvSpPr>
          <p:cNvPr id="17411" name="Text Box 1"/>
          <p:cNvSpPr txBox="1">
            <a:spLocks noChangeArrowheads="1"/>
          </p:cNvSpPr>
          <p:nvPr/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76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</a:pPr>
            <a:endParaRPr lang="ru-RU" altLang="ru-RU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body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7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40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47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979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842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87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6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99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4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934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57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30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17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DF878-21A8-4E2E-BC04-7BDB8FAC1A5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5BF28-82A3-4285-A212-4D42BDCCB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29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3;&#1080;&#1082;&#1086;&#1083;&#1072;&#1077;&#1074;&#1072;%20&#1045;.&#1042;\&#1089;&#1082;&#1072;&#1079;&#1082;&#1072;.mp3" TargetMode="Externa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home-edu.ru/user/f/00001232/Chrestomatija/skazka1.htm#2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20168" y="2700149"/>
            <a:ext cx="6052232" cy="295369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3698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8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698" dirty="0">
              <a:latin typeface="Arial"/>
              <a:cs typeface="Arial"/>
            </a:endParaRPr>
          </a:p>
          <a:p>
            <a:pPr marL="26841">
              <a:lnSpc>
                <a:spcPts val="5907"/>
              </a:lnSpc>
            </a:pPr>
            <a:r>
              <a:rPr lang="ru-RU" sz="3200" b="1" spc="11" dirty="0" smtClean="0">
                <a:solidFill>
                  <a:srgbClr val="2365C7"/>
                </a:solidFill>
                <a:latin typeface="Arial"/>
                <a:cs typeface="Arial"/>
              </a:rPr>
              <a:t>Сказки о животных. «Лисичка-сестричка и волк</a:t>
            </a:r>
            <a:r>
              <a:rPr lang="ru-RU" sz="3200" b="1" spc="11" dirty="0" smtClean="0">
                <a:solidFill>
                  <a:srgbClr val="2365C7"/>
                </a:solidFill>
                <a:latin typeface="Arial"/>
                <a:cs typeface="Arial"/>
              </a:rPr>
              <a:t>».</a:t>
            </a:r>
            <a:endParaRPr sz="3200" b="1" dirty="0">
              <a:latin typeface="Arial"/>
              <a:cs typeface="Arial"/>
            </a:endParaRPr>
          </a:p>
          <a:p>
            <a:pPr marL="68440">
              <a:lnSpc>
                <a:spcPts val="4290"/>
              </a:lnSpc>
              <a:spcBef>
                <a:spcPts val="2599"/>
              </a:spcBef>
            </a:pPr>
            <a:endParaRPr sz="3698" b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4941" y="1145408"/>
            <a:ext cx="1082038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" b="5954"/>
          <a:stretch>
            <a:fillRect/>
          </a:stretch>
        </p:blipFill>
        <p:spPr bwMode="auto">
          <a:xfrm>
            <a:off x="7948613" y="2695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16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1376" y="358598"/>
            <a:ext cx="9329037" cy="5159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3" indent="-342903" algn="ctr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3266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Словарная разминка: </a:t>
            </a:r>
            <a:endParaRPr lang="ru-RU" sz="3266" b="1" i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sz="254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Как вы понимаете слова: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«свернуться калачиком»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?</a:t>
            </a: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sz="28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Найти значения слов в словаре: </a:t>
            </a: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     НАХОДЧИВЫЙ,</a:t>
            </a: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                  СМЕКНУТЬ,</a:t>
            </a: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                         УЛУЧИТЬ ВРЕМЯ,</a:t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                                   ПОЛЕГОНЬКУ,</a:t>
            </a: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                                                     ПРОРУБЬ,                                                                               </a:t>
            </a:r>
          </a:p>
          <a:p>
            <a:pPr marL="342903" indent="-342903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                                                            КОРОМЫСЛО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4" name="Рисунок 2" descr="c45b1fcffbc81504765a7638f675fe6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7224" y="3953508"/>
            <a:ext cx="1551043" cy="1490556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 descr="images_c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388" y="4784824"/>
            <a:ext cx="1620170" cy="1545282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Picture 2" descr="DSCN014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70633" y="2154365"/>
            <a:ext cx="1899560" cy="1425750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418228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Свернуться калачиком.</a:t>
            </a:r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47" y="1825625"/>
            <a:ext cx="11591365" cy="435133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Значение слова Калачиком по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словарю Ушакова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: КАЛАЧИКОМ нареч. (разг.).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форме калача, свернув или свернувшись дужкой.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Подставить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руку калачиком.</a:t>
            </a:r>
          </a:p>
        </p:txBody>
      </p:sp>
      <p:pic>
        <p:nvPicPr>
          <p:cNvPr id="4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4001294"/>
            <a:ext cx="243840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каз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216" y="6150887"/>
            <a:ext cx="388841" cy="38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11102" y="750320"/>
            <a:ext cx="7938113" cy="511806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66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Опять в сказке главная героиня – лиса. </a:t>
            </a:r>
            <a:r>
              <a:rPr lang="ru-RU" sz="3266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она была? Выбери подходящие слова: хитрая, ловкая, смелая, добрая, жестокая, правдивая, лживая, жадная.</a:t>
            </a:r>
          </a:p>
          <a:p>
            <a:pPr algn="ctr" eaLnBrk="1" hangingPunct="1">
              <a:defRPr/>
            </a:pPr>
            <a:endParaRPr lang="ru-RU" sz="3266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ru-RU" sz="3266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sz="3266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266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думаете, </a:t>
            </a:r>
            <a:r>
              <a:rPr lang="ru-RU" sz="3266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лиса – самый частый герой русских народных сказок? </a:t>
            </a:r>
          </a:p>
          <a:p>
            <a:pPr algn="ctr" eaLnBrk="1" hangingPunct="1">
              <a:defRPr/>
            </a:pPr>
            <a:r>
              <a:rPr lang="ru-RU" sz="3266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Вспомни, читал ли ты сказки, где лиса – положительный персонаж?</a:t>
            </a:r>
          </a:p>
        </p:txBody>
      </p:sp>
    </p:spTree>
    <p:extLst>
      <p:ext uri="{BB962C8B-B14F-4D97-AF65-F5344CB8AC3E}">
        <p14:creationId xmlns:p14="http://schemas.microsoft.com/office/powerpoint/2010/main" val="35684210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91944" y="332657"/>
            <a:ext cx="5403158" cy="6048671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ru-RU" b="1" dirty="0" smtClean="0"/>
          </a:p>
          <a:p>
            <a:pPr lvl="0">
              <a:buNone/>
            </a:pPr>
            <a:endParaRPr lang="ru-RU" b="1" dirty="0"/>
          </a:p>
          <a:p>
            <a:pPr lvl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. Сколько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рыбы наловил дед?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Целый воз.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endParaRPr lang="ru-RU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ru-RU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2.Зачем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дед положил лису в сани?</a:t>
            </a:r>
          </a:p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воротника на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шубу.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www.playing-field.ru/img/2015/051806/080295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9" y="1426777"/>
            <a:ext cx="3750600" cy="45927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976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5912" y="404664"/>
            <a:ext cx="5070088" cy="612068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. Как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лисе удалось полакомиться рыбой?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Она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притворилась мёртвой, и по пути скинула всю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рыбу.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C:\Users\user\Desktop\Новая папка (4)\lisavolk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7" y="476673"/>
            <a:ext cx="4263181" cy="5163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59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3512" y="3546088"/>
            <a:ext cx="4248472" cy="312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4.Что посоветовала лиса голодному волку?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Ловить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рыбу в проруби на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хвост.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 descr="http://static3.read.ru/images/booksillustrations/1893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384" y="701596"/>
            <a:ext cx="5791200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56039" y="3546088"/>
            <a:ext cx="4851297" cy="312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5.Как называла лиса волка в этой сказке?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Куманёк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3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5259" y="260649"/>
            <a:ext cx="5128693" cy="29523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6.Как долго волк ловил рыбу?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Целую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ночь.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600" dirty="0"/>
          </a:p>
        </p:txBody>
      </p:sp>
      <p:pic>
        <p:nvPicPr>
          <p:cNvPr id="4" name="Рисунок 3" descr="http://drmplay.ru/uploads/thumbs/d/0/0/d00e2b7df24c9f5020de887ee162436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05" y="3010354"/>
            <a:ext cx="5876925" cy="32133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735959" y="332656"/>
            <a:ext cx="5705191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7.Почему у волка оторвался хвост?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Он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примерз.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2218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75520" y="4077072"/>
            <a:ext cx="8712968" cy="2520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8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Волк с реки убежал без оглядки. Как ты понимаешь это выражение?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Быстро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бежать ни на что не обращая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внимания.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6" name="Содержимое 3" descr="http://data16.gallery.ru/albums/gallery/49754-8fcd9-47216908-m750x740-ude47f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5" b="18033"/>
          <a:stretch>
            <a:fillRect/>
          </a:stretch>
        </p:blipFill>
        <p:spPr bwMode="auto">
          <a:xfrm>
            <a:off x="3503712" y="332656"/>
            <a:ext cx="5040560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69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15844" y="1484785"/>
            <a:ext cx="5068188" cy="4641379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9.Куда в избе лиса окунула свою голову?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В кадку с тестом.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img.espicture.ru/8/lisiychka-sestriychka--i-volk-kartinki-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14" y="1283376"/>
            <a:ext cx="3857650" cy="4842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367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0312" y="260650"/>
            <a:ext cx="8548176" cy="35307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10.  Что придумала лиса, чтобы побитый волк ее повез на себе?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Она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сказала, что у нее вытекли мозги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 descr="http://www.kapitosha.net/wp-content/uploads/2013/09/lv1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3212977"/>
            <a:ext cx="5256584" cy="3395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900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Цели урока:</a:t>
            </a:r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Вспомнить виды сказок в устном народном творчестве.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Рассмотреть особенности сказок о животных.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Раскрыть образы лисы и волка в фольклоре.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Проанализировать образы волка и лисы в сказке «Лисичка-сестричка и волк».</a:t>
            </a:r>
          </a:p>
          <a:p>
            <a:pPr marL="0" indent="0">
              <a:buNone/>
            </a:pP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6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4730750"/>
            <a:ext cx="243840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38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84032" y="980729"/>
            <a:ext cx="4767188" cy="5145435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11.Как лиса вела себя с волком?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Нечестно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. 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://www.soyzkanc.ru/images/stories/virtuemart/product/5656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403" y="980729"/>
            <a:ext cx="4392488" cy="5199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513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004362" y="335260"/>
            <a:ext cx="99642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</a:rPr>
              <a:t>Задание 1 группе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Подберите из текста сказки подпись к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рисунку.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29701" name="Рисунок 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1089" y="1196975"/>
            <a:ext cx="324008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2495551" y="5084764"/>
            <a:ext cx="8906028" cy="123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Дед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слез с воза, подошёл к лисичке,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а она не шевельнётся, лежит себе как мёртвая.</a:t>
            </a:r>
          </a:p>
        </p:txBody>
      </p:sp>
    </p:spTree>
    <p:extLst>
      <p:ext uri="{BB962C8B-B14F-4D97-AF65-F5344CB8AC3E}">
        <p14:creationId xmlns:p14="http://schemas.microsoft.com/office/powerpoint/2010/main" val="264640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uiExpand="1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>
          <a:xfrm>
            <a:off x="1246908" y="365125"/>
            <a:ext cx="10106891" cy="1325563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</a:rPr>
              <a:t>Задание 2 группе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Подберите из текста сказки подпись к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рисунку.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30724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128" y="1690689"/>
            <a:ext cx="3600450" cy="271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360219" y="4402864"/>
            <a:ext cx="1321099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А  лисичка собрала всю разбросанную рыбу в кучку,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уселась на дорогу и кушает себе. Приходит к ней 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серый волк… </a:t>
            </a:r>
          </a:p>
        </p:txBody>
      </p:sp>
    </p:spTree>
    <p:extLst>
      <p:ext uri="{BB962C8B-B14F-4D97-AF65-F5344CB8AC3E}">
        <p14:creationId xmlns:p14="http://schemas.microsoft.com/office/powerpoint/2010/main" val="10356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</a:rPr>
              <a:t>Задание 3 группе</a:t>
            </a:r>
            <a:br>
              <a:rPr lang="ru-RU" sz="2000" b="1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Подберите из текста сказки подпись к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рисунку.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31749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0237" y="1413597"/>
            <a:ext cx="3311525" cy="296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361664" y="4303069"/>
            <a:ext cx="1126444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Волк и пошёл на реку, опустил хвост в прорубь и начал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приговаривать: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-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Ловись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рыбка, и мала, и велика!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Ловись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 рыбка и мала, и велика!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Вслед за ним и лиса явилась; ходит около волка да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причитает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: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- Мёрзни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, мёрзни, волчий хвост!</a:t>
            </a:r>
          </a:p>
        </p:txBody>
      </p:sp>
    </p:spTree>
    <p:extLst>
      <p:ext uri="{BB962C8B-B14F-4D97-AF65-F5344CB8AC3E}">
        <p14:creationId xmlns:p14="http://schemas.microsoft.com/office/powerpoint/2010/main" val="87151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  <a:t>Задание 4 группе</a:t>
            </a:r>
            <a:br>
              <a:rPr lang="ru-RU" sz="2400" b="1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Подберите из текста сказки подпись к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рисунку.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32772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3891" y="1690688"/>
            <a:ext cx="2874387" cy="3311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838200" y="4903025"/>
            <a:ext cx="1201959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Прибежали и начали колотить волка -кто коромыслом,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кто ведром, кто чем попало.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Волк прыгал, прыгал, оторвал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хвост и  пустился.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</a:rPr>
              <a:t>без оглядки бежать. </a:t>
            </a:r>
          </a:p>
        </p:txBody>
      </p:sp>
    </p:spTree>
    <p:extLst>
      <p:ext uri="{BB962C8B-B14F-4D97-AF65-F5344CB8AC3E}">
        <p14:creationId xmlns:p14="http://schemas.microsoft.com/office/powerpoint/2010/main" val="101600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  <a:t>Задание 5 группе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Подберите из текста сказки подпись к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рисунку.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33796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503776"/>
            <a:ext cx="3300412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4599710" y="2117125"/>
            <a:ext cx="723207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Тем временем, пока волк отдувался своими боками,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лисичка-сестричка захотела попробовать,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не удастся ли ещё что-нибудь стянуть.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Забралась в одну деревню, где бабы блины пекли,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да попала головой в кадку с тестом, вымазалась и бежит.</a:t>
            </a:r>
          </a:p>
        </p:txBody>
      </p:sp>
    </p:spTree>
    <p:extLst>
      <p:ext uri="{BB962C8B-B14F-4D97-AF65-F5344CB8AC3E}">
        <p14:creationId xmlns:p14="http://schemas.microsoft.com/office/powerpoint/2010/main" val="91873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  <a:t>Задание 5 группе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Подберите из текста сказки подпись к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рисунку.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34820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4509" y="1884868"/>
            <a:ext cx="2410691" cy="281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366959" y="4523514"/>
            <a:ext cx="1166922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Лисичка села к нему на спину, он её и повёз.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Вот лисичка-сестричка сидит да потихоньку напевает: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Битый небитого везёт, битый небитого везёт!</a:t>
            </a:r>
          </a:p>
        </p:txBody>
      </p:sp>
    </p:spTree>
    <p:extLst>
      <p:ext uri="{BB962C8B-B14F-4D97-AF65-F5344CB8AC3E}">
        <p14:creationId xmlns:p14="http://schemas.microsoft.com/office/powerpoint/2010/main" val="235962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6709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Задание для самостоятельной работы.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Ответить письменно на вопросы на стр. 23.</a:t>
            </a:r>
          </a:p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Нарисовать иллюстрацию к сказке.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73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4[2]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937" y="1385426"/>
            <a:ext cx="2681562" cy="2010451"/>
          </a:xfrm>
          <a:prstGeom prst="rect">
            <a:avLst/>
          </a:prstGeo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06[2]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009" y="2327285"/>
            <a:ext cx="3421799" cy="2567790"/>
          </a:xfrm>
          <a:prstGeom prst="rect">
            <a:avLst/>
          </a:prstGeo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4" name="Picture 2" descr="C:\Documents and Settings\user\Рабочий стол\иллюстрации\Айболит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939" y="910176"/>
            <a:ext cx="2389211" cy="2960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 descr="C:\Documents and Settings\user\Рабочий стол\иллюстрации\царевна-Лебедь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157" y="3395877"/>
            <a:ext cx="2485701" cy="331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05[2]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9262" y="3817842"/>
            <a:ext cx="3197136" cy="2397851"/>
          </a:xfrm>
          <a:prstGeom prst="rect">
            <a:avLst/>
          </a:prstGeo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046296" y="97931"/>
            <a:ext cx="8136854" cy="12093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29" b="1" dirty="0">
                <a:solidFill>
                  <a:schemeClr val="accent1">
                    <a:lumMod val="50000"/>
                  </a:schemeClr>
                </a:solidFill>
              </a:rPr>
              <a:t>Вспомни, на какие группы можно разделить все сказки?</a:t>
            </a:r>
          </a:p>
        </p:txBody>
      </p:sp>
    </p:spTree>
    <p:extLst>
      <p:ext uri="{BB962C8B-B14F-4D97-AF65-F5344CB8AC3E}">
        <p14:creationId xmlns:p14="http://schemas.microsoft.com/office/powerpoint/2010/main" val="37567278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346204" y="1744012"/>
            <a:ext cx="3499592" cy="10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3200" b="1" spc="272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charset="0"/>
              </a:rPr>
              <a:t>Народные сказки</a:t>
            </a: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5059093" y="3947455"/>
            <a:ext cx="2203431" cy="1277414"/>
          </a:xfrm>
          <a:prstGeom prst="flowChartProcess">
            <a:avLst/>
          </a:prstGeom>
          <a:solidFill>
            <a:srgbClr val="FFE5F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defTabSz="407529">
              <a:lnSpc>
                <a:spcPct val="150000"/>
              </a:lnSpc>
              <a:buClr>
                <a:srgbClr val="000000"/>
              </a:buClr>
              <a:buSzPct val="100000"/>
              <a:defRPr/>
            </a:pPr>
            <a:r>
              <a:rPr lang="ru-RU" sz="254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Волшебные сказки</a:t>
            </a: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8234625" y="1549603"/>
            <a:ext cx="2069498" cy="1277415"/>
          </a:xfrm>
          <a:prstGeom prst="flowChartProcess">
            <a:avLst/>
          </a:prstGeom>
          <a:solidFill>
            <a:srgbClr val="FFE5F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defTabSz="407529">
              <a:lnSpc>
                <a:spcPct val="150000"/>
              </a:lnSpc>
              <a:buClr>
                <a:srgbClr val="000000"/>
              </a:buClr>
              <a:buSzPct val="100000"/>
              <a:defRPr/>
            </a:pPr>
            <a:r>
              <a:rPr lang="ru-RU" sz="254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Бытовые сказки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2142785" y="1484797"/>
            <a:ext cx="2069498" cy="1277414"/>
          </a:xfrm>
          <a:prstGeom prst="flowChartProcess">
            <a:avLst/>
          </a:prstGeom>
          <a:solidFill>
            <a:srgbClr val="FFE5F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defTabSz="407529">
              <a:lnSpc>
                <a:spcPct val="150000"/>
              </a:lnSpc>
              <a:buClr>
                <a:srgbClr val="000000"/>
              </a:buClr>
              <a:buSzPct val="100000"/>
              <a:defRPr/>
            </a:pPr>
            <a:r>
              <a:rPr lang="ru-RU" sz="254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Сказки о животных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7132910" y="2132865"/>
            <a:ext cx="887133" cy="43924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sz="1633"/>
          </a:p>
        </p:txBody>
      </p:sp>
      <p:sp>
        <p:nvSpPr>
          <p:cNvPr id="11" name="Стрелка вниз 10"/>
          <p:cNvSpPr/>
          <p:nvPr/>
        </p:nvSpPr>
        <p:spPr>
          <a:xfrm>
            <a:off x="6031193" y="2845739"/>
            <a:ext cx="439247" cy="88713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sz="1633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4216603" y="2132865"/>
            <a:ext cx="887133" cy="43924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407529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sz="1633"/>
          </a:p>
        </p:txBody>
      </p:sp>
    </p:spTree>
    <p:extLst>
      <p:ext uri="{BB962C8B-B14F-4D97-AF65-F5344CB8AC3E}">
        <p14:creationId xmlns:p14="http://schemas.microsoft.com/office/powerpoint/2010/main" val="26830127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167189" y="214314"/>
            <a:ext cx="6715125" cy="12858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rgbClr val="002060"/>
                </a:solidFill>
              </a:rPr>
              <a:t>Сказки о животных, их особенности и разновидности</a:t>
            </a:r>
            <a:br>
              <a:rPr lang="ru-RU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1513" y="1115121"/>
            <a:ext cx="7048847" cy="5171379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None/>
              <a:defRPr/>
            </a:pPr>
            <a:r>
              <a:rPr lang="ru-RU" sz="1600" b="1" dirty="0">
                <a:solidFill>
                  <a:schemeClr val="accent1"/>
                </a:solidFill>
              </a:rPr>
              <a:t>      </a:t>
            </a:r>
            <a:r>
              <a:rPr lang="ru-RU" sz="2400" b="1" dirty="0">
                <a:solidFill>
                  <a:srgbClr val="002060"/>
                </a:solidFill>
              </a:rPr>
              <a:t>Сказки о животных мало похожи на рассказы из жизни животных.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Каждый </a:t>
            </a:r>
            <a:r>
              <a:rPr lang="ru-RU" sz="2400" b="1" dirty="0">
                <a:solidFill>
                  <a:srgbClr val="002060"/>
                </a:solidFill>
              </a:rPr>
              <a:t>из персонажей – это образ вполне определенного животного или птицы, за которым стоит тот или иной человеческий </a:t>
            </a:r>
            <a:r>
              <a:rPr lang="ru-RU" sz="2400" b="1" dirty="0" smtClean="0">
                <a:solidFill>
                  <a:srgbClr val="002060"/>
                </a:solidFill>
              </a:rPr>
              <a:t>характер.</a:t>
            </a:r>
          </a:p>
          <a:p>
            <a:pPr algn="just">
              <a:buFont typeface="Wingdings" panose="05000000000000000000" pitchFamily="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Различность </a:t>
            </a:r>
            <a:r>
              <a:rPr lang="ru-RU" sz="2400" b="1" dirty="0">
                <a:solidFill>
                  <a:srgbClr val="002060"/>
                </a:solidFill>
              </a:rPr>
              <a:t>характеров особенно четко и определенно выражена в образах диких животных: 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</a:rPr>
              <a:t>лиса рисуется прежде всего как льстивая, хитрая обманщица, обаятельная разбойница;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</a:rPr>
              <a:t>волк – как жадный и недогадливый «</a:t>
            </a:r>
            <a:r>
              <a:rPr lang="ru-RU" sz="2400" b="1" i="1" dirty="0">
                <a:solidFill>
                  <a:srgbClr val="002060"/>
                </a:solidFill>
              </a:rPr>
              <a:t>серый дурак</a:t>
            </a:r>
            <a:r>
              <a:rPr lang="ru-RU" sz="2400" b="1" dirty="0">
                <a:solidFill>
                  <a:srgbClr val="002060"/>
                </a:solidFill>
              </a:rPr>
              <a:t>», вечно попадающий </a:t>
            </a:r>
            <a:r>
              <a:rPr lang="ru-RU" sz="2400" b="1" dirty="0" smtClean="0">
                <a:solidFill>
                  <a:srgbClr val="002060"/>
                </a:solidFill>
              </a:rPr>
              <a:t>в глупое положение;</a:t>
            </a:r>
            <a:endParaRPr lang="ru-RU" sz="24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ru-RU" sz="1600" b="1" dirty="0">
              <a:solidFill>
                <a:schemeClr val="accent1"/>
              </a:solidFill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2627313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860800"/>
            <a:ext cx="2627313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3826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310064" y="228600"/>
            <a:ext cx="6357937" cy="12192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 u="sng" dirty="0">
                <a:solidFill>
                  <a:schemeClr val="accent1">
                    <a:lumMod val="50000"/>
                  </a:schemeClr>
                </a:solidFill>
              </a:rPr>
              <a:t>Лиса в сказках о </a:t>
            </a: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</a:rPr>
              <a:t>животных.</a:t>
            </a:r>
            <a:endParaRPr lang="ru-RU" sz="36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0063" y="1196976"/>
            <a:ext cx="7532532" cy="5092312"/>
          </a:xfrm>
        </p:spPr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     В «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Сказке о лисице и волке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.» лисица обманывает волка, мужика ради своей цели – еды и теплого жилья. Хитрость и смекалка соседствуют у лисы с безудержной наглостью, лицемерием и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предательством.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Глупость лисы описана в сказке «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Лиса и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дрозд».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сказке «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Колобок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» лиса с помощью обмана ловит Колобка и съедает его.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     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1" y="446049"/>
            <a:ext cx="2771775" cy="526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5349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88527" y="0"/>
            <a:ext cx="7393723" cy="1447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Волк в сказках 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животных.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74" y="1214438"/>
            <a:ext cx="7822813" cy="528161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    Чаще всего в русских народных сказках волк –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это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простоватый зверь, которого постоянно все обманывают и подставляют («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Лисичка-сестричка и Волк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Волк и Коза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Волк-дурень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Зимовье зверей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»).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 «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</a:rPr>
              <a:t>Сказке о лисице и волке»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 волк предстает перед читателями немного в другом образе – глупым и наивным зверем, которого легко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провести.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олк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нередко глуп, но это не основная его черта: он жесток, свиреп, зол,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жаден.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68" y="1447800"/>
            <a:ext cx="2771775" cy="467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5729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67200" y="214313"/>
            <a:ext cx="6400800" cy="12001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Роль сказок о животных в становлении национального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характера.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399" y="1643063"/>
            <a:ext cx="7768683" cy="478631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русских народных сказках о животных 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ысмеивались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жестокость, хвастовство, лесть, продажность и многое другое.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Неспроста таким сказкам присуща нравственно-поучительная роль, ведь их герои олицетворяют определенные человеческие качества, и именно поэтому лисой называют хитрого человека, зайцем – трусливого, волком – глупого. Сказки о животных – притчи, которые показывают читателю, что в почете, а что нет.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     Сказки приобрели иносказательный смысл: под животными стали подразумевать людей определенных характеров.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Образы животных стали средством морального поучения, а затем и социальной сатиры, что привело к развитию национального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характера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" y="359898"/>
            <a:ext cx="2700338" cy="256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2" y="3639364"/>
            <a:ext cx="2700338" cy="279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2986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сказка2\638875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9186" y="1056935"/>
            <a:ext cx="3499567" cy="4847549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4708753" y="1337901"/>
            <a:ext cx="6442467" cy="285726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ctr" defTabSz="914122">
              <a:defRPr/>
            </a:pPr>
            <a:endParaRPr lang="ru-RU" sz="3992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defTabSz="914122">
              <a:defRPr/>
            </a:pPr>
            <a:r>
              <a:rPr lang="ru-RU" sz="6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6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Лисичка – сестричка и волк</a:t>
            </a:r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».</a:t>
            </a:r>
            <a:endParaRPr lang="ru-RU" sz="6600" b="1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53839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813</Words>
  <Application>Microsoft Office PowerPoint</Application>
  <PresentationFormat>Широкоэкранный</PresentationFormat>
  <Paragraphs>119</Paragraphs>
  <Slides>27</Slides>
  <Notes>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Цели урока:</vt:lpstr>
      <vt:lpstr>Презентация PowerPoint</vt:lpstr>
      <vt:lpstr>Презентация PowerPoint</vt:lpstr>
      <vt:lpstr>Сказки о животных, их особенности и разновидности </vt:lpstr>
      <vt:lpstr>Лиса в сказках о животных.</vt:lpstr>
      <vt:lpstr>Волк в сказках о животных.</vt:lpstr>
      <vt:lpstr>Роль сказок о животных в становлении национального характера.</vt:lpstr>
      <vt:lpstr>Презентация PowerPoint</vt:lpstr>
      <vt:lpstr>Презентация PowerPoint</vt:lpstr>
      <vt:lpstr>Свернуться калачиком.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2 группе Подберите из текста сказки подпись к рисунку.</vt:lpstr>
      <vt:lpstr>Задание 3 группе Подберите из текста сказки подпись к рисунку.</vt:lpstr>
      <vt:lpstr>Задание 4 группе Подберите из текста сказки подпись к рисунку.</vt:lpstr>
      <vt:lpstr>Задание 5 группе Подберите из текста сказки подпись к рисунку.</vt:lpstr>
      <vt:lpstr>Задание 5 группе Подберите из текста сказки подпись к рисунку.</vt:lpstr>
      <vt:lpstr>Задание для самостоятельной работы.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2020-09-15T19:19:06Z</dcterms:created>
  <dcterms:modified xsi:type="dcterms:W3CDTF">2020-09-16T03:05:14Z</dcterms:modified>
</cp:coreProperties>
</file>