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96" r:id="rId2"/>
    <p:sldId id="1397" r:id="rId3"/>
    <p:sldId id="1423" r:id="rId4"/>
    <p:sldId id="1398" r:id="rId5"/>
    <p:sldId id="1399" r:id="rId6"/>
    <p:sldId id="1400" r:id="rId7"/>
    <p:sldId id="1401" r:id="rId8"/>
    <p:sldId id="1402" r:id="rId9"/>
    <p:sldId id="1403" r:id="rId10"/>
    <p:sldId id="1416" r:id="rId11"/>
    <p:sldId id="1417" r:id="rId12"/>
    <p:sldId id="1418" r:id="rId13"/>
    <p:sldId id="1419" r:id="rId14"/>
    <p:sldId id="1420" r:id="rId15"/>
    <p:sldId id="1421" r:id="rId16"/>
    <p:sldId id="1422" r:id="rId17"/>
    <p:sldId id="1415" r:id="rId18"/>
    <p:sldId id="1404" r:id="rId19"/>
    <p:sldId id="1406" r:id="rId20"/>
    <p:sldId id="1405" r:id="rId21"/>
    <p:sldId id="1407" r:id="rId22"/>
    <p:sldId id="1408" r:id="rId23"/>
    <p:sldId id="1409" r:id="rId24"/>
    <p:sldId id="1410" r:id="rId25"/>
    <p:sldId id="1411" r:id="rId26"/>
    <p:sldId id="1412" r:id="rId27"/>
    <p:sldId id="141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6E18D-32EE-4035-A4E3-B34C3596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0618BF-D382-4E42-BAF7-1FB04BC5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A2DC59-5E07-4679-96EE-E3BA45F8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5CAEE0-3756-4FBD-8695-56029790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E14F11-130E-42A3-946C-AF58E676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07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1658C9-D59B-4314-951B-8888A29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A6DDC9-C1F3-4C98-9B38-2802BAE64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903E9E-3276-4160-99E1-A028AA3E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A4806-E782-486C-AC86-48F46332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85FB75-3301-4BF9-8854-B1DADA47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BD3AD99-9B6A-49BA-B725-695DB686C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4A739A-4F76-496D-B3EA-F5CE4AA07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0B024-F010-4C33-B043-131BDE2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96B90-CB5A-47FC-A208-5A8C8CE0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F96754-FEFF-4B44-853D-A0103673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8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087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18D2-1403-496F-BE8A-997BFB8ECD2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550C-4BAF-4B97-8782-8E5C707FFD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335360" y="260648"/>
            <a:ext cx="11521280" cy="64087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12" descr="ОСЕННИЙ ДЕКОР (80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75787" cy="3186648"/>
          </a:xfrm>
          <a:prstGeom prst="rect">
            <a:avLst/>
          </a:prstGeom>
          <a:noFill/>
        </p:spPr>
      </p:pic>
      <p:pic>
        <p:nvPicPr>
          <p:cNvPr id="8" name="Picture 8" descr="ОСЕННИЙ ДЕКОР (80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99391" y="2897559"/>
            <a:ext cx="3361053" cy="4559829"/>
          </a:xfrm>
          <a:prstGeom prst="rect">
            <a:avLst/>
          </a:prstGeom>
          <a:noFill/>
        </p:spPr>
      </p:pic>
      <p:pic>
        <p:nvPicPr>
          <p:cNvPr id="9" name="Picture 2" descr="ldw_af_ (84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9509" y="404665"/>
            <a:ext cx="9711947" cy="6200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210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CD64C-FEC5-45BD-ABCB-8656FE57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CC801-B949-4261-B739-0403C724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B84E27-A0D4-4A9B-A653-5E0F2FE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94785-DD27-44F5-9109-E45828E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81BA8A-41B6-4066-9619-BCD0DBF7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3D165-AE7E-4E5E-8B9A-E0EEF115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288F0A-11B0-41CB-AB85-EACCB9C3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9DC3AB-FC53-4348-A8DC-FA026D16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EDBB0C-0B19-457D-BFF4-FCCF7E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F9205-AA2D-445D-92CC-6DD9BB9A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9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44D00-FD72-42B3-A90A-A4C4BE21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76DEAD-AE1C-4A06-B7AA-BF22D460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F71760-C14D-42F0-B777-C104BB39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68100C-AE1F-440B-ABF8-9D27526D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A3F574-D215-4CB2-81B1-2DDD9F2F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37117E-AC61-4E8C-A4AE-43438EF6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3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22B49-FF1C-45E0-908A-5D2D3DF8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C2036B-FE2A-4A22-9507-B9407546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219AEF-2C1F-4725-BE1B-FAEE0987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7BB459-FAE7-40B8-B7E2-823AF3F89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AE417E-FE4A-427E-BF31-0C598A75D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5E48E0-CECF-4389-9338-5ED8E7B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9A13B7-E5AB-46C8-9AA3-A86437F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E15D4D-7306-4FCC-8C49-4F01CB29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0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7E95C-6926-468E-9F38-80286F8D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77399E-56DE-487C-9363-F44B693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05CB1-7A03-4372-8188-67DE7C61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210E8D-7DEC-4069-86AE-79A7202A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2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79D241-9E2B-4C7F-ACCC-D992BA99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BD324E-59C9-4ED5-9A6F-BA35F2E1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50762B-856E-4AE6-8398-5B1BBDB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0B5AC-35D4-4FAE-AD7E-7E4E3DBB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50C01-38F8-4252-B80A-DDC0D2B97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EB6792-9C83-41F3-B45D-E83FC63C1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0B4B13-C9CC-4D82-A00B-A25025EC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090B2B-14FD-462A-8DD1-1CA180A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A68FB5-F62B-4354-B744-5AB00E28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E3D96-237A-4209-A6E1-50463AAB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57931C-C963-4B78-A855-2C8AEE4EA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06AE58-B70F-4DBF-B101-595A53F76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A82A78-8898-4BDF-BA9D-6DF605F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ADEBCC-ABB4-4A21-858F-E4B26655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3E07A9-3823-40D2-B6F0-2DA92F9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3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59F32-47CB-497F-BCEE-23DE7460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78A6A4-24C7-405D-8322-B926E108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592695-C481-4036-BC77-D524C31C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B90E-9513-48C5-B692-0EEAC661165E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BCB4FF-8251-44E8-9C2A-BFC1D19A9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0B51F9-DDFF-4F5D-A440-1C4E2671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verytruth.ru/_ph/1/2/73880415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erytruth.ru/_ph/1/2/73880415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erytruth.ru/_ph/1/2/73880415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verytruth.ru/_ph/1/2/73880415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verytruth.ru/_ph/1/2/73880415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 smtClean="0">
                <a:solidFill>
                  <a:sysClr val="window" lastClr="FFFFFF"/>
                </a:solidFill>
              </a:rPr>
              <a:t>Литература</a:t>
            </a:r>
            <a:endParaRPr lang="ru-RU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238" y="3024899"/>
            <a:ext cx="4968551" cy="126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Загадки</a:t>
            </a:r>
            <a:endParaRPr lang="ru-RU" altLang="ru-RU" sz="4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72" y="2429701"/>
            <a:ext cx="3626576" cy="359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7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599598"/>
              </p:ext>
            </p:extLst>
          </p:nvPr>
        </p:nvGraphicFramePr>
        <p:xfrm>
          <a:off x="1562420" y="18215"/>
          <a:ext cx="9144000" cy="6851652"/>
        </p:xfrm>
        <a:graphic>
          <a:graphicData uri="http://schemas.openxmlformats.org/drawingml/2006/table">
            <a:tbl>
              <a:tblPr/>
              <a:tblGrid>
                <a:gridCol w="2481125">
                  <a:extLst>
                    <a:ext uri="{9D8B030D-6E8A-4147-A177-3AD203B41FA5}">
                      <a16:colId xmlns:a16="http://schemas.microsoft.com/office/drawing/2014/main" val="840791775"/>
                    </a:ext>
                  </a:extLst>
                </a:gridCol>
                <a:gridCol w="6662875">
                  <a:extLst>
                    <a:ext uri="{9D8B030D-6E8A-4147-A177-3AD203B41FA5}">
                      <a16:colId xmlns:a16="http://schemas.microsoft.com/office/drawing/2014/main" val="3380695341"/>
                    </a:ext>
                  </a:extLst>
                </a:gridCol>
              </a:tblGrid>
              <a:tr h="4329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Устное народное творчество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82498"/>
                  </a:ext>
                </a:extLst>
              </a:tr>
              <a:tr h="7729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Фольклор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960226"/>
                  </a:ext>
                </a:extLst>
              </a:tr>
              <a:tr h="7729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Малые жанры фольклора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133333"/>
                  </a:ext>
                </a:extLst>
              </a:tr>
              <a:tr h="43449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Загадки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260988"/>
                  </a:ext>
                </a:extLst>
              </a:tr>
              <a:tr h="4324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785146"/>
                  </a:ext>
                </a:extLst>
              </a:tr>
              <a:tr h="7722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выражается в загадках?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810876"/>
                  </a:ext>
                </a:extLst>
              </a:tr>
              <a:tr h="1453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помощи каких художественных средств «сделаны» загадки?</a:t>
                      </a:r>
                      <a:endParaRPr kumimoji="0" lang="ru-RU" alt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733804"/>
                  </a:ext>
                </a:extLst>
              </a:tr>
              <a:tr h="17805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загадок</a:t>
                      </a:r>
                      <a:endParaRPr kumimoji="0" lang="ru-RU" alt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801004"/>
                  </a:ext>
                </a:extLst>
              </a:tr>
            </a:tbl>
          </a:graphicData>
        </a:graphic>
      </p:graphicFrame>
      <p:sp>
        <p:nvSpPr>
          <p:cNvPr id="3181" name="Rectangle 109"/>
          <p:cNvSpPr>
            <a:spLocks noChangeArrowheads="1"/>
          </p:cNvSpPr>
          <p:nvPr/>
        </p:nvSpPr>
        <p:spPr bwMode="auto">
          <a:xfrm>
            <a:off x="4224338" y="476250"/>
            <a:ext cx="64436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От английских слов </a:t>
            </a:r>
            <a:r>
              <a:rPr lang="en-US" alt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folk </a:t>
            </a:r>
            <a:r>
              <a:rPr lang="ru-RU" alt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- народ, </a:t>
            </a:r>
            <a:r>
              <a:rPr lang="en-US" alt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lore</a:t>
            </a:r>
            <a:r>
              <a:rPr lang="ru-RU" alt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– мудрость. Фольклором называют искусство народа.</a:t>
            </a:r>
          </a:p>
        </p:txBody>
      </p:sp>
      <p:sp>
        <p:nvSpPr>
          <p:cNvPr id="3183" name="Rectangle 111"/>
          <p:cNvSpPr>
            <a:spLocks noChangeArrowheads="1"/>
          </p:cNvSpPr>
          <p:nvPr/>
        </p:nvSpPr>
        <p:spPr bwMode="auto">
          <a:xfrm>
            <a:off x="4295776" y="1196975"/>
            <a:ext cx="6372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Пестушки</a:t>
            </a:r>
            <a:r>
              <a:rPr lang="ru-RU" alt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2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потешки</a:t>
            </a:r>
            <a:r>
              <a:rPr lang="ru-RU" alt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поговорки, пословицы, загадки, прибаутки.</a:t>
            </a:r>
          </a:p>
        </p:txBody>
      </p:sp>
      <p:sp>
        <p:nvSpPr>
          <p:cNvPr id="3185" name="Rectangle 113"/>
          <p:cNvSpPr>
            <a:spLocks noChangeArrowheads="1"/>
          </p:cNvSpPr>
          <p:nvPr/>
        </p:nvSpPr>
        <p:spPr bwMode="auto">
          <a:xfrm>
            <a:off x="4224339" y="2373314"/>
            <a:ext cx="64611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Загадки представляют собой свод знаний и понятий</a:t>
            </a:r>
            <a:r>
              <a:rPr lang="ru-RU" altLang="ru-RU" sz="22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188" name="Rectangle 116"/>
          <p:cNvSpPr>
            <a:spLocks noChangeArrowheads="1"/>
          </p:cNvSpPr>
          <p:nvPr/>
        </p:nvSpPr>
        <p:spPr bwMode="auto">
          <a:xfrm>
            <a:off x="4224338" y="2924175"/>
            <a:ext cx="64436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Стремление древних людей познать мир, открыть неизвестные его стороны.</a:t>
            </a:r>
          </a:p>
        </p:txBody>
      </p:sp>
      <p:sp>
        <p:nvSpPr>
          <p:cNvPr id="3189" name="Rectangle 117"/>
          <p:cNvSpPr>
            <a:spLocks noChangeArrowheads="1"/>
          </p:cNvSpPr>
          <p:nvPr/>
        </p:nvSpPr>
        <p:spPr bwMode="auto">
          <a:xfrm>
            <a:off x="4224338" y="3716338"/>
            <a:ext cx="644366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Сравнение («Голубой шатёр весь мир накрыл»).</a:t>
            </a:r>
          </a:p>
          <a:p>
            <a:r>
              <a:rPr lang="ru-RU" alt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Антитеза (противопоставление) («Из живого – мертвое, из мертвого – живое»).</a:t>
            </a:r>
          </a:p>
          <a:p>
            <a:r>
              <a:rPr lang="ru-RU" alt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Отрицание («Не вода, а жидкое, не снег, а белое»).</a:t>
            </a:r>
          </a:p>
        </p:txBody>
      </p:sp>
      <p:sp>
        <p:nvSpPr>
          <p:cNvPr id="3190" name="Rectangle 118"/>
          <p:cNvSpPr>
            <a:spLocks noChangeArrowheads="1"/>
          </p:cNvSpPr>
          <p:nvPr/>
        </p:nvSpPr>
        <p:spPr bwMode="auto">
          <a:xfrm>
            <a:off x="4224338" y="5084763"/>
            <a:ext cx="6443662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Загадки-иносказания, </a:t>
            </a:r>
          </a:p>
          <a:p>
            <a:r>
              <a:rPr lang="ru-RU" alt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загадки-описания,</a:t>
            </a:r>
          </a:p>
          <a:p>
            <a:r>
              <a:rPr lang="ru-RU" alt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загадки-вопросы, </a:t>
            </a:r>
          </a:p>
          <a:p>
            <a:r>
              <a:rPr lang="ru-RU" alt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загадки-шутки, </a:t>
            </a:r>
          </a:p>
          <a:p>
            <a:r>
              <a:rPr lang="ru-RU" alt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загадки с числами</a:t>
            </a:r>
          </a:p>
        </p:txBody>
      </p:sp>
    </p:spTree>
    <p:extLst>
      <p:ext uri="{BB962C8B-B14F-4D97-AF65-F5344CB8AC3E}">
        <p14:creationId xmlns:p14="http://schemas.microsoft.com/office/powerpoint/2010/main" val="21595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1" grpId="0"/>
      <p:bldP spid="3183" grpId="0"/>
      <p:bldP spid="3185" grpId="0"/>
      <p:bldP spid="3188" grpId="0"/>
      <p:bldP spid="3189" grpId="0"/>
      <p:bldP spid="31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Виды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загадок.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4400" dirty="0">
                <a:solidFill>
                  <a:schemeClr val="accent1">
                    <a:lumMod val="50000"/>
                  </a:schemeClr>
                </a:solidFill>
              </a:rPr>
              <a:t>Загадки о предметах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600" dirty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Сожмёшь – клин,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Разожмёшь – блин. </a:t>
            </a:r>
            <a:endParaRPr lang="ru-RU" alt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Всем, кто придёт, и всем, кто уйдёт,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Она ручку подаёт. </a:t>
            </a:r>
            <a:endParaRPr lang="ru-RU" alt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Книги читают,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А грамоты не знают.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Своих глаз нет,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А видеть помогают свет.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 dirty="0"/>
          </a:p>
        </p:txBody>
      </p:sp>
      <p:pic>
        <p:nvPicPr>
          <p:cNvPr id="9220" name="Picture 6" descr="зо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4581526"/>
            <a:ext cx="13716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двер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765175"/>
            <a:ext cx="904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оч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865" y="849312"/>
            <a:ext cx="1792288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996730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549275"/>
            <a:ext cx="7772400" cy="1462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800"/>
              <a:t/>
            </a:r>
            <a:br>
              <a:rPr lang="en-US" sz="3800"/>
            </a:br>
            <a:r>
              <a:rPr lang="en-US" sz="3800"/>
              <a:t/>
            </a:r>
            <a:br>
              <a:rPr lang="en-US" sz="3800"/>
            </a:br>
            <a:endParaRPr lang="ru-RU" sz="38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5820" y="836613"/>
            <a:ext cx="9376093" cy="5294312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4400" dirty="0">
                <a:solidFill>
                  <a:schemeClr val="accent1">
                    <a:lumMod val="50000"/>
                  </a:schemeClr>
                </a:solidFill>
              </a:rPr>
              <a:t>Загадки о растениях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Уродилась я на славу,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Голова бела, кудрява.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Кто любит щи,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Меня в них ищи. </a:t>
            </a:r>
            <a:endParaRPr lang="ru-RU" altLang="ru-RU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Не корень, а в земле,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Не хлеб, а на столе,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И к пище приправа,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И на микробы управа. </a:t>
            </a:r>
            <a:endParaRPr lang="ru-RU" altLang="ru-RU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Под сосною у дорожки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Кто стоит среди травы?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Ножка есть, но нет сапожка,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  <a:t>Шляпка есть – нет головы. </a:t>
            </a:r>
            <a:endParaRPr lang="ru-RU" alt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4" name="Picture 6" descr="капу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3371">
            <a:off x="7967663" y="3068638"/>
            <a:ext cx="1905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чес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459">
            <a:off x="5735638" y="4581526"/>
            <a:ext cx="155416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гри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989138"/>
            <a:ext cx="1905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3616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Загадки о животных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Хожу в пушистой шубе,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Живу в густом лесу,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В дупле на старом дубе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Орешки я грызу. 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endParaRPr lang="ru-RU" altLang="ru-RU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Два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рога – не бык,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Шесть ног без копыт,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Летит – так воет,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Сядет – землю роет. </a:t>
            </a:r>
            <a:endParaRPr lang="en-US" alt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endParaRPr lang="ru-RU" alt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68" name="Picture 4" descr="жу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1412875"/>
            <a:ext cx="2447925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бел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3933826"/>
            <a:ext cx="23050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0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" y="365125"/>
            <a:ext cx="1075944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Загадки о неживой природе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360" y="1844675"/>
            <a:ext cx="9241790" cy="41148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Ночью по небу гуляю,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Тускло землю освещаю,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Скучно, скучно мне одной,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А зовут меня . . . 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Ты весь мир обогреваешь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усталости не знаешь,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Улыбаешься в оконце,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зовут тебя все . . . </a:t>
            </a:r>
          </a:p>
        </p:txBody>
      </p:sp>
      <p:pic>
        <p:nvPicPr>
          <p:cNvPr id="12292" name="Picture 6" descr="Луна солнц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484313"/>
            <a:ext cx="272891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67410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Загадки о явлениях природы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Без рук, без ног,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А ворота открывает. </a:t>
            </a:r>
            <a:endParaRPr lang="ru-RU" alt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Заря – зоренька ключи потеряла.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Месяц пошёл – не нашёл,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Солнце пошло – ключи нашло. </a:t>
            </a:r>
            <a:endParaRPr lang="ru-RU" alt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dirty="0">
              <a:solidFill>
                <a:schemeClr val="folHlink"/>
              </a:solidFill>
            </a:endParaRPr>
          </a:p>
        </p:txBody>
      </p:sp>
      <p:pic>
        <p:nvPicPr>
          <p:cNvPr id="13316" name="Picture 5" descr="вет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3429001"/>
            <a:ext cx="17938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ро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1" y="1825625"/>
            <a:ext cx="1800225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461951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Загадки - шутки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ru-RU" altLang="ru-RU" sz="2400" dirty="0"/>
          </a:p>
          <a:p>
            <a:pPr eaLnBrk="1" hangingPunct="1">
              <a:lnSpc>
                <a:spcPct val="90000"/>
              </a:lnSpc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Каким гребнем нельзя расчёсывать волосы? </a:t>
            </a:r>
            <a:endParaRPr lang="ru-RU" alt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Из какой посуды нельзя ничего поесть?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Может ли страус назвать себя птицей?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Чем оканчиваются день и ночь?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Какой конь не ест овса?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На какое дерево садится птица во время сильного ливня?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Что нельзя съесть на завтрак?</a:t>
            </a:r>
          </a:p>
        </p:txBody>
      </p:sp>
    </p:spTree>
    <p:extLst>
      <p:ext uri="{BB962C8B-B14F-4D97-AF65-F5344CB8AC3E}">
        <p14:creationId xmlns:p14="http://schemas.microsoft.com/office/powerpoint/2010/main" val="126595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38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248770"/>
              </p:ext>
            </p:extLst>
          </p:nvPr>
        </p:nvGraphicFramePr>
        <p:xfrm>
          <a:off x="1074420" y="0"/>
          <a:ext cx="10058400" cy="6778183"/>
        </p:xfrm>
        <a:graphic>
          <a:graphicData uri="http://schemas.openxmlformats.org/drawingml/2006/table">
            <a:tbl>
              <a:tblPr/>
              <a:tblGrid>
                <a:gridCol w="2988843">
                  <a:extLst>
                    <a:ext uri="{9D8B030D-6E8A-4147-A177-3AD203B41FA5}">
                      <a16:colId xmlns:a16="http://schemas.microsoft.com/office/drawing/2014/main" val="2220036767"/>
                    </a:ext>
                  </a:extLst>
                </a:gridCol>
                <a:gridCol w="7069557">
                  <a:extLst>
                    <a:ext uri="{9D8B030D-6E8A-4147-A177-3AD203B41FA5}">
                      <a16:colId xmlns:a16="http://schemas.microsoft.com/office/drawing/2014/main" val="1482628354"/>
                    </a:ext>
                  </a:extLst>
                </a:gridCol>
              </a:tblGrid>
              <a:tr h="4503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Темы загадок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375857"/>
                  </a:ext>
                </a:extLst>
              </a:tr>
              <a:tr h="11837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Небо, земля, явления природы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Два быка бодаются – вместе не сойдутся.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Синенькая шубёнка весь мир накрыла.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245962"/>
                  </a:ext>
                </a:extLst>
              </a:tr>
              <a:tr h="8220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Вода, реки, ручьи</a:t>
                      </a:r>
                      <a:endParaRPr kumimoji="0" lang="ru-RU" alt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вверх корнем растет?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Кругом вода, а с питьём беда.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922544"/>
                  </a:ext>
                </a:extLst>
              </a:tr>
              <a:tr h="10793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Насекомые</a:t>
                      </a:r>
                      <a:endParaRPr kumimoji="0" lang="ru-RU" alt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Маленький мужичок, а острый </a:t>
                      </a:r>
                      <a:r>
                        <a:rPr kumimoji="0" lang="ru-RU" altLang="ru-R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топорок</a:t>
                      </a: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Шли </a:t>
                      </a:r>
                      <a:r>
                        <a:rPr kumimoji="0" lang="ru-RU" altLang="ru-R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плотнички</a:t>
                      </a: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 топоров, срубили избу без углов.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958281"/>
                  </a:ext>
                </a:extLst>
              </a:tr>
              <a:tr h="15117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Птицы</a:t>
                      </a:r>
                      <a:endParaRPr kumimoji="0" lang="ru-RU" alt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Шапочка алая, </a:t>
                      </a:r>
                      <a:r>
                        <a:rPr kumimoji="0" lang="ru-RU" altLang="ru-R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жилеточка</a:t>
                      </a: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нетканая, кафтанчик рябенький.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король, а в короне, не гусар, а при шпорах, на часы не заглядывает, а время знает.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835066"/>
                  </a:ext>
                </a:extLst>
              </a:tr>
              <a:tr h="8220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Животные</a:t>
                      </a:r>
                      <a:endParaRPr kumimoji="0" lang="ru-RU" alt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горам, по долам ходит шуба да кафтан.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Маленький шарик под лавкой лежит.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222862"/>
                  </a:ext>
                </a:extLst>
              </a:tr>
              <a:tr h="8412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kumimoji="0" lang="ru-RU" alt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часы, а тикает.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чего не может жить человек? </a:t>
                      </a: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621733"/>
                  </a:ext>
                </a:extLst>
              </a:tr>
            </a:tbl>
          </a:graphicData>
        </a:graphic>
      </p:graphicFrame>
      <p:sp>
        <p:nvSpPr>
          <p:cNvPr id="14440" name="Text Box 104"/>
          <p:cNvSpPr txBox="1">
            <a:spLocks noChangeArrowheads="1"/>
          </p:cNvSpPr>
          <p:nvPr/>
        </p:nvSpPr>
        <p:spPr bwMode="auto">
          <a:xfrm>
            <a:off x="9120190" y="549275"/>
            <a:ext cx="15478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Небо и земля</a:t>
            </a:r>
          </a:p>
        </p:txBody>
      </p:sp>
      <p:sp>
        <p:nvSpPr>
          <p:cNvPr id="14441" name="Text Box 105"/>
          <p:cNvSpPr txBox="1">
            <a:spLocks noChangeArrowheads="1"/>
          </p:cNvSpPr>
          <p:nvPr/>
        </p:nvSpPr>
        <p:spPr bwMode="auto">
          <a:xfrm>
            <a:off x="9120189" y="1196975"/>
            <a:ext cx="9366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Небо</a:t>
            </a:r>
            <a:r>
              <a:rPr lang="ru-RU" altLang="ru-RU" sz="22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endParaRPr lang="ru-RU" altLang="ru-RU" sz="22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42" name="Text Box 106"/>
          <p:cNvSpPr txBox="1">
            <a:spLocks noChangeArrowheads="1"/>
          </p:cNvSpPr>
          <p:nvPr/>
        </p:nvSpPr>
        <p:spPr bwMode="auto">
          <a:xfrm>
            <a:off x="7535864" y="1628775"/>
            <a:ext cx="20161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Сосулька </a:t>
            </a:r>
          </a:p>
        </p:txBody>
      </p:sp>
      <p:sp>
        <p:nvSpPr>
          <p:cNvPr id="14443" name="Text Box 107"/>
          <p:cNvSpPr txBox="1">
            <a:spLocks noChangeArrowheads="1"/>
          </p:cNvSpPr>
          <p:nvPr/>
        </p:nvSpPr>
        <p:spPr bwMode="auto">
          <a:xfrm>
            <a:off x="8040688" y="1989139"/>
            <a:ext cx="1657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Море </a:t>
            </a:r>
          </a:p>
        </p:txBody>
      </p:sp>
      <p:sp>
        <p:nvSpPr>
          <p:cNvPr id="14444" name="Text Box 108"/>
          <p:cNvSpPr txBox="1">
            <a:spLocks noChangeArrowheads="1"/>
          </p:cNvSpPr>
          <p:nvPr/>
        </p:nvSpPr>
        <p:spPr bwMode="auto">
          <a:xfrm>
            <a:off x="9120188" y="2349500"/>
            <a:ext cx="171545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Пчела </a:t>
            </a:r>
          </a:p>
        </p:txBody>
      </p:sp>
      <p:sp>
        <p:nvSpPr>
          <p:cNvPr id="14445" name="Text Box 109"/>
          <p:cNvSpPr txBox="1">
            <a:spLocks noChangeArrowheads="1"/>
          </p:cNvSpPr>
          <p:nvPr/>
        </p:nvSpPr>
        <p:spPr bwMode="auto">
          <a:xfrm>
            <a:off x="5303839" y="3141664"/>
            <a:ext cx="20161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Муравейник </a:t>
            </a:r>
          </a:p>
        </p:txBody>
      </p:sp>
      <p:sp>
        <p:nvSpPr>
          <p:cNvPr id="14446" name="Text Box 110"/>
          <p:cNvSpPr txBox="1">
            <a:spLocks noChangeArrowheads="1"/>
          </p:cNvSpPr>
          <p:nvPr/>
        </p:nvSpPr>
        <p:spPr bwMode="auto">
          <a:xfrm>
            <a:off x="5808664" y="3860800"/>
            <a:ext cx="20161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Курица</a:t>
            </a:r>
            <a:r>
              <a:rPr lang="ru-RU" altLang="ru-RU" sz="22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447" name="Text Box 111"/>
          <p:cNvSpPr txBox="1">
            <a:spLocks noChangeArrowheads="1"/>
          </p:cNvSpPr>
          <p:nvPr/>
        </p:nvSpPr>
        <p:spPr bwMode="auto">
          <a:xfrm>
            <a:off x="8651876" y="4581525"/>
            <a:ext cx="20161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Петух </a:t>
            </a:r>
          </a:p>
        </p:txBody>
      </p:sp>
      <p:sp>
        <p:nvSpPr>
          <p:cNvPr id="14448" name="Text Box 112"/>
          <p:cNvSpPr txBox="1">
            <a:spLocks noChangeArrowheads="1"/>
          </p:cNvSpPr>
          <p:nvPr/>
        </p:nvSpPr>
        <p:spPr bwMode="auto">
          <a:xfrm>
            <a:off x="9551988" y="5013325"/>
            <a:ext cx="863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Овца</a:t>
            </a:r>
            <a:r>
              <a:rPr lang="ru-RU" altLang="ru-RU" sz="22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449" name="Text Box 113"/>
          <p:cNvSpPr txBox="1">
            <a:spLocks noChangeArrowheads="1"/>
          </p:cNvSpPr>
          <p:nvPr/>
        </p:nvSpPr>
        <p:spPr bwMode="auto">
          <a:xfrm>
            <a:off x="8975726" y="5445125"/>
            <a:ext cx="13684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Мышь</a:t>
            </a:r>
            <a:r>
              <a:rPr lang="ru-RU" altLang="ru-RU" sz="22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450" name="Text Box 114"/>
          <p:cNvSpPr txBox="1">
            <a:spLocks noChangeArrowheads="1"/>
          </p:cNvSpPr>
          <p:nvPr/>
        </p:nvSpPr>
        <p:spPr bwMode="auto">
          <a:xfrm>
            <a:off x="6672263" y="5805489"/>
            <a:ext cx="12239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Сердце</a:t>
            </a:r>
            <a:r>
              <a:rPr lang="ru-RU" altLang="ru-RU" sz="22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451" name="Text Box 115"/>
          <p:cNvSpPr txBox="1">
            <a:spLocks noChangeArrowheads="1"/>
          </p:cNvSpPr>
          <p:nvPr/>
        </p:nvSpPr>
        <p:spPr bwMode="auto">
          <a:xfrm>
            <a:off x="8472489" y="6165850"/>
            <a:ext cx="18002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Без имени </a:t>
            </a:r>
          </a:p>
        </p:txBody>
      </p:sp>
    </p:spTree>
    <p:extLst>
      <p:ext uri="{BB962C8B-B14F-4D97-AF65-F5344CB8AC3E}">
        <p14:creationId xmlns:p14="http://schemas.microsoft.com/office/powerpoint/2010/main" val="4993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0" grpId="0"/>
      <p:bldP spid="14441" grpId="0"/>
      <p:bldP spid="14442" grpId="0"/>
      <p:bldP spid="14443" grpId="0"/>
      <p:bldP spid="14444" grpId="0"/>
      <p:bldP spid="14445" grpId="0"/>
      <p:bldP spid="14446" grpId="0"/>
      <p:bldP spid="14447" grpId="0"/>
      <p:bldP spid="14448" grpId="0"/>
      <p:bldP spid="14449" grpId="0"/>
      <p:bldP spid="14450" grpId="0"/>
      <p:bldP spid="144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загадке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можем сказать следующее:</a:t>
            </a:r>
            <a:endParaRPr lang="ru-RU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ЗАГАДКА:</a:t>
            </a:r>
            <a:r>
              <a:rPr lang="ru-RU" sz="3200" u="sng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Краткость,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конкретность.</a:t>
            </a:r>
            <a:endParaRPr lang="ru-RU" sz="32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Иносказательное описание предмета (метафора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итмичность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</a:rPr>
              <a:t>рифмованность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, форма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вопроса.</a:t>
            </a:r>
            <a:endParaRPr lang="ru-RU" sz="32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Alex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352" y="4046219"/>
            <a:ext cx="3354268" cy="213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25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711624" y="620689"/>
            <a:ext cx="7715304" cy="3857625"/>
            <a:chOff x="428596" y="571500"/>
            <a:chExt cx="7715304" cy="3857625"/>
          </a:xfrm>
        </p:grpSpPr>
        <p:pic>
          <p:nvPicPr>
            <p:cNvPr id="7170" name="Picture 2" descr="C:\Documents and Settings\Владелец\Мои документы\Мои рисунки\доска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75" y="571500"/>
              <a:ext cx="7043738" cy="385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642938" y="1000125"/>
              <a:ext cx="7215187" cy="69215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ru-RU" sz="3900" b="1" i="1" spc="50" dirty="0">
                <a:ln w="11430"/>
                <a:solidFill>
                  <a:srgbClr val="FFFFB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28596" y="1214422"/>
              <a:ext cx="7715304" cy="255454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8000" b="1" i="1" spc="50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Отгадайте </a:t>
              </a:r>
              <a:r>
                <a:rPr lang="ru-RU" sz="8000" b="1" i="1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загадки.</a:t>
              </a:r>
              <a:endParaRPr lang="ru-RU" sz="11500" b="1" i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2" name="Picture 7" descr="Картинка 39 из 310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0137" y="4221088"/>
            <a:ext cx="1856981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217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3080" y="188914"/>
            <a:ext cx="7295833" cy="111410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chemeClr val="tx2"/>
                </a:solidFill>
              </a:rPr>
              <a:t/>
            </a:r>
            <a:br>
              <a:rPr lang="ru-RU" altLang="ru-RU" sz="3200" b="1" dirty="0" smtClean="0">
                <a:solidFill>
                  <a:schemeClr val="tx2"/>
                </a:solidFill>
              </a:rPr>
            </a:br>
            <a:r>
              <a:rPr lang="ru-RU" altLang="ru-RU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</a:t>
            </a:r>
            <a:r>
              <a:rPr lang="ru-RU" altLang="ru-RU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5820" y="1943099"/>
            <a:ext cx="9806940" cy="4023361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происхождением и природой загадок.</a:t>
            </a:r>
          </a:p>
          <a:p>
            <a:pPr eaLnBrk="1" hangingPunct="1"/>
            <a:r>
              <a:rPr lang="ru-RU" alt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отгадывать и сочинять загадки. </a:t>
            </a:r>
          </a:p>
          <a:p>
            <a:pPr eaLnBrk="1" hangingPunct="1"/>
            <a:r>
              <a:rPr lang="ru-RU" alt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любовь к устному народному творчеству родного края.</a:t>
            </a:r>
          </a:p>
        </p:txBody>
      </p:sp>
    </p:spTree>
    <p:extLst>
      <p:ext uri="{BB962C8B-B14F-4D97-AF65-F5344CB8AC3E}">
        <p14:creationId xmlns:p14="http://schemas.microsoft.com/office/powerpoint/2010/main" val="30676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55440" y="476672"/>
            <a:ext cx="9468544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36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Как  на  нашей  </a:t>
            </a:r>
            <a:r>
              <a:rPr lang="ru-RU" sz="36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грядке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36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выросли  загадки –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36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сочные  </a:t>
            </a:r>
            <a:r>
              <a:rPr lang="ru-RU" sz="36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да  крупные,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36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вот  такие  круглые.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36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Летом  зеленеют,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36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к  осени  краснеют</a:t>
            </a:r>
            <a:r>
              <a:rPr lang="ru-RU" sz="36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. </a:t>
            </a:r>
          </a:p>
        </p:txBody>
      </p:sp>
      <p:pic>
        <p:nvPicPr>
          <p:cNvPr id="6" name="Picture 3" descr="Помидор-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3792" y="4653136"/>
            <a:ext cx="14414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Помидор-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1945" y="5157192"/>
            <a:ext cx="138413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Документы\Незнайка\multik2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75" y="3357563"/>
            <a:ext cx="200025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4799856" y="4293097"/>
            <a:ext cx="5715040" cy="1054953"/>
          </a:xfrm>
          <a:prstGeom prst="roundRect">
            <a:avLst>
              <a:gd name="adj" fmla="val 6691"/>
            </a:avLst>
          </a:prstGeom>
          <a:ln w="28575"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Помидоры</a:t>
            </a:r>
          </a:p>
        </p:txBody>
      </p:sp>
      <p:pic>
        <p:nvPicPr>
          <p:cNvPr id="10" name="Picture 3" descr="D:\Документы\Незнайка\1244809027_130.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1" y="3392488"/>
            <a:ext cx="2714625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393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063552" y="692696"/>
            <a:ext cx="7286676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44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Шевелились  у  цветка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44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все  четыре  лепестка.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44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Я  сорвать  его  хотел – 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44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Он  вспорхнул  и  улетел.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87888" y="3933056"/>
            <a:ext cx="5715040" cy="1150858"/>
          </a:xfrm>
          <a:prstGeom prst="roundRect">
            <a:avLst>
              <a:gd name="adj" fmla="val 6691"/>
            </a:avLst>
          </a:prstGeom>
          <a:ln w="28575"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Бабочка</a:t>
            </a:r>
          </a:p>
        </p:txBody>
      </p:sp>
      <p:pic>
        <p:nvPicPr>
          <p:cNvPr id="13" name="Picture 12" descr="http://images.clipartpanda.com/butterfly-20clip-20art-Cartoon_Blue_Butterfly_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87182">
            <a:off x="4475849" y="3904326"/>
            <a:ext cx="2876550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D:\Документы\Незнайка\multik2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7538" y="3867151"/>
            <a:ext cx="1687512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D:\Документы\Незнайка\1244809027_130.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2450" y="3933826"/>
            <a:ext cx="22923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13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912" y="2924945"/>
            <a:ext cx="3528392" cy="240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91544" y="620688"/>
            <a:ext cx="750099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4800" b="1" i="1" dirty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48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Сам алый, </a:t>
            </a:r>
            <a:r>
              <a:rPr lang="ru-RU" sz="48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сахарный, кафтан </a:t>
            </a:r>
            <a:r>
              <a:rPr lang="ru-RU" sz="48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зелёный, бархатный.</a:t>
            </a:r>
          </a:p>
        </p:txBody>
      </p:sp>
      <p:pic>
        <p:nvPicPr>
          <p:cNvPr id="4" name="Picture 3" descr="D:\Документы\Незнайка\multik2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229" y="2695693"/>
            <a:ext cx="23495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Документы\Незнайка\1244809027_130.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2827" y="2695693"/>
            <a:ext cx="312102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071664" y="5085185"/>
            <a:ext cx="5715040" cy="1502509"/>
          </a:xfrm>
          <a:prstGeom prst="roundRect">
            <a:avLst>
              <a:gd name="adj" fmla="val 6691"/>
            </a:avLst>
          </a:prstGeom>
          <a:ln w="28575"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Арбуз</a:t>
            </a:r>
          </a:p>
        </p:txBody>
      </p:sp>
    </p:spTree>
    <p:extLst>
      <p:ext uri="{BB962C8B-B14F-4D97-AF65-F5344CB8AC3E}">
        <p14:creationId xmlns:p14="http://schemas.microsoft.com/office/powerpoint/2010/main" val="417782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639616" y="620689"/>
            <a:ext cx="6883426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40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Ну-ка, кто из вас ответит: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40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не огонь, а больно жжёт,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40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не фонарь, а ярко светит,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40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и не пекарь, а печёт?</a:t>
            </a:r>
          </a:p>
          <a:p>
            <a:pPr eaLnBrk="0" hangingPunct="0">
              <a:spcBef>
                <a:spcPct val="20000"/>
              </a:spcBef>
              <a:defRPr/>
            </a:pPr>
            <a:endParaRPr lang="ru-RU" sz="4000" b="1" i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" name="Picture 4" descr="http://img-fotki.yandex.ru/get/22/klen20078.1/0_8ad6_18898049_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776" y="3501009"/>
            <a:ext cx="3406708" cy="302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519936" y="3573016"/>
            <a:ext cx="5715040" cy="1150858"/>
          </a:xfrm>
          <a:prstGeom prst="roundRect">
            <a:avLst>
              <a:gd name="adj" fmla="val 6691"/>
            </a:avLst>
          </a:prstGeom>
          <a:ln w="28575"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Солнце</a:t>
            </a:r>
          </a:p>
        </p:txBody>
      </p:sp>
      <p:pic>
        <p:nvPicPr>
          <p:cNvPr id="5" name="Picture 3" descr="D:\Документы\Незнайка\multik2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6387" y="3178051"/>
            <a:ext cx="200025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Документы\Незнайка\1244809027_130.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3513" y="3212976"/>
            <a:ext cx="2714625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21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927648" y="404665"/>
            <a:ext cx="678661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48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Само  с  кулачок,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48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красный  бочок,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48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потрогаешь  –  гладко,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48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 а откусишь  –  сладко.</a:t>
            </a:r>
          </a:p>
        </p:txBody>
      </p:sp>
      <p:pic>
        <p:nvPicPr>
          <p:cNvPr id="3" name="Picture 39" descr=" 0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7809" y="4005064"/>
            <a:ext cx="2398713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375920" y="4005065"/>
            <a:ext cx="5715040" cy="1246763"/>
          </a:xfrm>
          <a:prstGeom prst="roundRect">
            <a:avLst>
              <a:gd name="adj" fmla="val 6691"/>
            </a:avLst>
          </a:prstGeom>
          <a:ln w="28575"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Яблоко</a:t>
            </a:r>
          </a:p>
        </p:txBody>
      </p:sp>
      <p:pic>
        <p:nvPicPr>
          <p:cNvPr id="5" name="Picture 3" descr="D:\Документы\Незнайка\multik2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75" y="3357563"/>
            <a:ext cx="200025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Документы\Незнайка\1244809027_130.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1" y="3214688"/>
            <a:ext cx="27146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637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143672" y="476672"/>
            <a:ext cx="6381774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44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Чёрный  </a:t>
            </a:r>
            <a:r>
              <a:rPr lang="ru-RU" sz="4400" b="1" i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Ивашка</a:t>
            </a:r>
            <a:r>
              <a:rPr lang="ru-RU" sz="44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,    деревянная  рубашка,             где  </a:t>
            </a:r>
            <a:r>
              <a:rPr lang="ru-RU" sz="44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носом  пройдёт </a:t>
            </a:r>
            <a:r>
              <a:rPr lang="ru-RU" sz="44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–там  </a:t>
            </a:r>
            <a:r>
              <a:rPr lang="ru-RU" sz="44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заметку  кладёт.</a:t>
            </a:r>
            <a:r>
              <a:rPr lang="ru-RU" sz="44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 </a:t>
            </a:r>
          </a:p>
        </p:txBody>
      </p:sp>
      <p:pic>
        <p:nvPicPr>
          <p:cNvPr id="3" name="Picture 3" descr="D:\Документы\Незнайка\multik2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75" y="2996952"/>
            <a:ext cx="2132703" cy="347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Документы\Незнайка\1244809027_130.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1" y="3018421"/>
            <a:ext cx="2894383" cy="369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 rot="7663580">
            <a:off x="5173581" y="2598405"/>
            <a:ext cx="3355975" cy="2955925"/>
            <a:chOff x="2510876" y="2996952"/>
            <a:chExt cx="3429276" cy="2567583"/>
          </a:xfrm>
        </p:grpSpPr>
        <p:pic>
          <p:nvPicPr>
            <p:cNvPr id="6" name="Picture 10" descr="https://pp.vk.me/c619619/v619619755/1fb2/mnNyaCcpTXo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3"/>
            <a:stretch>
              <a:fillRect/>
            </a:stretch>
          </p:blipFill>
          <p:spPr bwMode="auto">
            <a:xfrm>
              <a:off x="2510876" y="2996952"/>
              <a:ext cx="3429275" cy="2567583"/>
            </a:xfrm>
            <a:prstGeom prst="roundRect">
              <a:avLst/>
            </a:prstGeom>
            <a:noFill/>
          </p:spPr>
        </p:pic>
        <p:sp>
          <p:nvSpPr>
            <p:cNvPr id="7" name="Прямоугольный треугольник 6"/>
            <p:cNvSpPr/>
            <p:nvPr/>
          </p:nvSpPr>
          <p:spPr>
            <a:xfrm flipH="1" flipV="1">
              <a:off x="3350293" y="3004934"/>
              <a:ext cx="2592234" cy="1727809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4079776" y="4725144"/>
            <a:ext cx="5715040" cy="1374636"/>
          </a:xfrm>
          <a:prstGeom prst="roundRect">
            <a:avLst>
              <a:gd name="adj" fmla="val 6691"/>
            </a:avLst>
          </a:prstGeom>
          <a:ln w="28575"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Карандаш</a:t>
            </a:r>
          </a:p>
        </p:txBody>
      </p:sp>
    </p:spTree>
    <p:extLst>
      <p:ext uri="{BB962C8B-B14F-4D97-AF65-F5344CB8AC3E}">
        <p14:creationId xmlns:p14="http://schemas.microsoft.com/office/powerpoint/2010/main" val="21006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91544" y="620689"/>
            <a:ext cx="750099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44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Возле низенькой оградки                           лягушонок спит на грядке, весь зелёный, прыщеватый,         а животик беловатый.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87888" y="3284985"/>
            <a:ext cx="5715040" cy="1246763"/>
          </a:xfrm>
          <a:prstGeom prst="roundRect">
            <a:avLst>
              <a:gd name="adj" fmla="val 6691"/>
            </a:avLst>
          </a:prstGeom>
          <a:ln w="28575"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Огурец</a:t>
            </a:r>
          </a:p>
        </p:txBody>
      </p:sp>
      <p:pic>
        <p:nvPicPr>
          <p:cNvPr id="4" name="Picture 14" descr="http://myhappyblog.ru/wp-content/uploads/2010/12/ogure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189040">
            <a:off x="4956107" y="2745280"/>
            <a:ext cx="19431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Документы\Незнайка\multik2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4664" y="3399611"/>
            <a:ext cx="1975073" cy="322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Документы\Незнайка\1244809027_130.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356993"/>
            <a:ext cx="3020378" cy="350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93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207568" y="891540"/>
            <a:ext cx="7622232" cy="3802798"/>
            <a:chOff x="357158" y="571500"/>
            <a:chExt cx="7715304" cy="3857625"/>
          </a:xfrm>
        </p:grpSpPr>
        <p:pic>
          <p:nvPicPr>
            <p:cNvPr id="28674" name="Picture 2" descr="C:\Documents and Settings\Владелец\Мои документы\Мои рисунки\доска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75" y="571500"/>
              <a:ext cx="7043738" cy="385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642938" y="1000125"/>
              <a:ext cx="7215187" cy="69215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ru-RU" sz="3900" b="1" i="1" spc="50" dirty="0">
                <a:ln w="11430"/>
                <a:solidFill>
                  <a:srgbClr val="FFFFB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57158" y="1071546"/>
              <a:ext cx="7715304" cy="280076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8800" b="1" i="1" spc="50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Сочините </a:t>
              </a:r>
              <a:r>
                <a:rPr lang="ru-RU" sz="8800" b="1" i="1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загадки.</a:t>
              </a:r>
              <a:endParaRPr lang="ru-RU" sz="13800" b="1" i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28678" name="Picture 2" descr="http://img-fotki.yandex.ru/get/4404/ladyo2004.110/0_534c7_2f20d33e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5840" y="5013177"/>
            <a:ext cx="2808312" cy="132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882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</a:rPr>
              <a:t>Гипотеза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Знание загадок и умение их разгадывать – это жизненная необходимость.</a:t>
            </a:r>
          </a:p>
        </p:txBody>
      </p:sp>
      <p:pic>
        <p:nvPicPr>
          <p:cNvPr id="4100" name="Picture 4" descr="ре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3429001"/>
            <a:ext cx="1952625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9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927649" y="620689"/>
            <a:ext cx="7215187" cy="3857625"/>
            <a:chOff x="642938" y="571500"/>
            <a:chExt cx="7215187" cy="3857625"/>
          </a:xfrm>
        </p:grpSpPr>
        <p:pic>
          <p:nvPicPr>
            <p:cNvPr id="3074" name="Picture 2" descr="C:\Documents and Settings\Владелец\Мои документы\Мои рисунки\доска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75" y="571500"/>
              <a:ext cx="7043738" cy="385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642938" y="1000125"/>
              <a:ext cx="7215187" cy="69215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ru-RU" sz="3900" b="1" i="1" spc="50" dirty="0">
                <a:ln w="11430"/>
                <a:solidFill>
                  <a:srgbClr val="FFFFB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142976" y="1071546"/>
              <a:ext cx="6121694" cy="280076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8800" b="1" i="1" spc="50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Что такое загадка?</a:t>
              </a:r>
            </a:p>
          </p:txBody>
        </p:sp>
      </p:grpSp>
      <p:pic>
        <p:nvPicPr>
          <p:cNvPr id="3076" name="Picture 7" descr="Картинка 39 из 310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0137" y="4221088"/>
            <a:ext cx="1856981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787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783080" y="1390709"/>
            <a:ext cx="86334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ЗАГАДКА – краткое описание неназванного предмета или явления с помощью каких-либо сходных признаков с другим предметом, на основании которого его надо угадать, проявляя при этом наблюдательность, сообразительность, ум.</a:t>
            </a:r>
            <a:endParaRPr lang="ru-RU" sz="3600" b="1" i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pPr eaLnBrk="0" hangingPunct="0">
              <a:defRPr/>
            </a:pPr>
            <a:endParaRPr lang="ru-RU" sz="4000" b="1" i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" name="Рисунок 8" descr="http://im2-tub-ua.yandex.net/i?id=4798784-43-72&amp;n=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61120" y="4114800"/>
            <a:ext cx="2263139" cy="173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66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711624" y="620689"/>
            <a:ext cx="7715304" cy="3857625"/>
            <a:chOff x="428596" y="571500"/>
            <a:chExt cx="7715304" cy="3857625"/>
          </a:xfrm>
        </p:grpSpPr>
        <p:pic>
          <p:nvPicPr>
            <p:cNvPr id="5122" name="Picture 2" descr="C:\Documents and Settings\Владелец\Мои документы\Мои рисунки\доска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75" y="571500"/>
              <a:ext cx="7043738" cy="385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642938" y="1000125"/>
              <a:ext cx="7215187" cy="69215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ru-RU" sz="3900" b="1" i="1" spc="50" dirty="0">
                <a:ln w="11430"/>
                <a:solidFill>
                  <a:srgbClr val="FFFFB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28596" y="1214422"/>
              <a:ext cx="7715304" cy="255454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6600" b="1" i="1" spc="50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Как построены </a:t>
              </a:r>
              <a:r>
                <a:rPr lang="ru-RU" sz="8800" b="1" i="1" spc="50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загадки?</a:t>
              </a:r>
            </a:p>
          </p:txBody>
        </p:sp>
      </p:grpSp>
      <p:pic>
        <p:nvPicPr>
          <p:cNvPr id="10" name="Picture 7" descr="Картинка 39 из 310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0137" y="4221088"/>
            <a:ext cx="1856981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26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097280" y="897686"/>
            <a:ext cx="989838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i="1" dirty="0">
                <a:ln w="11430"/>
                <a:solidFill>
                  <a:srgbClr val="743A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    </a:t>
            </a:r>
            <a:r>
              <a:rPr lang="ru-RU" sz="48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СПОСОБЫ </a:t>
            </a:r>
            <a:r>
              <a:rPr lang="ru-RU" sz="48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ПОСТРОЕНИЯ </a:t>
            </a:r>
            <a:r>
              <a:rPr lang="ru-RU" sz="48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ЗАГАДОК</a:t>
            </a:r>
            <a:endParaRPr lang="ru-RU" sz="4800" b="1" i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ru-RU" sz="40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1.  Сравнение двух предметов       </a:t>
            </a:r>
          </a:p>
          <a:p>
            <a:pPr>
              <a:defRPr/>
            </a:pPr>
            <a:r>
              <a:rPr lang="ru-RU" sz="40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      или явлений.</a:t>
            </a:r>
            <a:endParaRPr lang="ru-RU" sz="40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pPr marL="742950" indent="-742950">
              <a:defRPr/>
            </a:pPr>
            <a:r>
              <a:rPr lang="ru-RU" sz="40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2.  </a:t>
            </a:r>
            <a:r>
              <a:rPr lang="ru-RU" sz="40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Название </a:t>
            </a:r>
            <a:r>
              <a:rPr lang="ru-RU" sz="40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отдельных </a:t>
            </a:r>
            <a:r>
              <a:rPr lang="ru-RU" sz="4000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признаков</a:t>
            </a:r>
            <a:r>
              <a:rPr lang="ru-RU" sz="40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ru-RU" sz="40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действий </a:t>
            </a:r>
            <a:r>
              <a:rPr lang="ru-RU" sz="40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предметов.</a:t>
            </a:r>
            <a:endParaRPr lang="ru-RU" sz="40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ru-RU" sz="40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3.  Противопоставление </a:t>
            </a:r>
          </a:p>
          <a:p>
            <a:pPr>
              <a:defRPr/>
            </a:pPr>
            <a:r>
              <a:rPr lang="ru-RU" sz="40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      предметов.</a:t>
            </a:r>
            <a:endParaRPr lang="ru-RU" sz="40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pPr eaLnBrk="0" hangingPunct="0">
              <a:defRPr/>
            </a:pPr>
            <a:endParaRPr lang="ru-RU" sz="4000" b="1" i="1" dirty="0">
              <a:ln w="11430"/>
              <a:solidFill>
                <a:srgbClr val="743A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147" name="Picture 7" descr="Рисунок3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1" y="4365104"/>
            <a:ext cx="1594921" cy="165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500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760" y="777241"/>
            <a:ext cx="9281160" cy="51615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 загадок приносило счастье.</a:t>
            </a:r>
          </a:p>
          <a:p>
            <a:pPr marL="0" indent="0" algn="ctr">
              <a:buNone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загадках используется </a:t>
            </a:r>
            <a:r>
              <a:rPr lang="ru-RU" sz="3600" b="1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иносказательная речь</a:t>
            </a:r>
            <a:r>
              <a:rPr lang="ru-RU" sz="3600" b="1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600" b="1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сравнения, иными словами рассказывается явление. </a:t>
            </a:r>
          </a:p>
          <a:p>
            <a:pPr marL="0" indent="0" algn="ctr">
              <a:buNone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Загадывающие старались и стараются спрятать ответ.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 descr="Картинка 39 из 310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37557" y="4061068"/>
            <a:ext cx="1856981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922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загадок:</a:t>
            </a:r>
            <a:endParaRPr lang="ru-RU" sz="4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680" y="1268760"/>
            <a:ext cx="935246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1. Где перечисляются различные признаки: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Кафтан на мне </a:t>
            </a:r>
            <a:r>
              <a:rPr lang="ru-RU" i="1" u="sng" dirty="0">
                <a:solidFill>
                  <a:schemeClr val="accent1">
                    <a:lumMod val="75000"/>
                  </a:schemeClr>
                </a:solidFill>
              </a:rPr>
              <a:t>зеленый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А сердце, как </a:t>
            </a:r>
            <a:r>
              <a:rPr lang="ru-RU" i="1" u="sng" dirty="0">
                <a:solidFill>
                  <a:schemeClr val="accent1">
                    <a:lumMod val="75000"/>
                  </a:schemeClr>
                </a:solidFill>
              </a:rPr>
              <a:t>кумач.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На вкус, как сахар </a:t>
            </a:r>
            <a:r>
              <a:rPr lang="ru-RU" i="1" u="sng" dirty="0">
                <a:solidFill>
                  <a:schemeClr val="accent1">
                    <a:lumMod val="75000"/>
                  </a:schemeClr>
                </a:solidFill>
              </a:rPr>
              <a:t>сладок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А сам похож на </a:t>
            </a:r>
            <a:r>
              <a:rPr lang="ru-RU" i="1" u="sng" dirty="0">
                <a:solidFill>
                  <a:schemeClr val="accent1">
                    <a:lumMod val="75000"/>
                  </a:schemeClr>
                </a:solidFill>
              </a:rPr>
              <a:t>мяч.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2. Краткая характеристика предмета: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Голубая простыня весь свет одевает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(Здесь признак предмета и сравнение.)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3. Сравнение. Отрицательное сравнение.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-Серебряные нити сшивают землю и небо.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-Летит, а не птица, Воет, а не зверь. </a:t>
            </a:r>
            <a:endParaRPr lang="ru-RU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Метафора – свойства живого существа переносятся на неживое.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Под одной крышей четыре братца живут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i="1" u="sng" dirty="0"/>
          </a:p>
        </p:txBody>
      </p:sp>
      <p:pic>
        <p:nvPicPr>
          <p:cNvPr id="4" name="Picture 7" descr="Картинка 39 из 310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3317" y="4221088"/>
            <a:ext cx="1856981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745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927</Words>
  <Application>Microsoft Office PowerPoint</Application>
  <PresentationFormat>Широкоэкранный</PresentationFormat>
  <Paragraphs>194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 Цель урока:</vt:lpstr>
      <vt:lpstr>Гипотеза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Типы загадок:</vt:lpstr>
      <vt:lpstr>Презентация PowerPoint</vt:lpstr>
      <vt:lpstr>                         Виды загадок.</vt:lpstr>
      <vt:lpstr>  </vt:lpstr>
      <vt:lpstr>Загадки о животных</vt:lpstr>
      <vt:lpstr>Загадки о неживой природе</vt:lpstr>
      <vt:lpstr>Загадки о явлениях природы</vt:lpstr>
      <vt:lpstr>Загадки - шутки</vt:lpstr>
      <vt:lpstr>Презентация PowerPoint</vt:lpstr>
      <vt:lpstr> О загадке мы можем сказать следующее: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Пользователь Windows</cp:lastModifiedBy>
  <cp:revision>11</cp:revision>
  <dcterms:created xsi:type="dcterms:W3CDTF">2020-08-20T14:06:43Z</dcterms:created>
  <dcterms:modified xsi:type="dcterms:W3CDTF">2020-09-11T03:51:37Z</dcterms:modified>
</cp:coreProperties>
</file>