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8" r:id="rId3"/>
    <p:sldId id="1405" r:id="rId4"/>
    <p:sldId id="1400" r:id="rId5"/>
    <p:sldId id="1401" r:id="rId6"/>
    <p:sldId id="1402" r:id="rId7"/>
    <p:sldId id="1406" r:id="rId8"/>
    <p:sldId id="1403" r:id="rId9"/>
    <p:sldId id="1404" r:id="rId10"/>
    <p:sldId id="1407" r:id="rId11"/>
    <p:sldId id="1408" r:id="rId12"/>
    <p:sldId id="1409" r:id="rId13"/>
    <p:sldId id="1410" r:id="rId14"/>
    <p:sldId id="1411" r:id="rId15"/>
    <p:sldId id="1423" r:id="rId16"/>
    <p:sldId id="1424" r:id="rId17"/>
    <p:sldId id="1412" r:id="rId18"/>
    <p:sldId id="1413" r:id="rId19"/>
    <p:sldId id="1414" r:id="rId20"/>
    <p:sldId id="1415" r:id="rId21"/>
    <p:sldId id="1416" r:id="rId22"/>
    <p:sldId id="1417" r:id="rId23"/>
    <p:sldId id="1418" r:id="rId24"/>
    <p:sldId id="1419" r:id="rId25"/>
    <p:sldId id="1420" r:id="rId26"/>
    <p:sldId id="1421" r:id="rId27"/>
    <p:sldId id="1422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4" autoAdjust="0"/>
    <p:restoredTop sz="94660"/>
  </p:normalViewPr>
  <p:slideViewPr>
    <p:cSldViewPr snapToGrid="0">
      <p:cViewPr varScale="1">
        <p:scale>
          <a:sx n="43" d="100"/>
          <a:sy n="43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5002-77FC-44FA-A1A3-2AEA67A42A63}" type="datetimeFigureOut">
              <a:rPr lang="ru-RU"/>
              <a:pPr>
                <a:defRPr/>
              </a:pPr>
              <a:t>09.09.2020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840DE-FC86-4EC5-996B-F2B799B3E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54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t>09.09.2020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2644423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 smtClean="0">
                <a:solidFill>
                  <a:sysClr val="window" lastClr="FFFFFF"/>
                </a:solidFill>
              </a:rPr>
              <a:t>Литература</a:t>
            </a:r>
            <a:endParaRPr lang="ru-RU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9238" y="3024899"/>
            <a:ext cx="4968551" cy="164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Пословицы и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поговорки.</a:t>
            </a:r>
            <a:endParaRPr lang="ru-RU" altLang="ru-RU" sz="4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72" y="2429701"/>
            <a:ext cx="3626576" cy="359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6"/>
          <p:cNvSpPr>
            <a:spLocks noChangeArrowheads="1"/>
          </p:cNvSpPr>
          <p:nvPr/>
        </p:nvSpPr>
        <p:spPr bwMode="auto">
          <a:xfrm>
            <a:off x="1524000" y="2941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defTabSz="449263"/>
            <a:r>
              <a:rPr lang="ru-RU" sz="4800" b="1" i="1" spc="15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О важном значении </a:t>
            </a:r>
            <a:r>
              <a:rPr lang="ru-RU" sz="4800" b="1" i="1" spc="15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пословиц.</a:t>
            </a:r>
            <a:endParaRPr lang="ru-RU" sz="4800" b="1" i="1" spc="15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218" name="Rectangle 6"/>
          <p:cNvSpPr>
            <a:spLocks noChangeArrowheads="1"/>
          </p:cNvSpPr>
          <p:nvPr/>
        </p:nvSpPr>
        <p:spPr bwMode="auto">
          <a:xfrm>
            <a:off x="2208214" y="1125538"/>
            <a:ext cx="7991475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- Добрая пословица не в бровь, а прямо в глаз.</a:t>
            </a:r>
          </a:p>
          <a:p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- На пословицу ни суда, ни расправы.</a:t>
            </a:r>
          </a:p>
          <a:p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- На рынке пословицы не купишь.</a:t>
            </a:r>
          </a:p>
          <a:p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- На твою песнь пословица есть.</a:t>
            </a:r>
          </a:p>
          <a:p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- Не всякая пословица при всяком молвится.</a:t>
            </a:r>
          </a:p>
          <a:p>
            <a:r>
              <a:rPr lang="ru-RU" sz="3600" i="1" dirty="0">
                <a:solidFill>
                  <a:schemeClr val="accent1">
                    <a:lumMod val="75000"/>
                  </a:schemeClr>
                </a:solidFill>
              </a:rPr>
              <a:t>- Старая пословица век не сломится.</a:t>
            </a:r>
          </a:p>
        </p:txBody>
      </p:sp>
      <p:pic>
        <p:nvPicPr>
          <p:cNvPr id="9219" name="Picture 7" descr="2184341-5270b3df84a53b11"/>
          <p:cNvPicPr>
            <a:picLocks noChangeAspect="1" noChangeArrowheads="1"/>
          </p:cNvPicPr>
          <p:nvPr/>
        </p:nvPicPr>
        <p:blipFill>
          <a:blip r:embed="rId2" cstate="print"/>
          <a:srcRect b="9003"/>
          <a:stretch>
            <a:fillRect/>
          </a:stretch>
        </p:blipFill>
        <p:spPr bwMode="auto">
          <a:xfrm>
            <a:off x="9214326" y="4942939"/>
            <a:ext cx="2907348" cy="173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174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60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поговорка?</a:t>
            </a:r>
            <a:endParaRPr lang="ru-RU" altLang="ru-RU" sz="6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Поговорка-меткое, яркое народное выражение, часть суждения, без вывода, без заключения: «легок на помине», «ни к селу ни к городу», «хоть шаром покати».</a:t>
            </a:r>
          </a:p>
        </p:txBody>
      </p:sp>
      <p:pic>
        <p:nvPicPr>
          <p:cNvPr id="35844" name="Picture 4" descr="0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749" y="4368800"/>
            <a:ext cx="24479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5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49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  <p:bldP spid="849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4420" y="620689"/>
            <a:ext cx="1019556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u="sng" dirty="0">
                <a:solidFill>
                  <a:schemeClr val="accent1">
                    <a:lumMod val="75000"/>
                  </a:schemeClr>
                </a:solidFill>
              </a:rPr>
              <a:t>Сходство</a:t>
            </a:r>
            <a:r>
              <a:rPr lang="ru-RU" sz="36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u="sng" dirty="0">
                <a:solidFill>
                  <a:schemeClr val="accent1">
                    <a:lumMod val="75000"/>
                  </a:schemeClr>
                </a:solidFill>
              </a:rPr>
              <a:t>пословицы и</a:t>
            </a:r>
            <a:r>
              <a:rPr lang="ru-RU" sz="36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u="sng" dirty="0">
                <a:solidFill>
                  <a:schemeClr val="accent1">
                    <a:lumMod val="75000"/>
                  </a:schemeClr>
                </a:solidFill>
              </a:rPr>
              <a:t>поговорки</a:t>
            </a:r>
            <a:endParaRPr lang="ru-RU" sz="36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-отражение народной мудрости;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-краткость;</a:t>
            </a:r>
          </a:p>
          <a:p>
            <a:pPr algn="just"/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3600" dirty="0" err="1" smtClean="0">
                <a:solidFill>
                  <a:schemeClr val="accent1">
                    <a:lumMod val="75000"/>
                  </a:schemeClr>
                </a:solidFill>
              </a:rPr>
              <a:t>рифмованость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3600" b="1" u="sng" dirty="0">
                <a:solidFill>
                  <a:schemeClr val="accent1">
                    <a:lumMod val="75000"/>
                  </a:schemeClr>
                </a:solidFill>
              </a:rPr>
              <a:t>Различие пословицы и поговорки</a:t>
            </a:r>
            <a:endParaRPr lang="ru-RU" sz="3600" u="sng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ru-RU" sz="3600" b="1" u="sng" dirty="0">
                <a:solidFill>
                  <a:schemeClr val="accent1">
                    <a:lumMod val="75000"/>
                  </a:schemeClr>
                </a:solidFill>
              </a:rPr>
              <a:t>Пословица-</a:t>
            </a:r>
            <a:r>
              <a:rPr lang="ru-RU" sz="3600" u="sng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это целое предложение, как правило, состоит из 2-х частей. В первой части сообщается какая—то мысль, во второй части делается вывод.</a:t>
            </a:r>
          </a:p>
          <a:p>
            <a:pPr algn="just"/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У </a:t>
            </a:r>
            <a:r>
              <a:rPr lang="ru-RU" sz="3600" b="1" u="sng" dirty="0">
                <a:solidFill>
                  <a:schemeClr val="accent1">
                    <a:lumMod val="75000"/>
                  </a:schemeClr>
                </a:solidFill>
              </a:rPr>
              <a:t>поговорки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нет законченного суждения: она лишь его часть. В поговорке скорее выражено отношение человека к чему-либо, его чувства.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   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69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4" descr="pzm01b"/>
          <p:cNvPicPr>
            <a:picLocks noChangeAspect="1" noChangeArrowheads="1"/>
          </p:cNvPicPr>
          <p:nvPr/>
        </p:nvPicPr>
        <p:blipFill>
          <a:blip r:embed="rId2" cstate="print"/>
          <a:srcRect t="6400"/>
          <a:stretch>
            <a:fillRect/>
          </a:stretch>
        </p:blipFill>
        <p:spPr bwMode="auto">
          <a:xfrm>
            <a:off x="2063751" y="1125538"/>
            <a:ext cx="49688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Text Box 9"/>
          <p:cNvSpPr txBox="1">
            <a:spLocks noChangeArrowheads="1"/>
          </p:cNvSpPr>
          <p:nvPr/>
        </p:nvSpPr>
        <p:spPr bwMode="auto">
          <a:xfrm>
            <a:off x="5951984" y="3357563"/>
            <a:ext cx="5317996" cy="2677656"/>
          </a:xfrm>
          <a:prstGeom prst="rect">
            <a:avLst/>
          </a:prstGeom>
          <a:solidFill>
            <a:srgbClr val="E5CBB1"/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ctr" defTabSz="449263"/>
            <a:r>
              <a:rPr lang="ru-RU" sz="2400" b="1" i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Первоначально пословицы и поговорки входили в состав небольших рассказов о каких-нибудь событиях и представляли метко и кратко обобщение того, о чём шла речь в </a:t>
            </a:r>
            <a:r>
              <a:rPr lang="ru-RU" sz="2200" b="1" i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произведении.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524000" y="294115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defTabSz="449263"/>
            <a:r>
              <a:rPr lang="ru-RU" sz="4800" b="1" i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Битый небитого </a:t>
            </a:r>
            <a:r>
              <a:rPr lang="ru-RU" sz="4800" b="1" i="1" spc="1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везёт.</a:t>
            </a:r>
            <a:endParaRPr lang="ru-RU" sz="4800" b="1" i="1" spc="1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88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Восстановите пословицы, используя поговорки.</a:t>
            </a:r>
          </a:p>
        </p:txBody>
      </p:sp>
      <p:sp>
        <p:nvSpPr>
          <p:cNvPr id="83974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992313" y="1557338"/>
            <a:ext cx="4038600" cy="452596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►"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Поговорки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ступе воду толочь.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нашим и вашим.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Чудеса в решете.</a:t>
            </a:r>
          </a:p>
        </p:txBody>
      </p:sp>
      <p:sp>
        <p:nvSpPr>
          <p:cNvPr id="83975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175375" y="1600201"/>
            <a:ext cx="4191000" cy="4498975"/>
          </a:xfrm>
        </p:spPr>
        <p:txBody>
          <a:bodyPr/>
          <a:lstStyle/>
          <a:p>
            <a:pPr eaLnBrk="1" hangingPunct="1">
              <a:buFont typeface="Arial" charset="0"/>
              <a:buChar char="►"/>
              <a:defRPr/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Пословицы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ступе воду толочь- вода будет.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 нашим и вашим за копейку спляшем.</a:t>
            </a:r>
          </a:p>
          <a:p>
            <a:pPr eaLnBrk="1" hangingPunct="1">
              <a:buFont typeface="Arial" charset="0"/>
              <a:buChar char="►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Чудеса в решете: дыр много. А вылезти некуда.</a:t>
            </a:r>
          </a:p>
        </p:txBody>
      </p:sp>
      <p:pic>
        <p:nvPicPr>
          <p:cNvPr id="83977" name="Picture 9" descr="natur0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6020" y="3616326"/>
            <a:ext cx="3131820" cy="246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55106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3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39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9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39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39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39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3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3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39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4" grpId="0" build="p"/>
      <p:bldP spid="839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5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Определите смысл поговорок.</a:t>
            </a: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1690688"/>
            <a:ext cx="8229600" cy="5167313"/>
          </a:xfrm>
        </p:spPr>
        <p:txBody>
          <a:bodyPr/>
          <a:lstStyle/>
          <a:p>
            <a:pPr lvl="2" algn="ctr">
              <a:defRPr/>
            </a:pPr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</a:rPr>
              <a:t>«Рвет и мечет»</a:t>
            </a:r>
          </a:p>
          <a:p>
            <a:pPr algn="ctr" eaLnBrk="1" hangingPunct="1">
              <a:defRPr/>
            </a:pPr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</a:rPr>
              <a:t>«При царе Горохе»</a:t>
            </a:r>
          </a:p>
          <a:p>
            <a:pPr algn="ctr" eaLnBrk="1" hangingPunct="1">
              <a:defRPr/>
            </a:pPr>
            <a:r>
              <a:rPr lang="ru-RU" sz="5400" b="1" i="1" dirty="0">
                <a:solidFill>
                  <a:schemeClr val="accent1">
                    <a:lumMod val="75000"/>
                  </a:schemeClr>
                </a:solidFill>
              </a:rPr>
              <a:t>«Медведь на ухо наступил»</a:t>
            </a:r>
          </a:p>
        </p:txBody>
      </p:sp>
      <p:pic>
        <p:nvPicPr>
          <p:cNvPr id="46084" name="Picture 4" descr="Scan100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4274344"/>
            <a:ext cx="3384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01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9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9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9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9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/>
      <p:bldP spid="44953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.</a:t>
            </a:r>
          </a:p>
        </p:txBody>
      </p:sp>
      <p:sp>
        <p:nvSpPr>
          <p:cNvPr id="80901" name="Rectangle 5"/>
          <p:cNvSpPr>
            <a:spLocks noGrp="1" noChangeArrowheads="1"/>
          </p:cNvSpPr>
          <p:nvPr>
            <p:ph idx="1"/>
          </p:nvPr>
        </p:nvSpPr>
        <p:spPr>
          <a:xfrm>
            <a:off x="1981200" y="1382751"/>
            <a:ext cx="8218488" cy="4925974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«Рвет и мечет»-говорят о человеке, который возмущается чем-то и эмоционально выражает это возмущение.</a:t>
            </a:r>
          </a:p>
          <a:p>
            <a:pPr algn="just" eaLnBrk="1" hangingPunct="1"/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 царе Горохе»-так говорят о том, что было очень давно и неизвестно, было ли это вообще.</a:t>
            </a:r>
          </a:p>
          <a:p>
            <a:pPr algn="just" eaLnBrk="1" hangingPunct="1"/>
            <a:r>
              <a:rPr lang="ru-RU" altLang="ru-RU" sz="36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«Медведь на ухо наступил»-говорят о человеке, у которого нет слуха.</a:t>
            </a:r>
          </a:p>
        </p:txBody>
      </p:sp>
      <p:pic>
        <p:nvPicPr>
          <p:cNvPr id="47108" name="Picture 9" descr="cif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4894690"/>
            <a:ext cx="194468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0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09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809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Определите, все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ли пословицы про ум, учение?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Корень учения горек, да плод сладок.</a:t>
            </a:r>
          </a:p>
          <a:p>
            <a:pPr eaLnBrk="1" hangingPunct="1"/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Человек неученый, что топор </a:t>
            </a:r>
            <a:r>
              <a:rPr lang="ru-RU" altLang="ru-RU" sz="4400" b="1" dirty="0" err="1" smtClean="0">
                <a:solidFill>
                  <a:schemeClr val="accent1">
                    <a:lumMod val="75000"/>
                  </a:schemeClr>
                </a:solidFill>
              </a:rPr>
              <a:t>неточеный</a:t>
            </a:r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eaLnBrk="1" hangingPunct="1"/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Правда в воде не  тонет, в огне не горит.</a:t>
            </a:r>
          </a:p>
          <a:p>
            <a:pPr eaLnBrk="1" hangingPunct="1"/>
            <a:r>
              <a:rPr lang="ru-RU" altLang="ru-RU" sz="4400" b="1" dirty="0" smtClean="0">
                <a:solidFill>
                  <a:schemeClr val="accent1">
                    <a:lumMod val="75000"/>
                  </a:schemeClr>
                </a:solidFill>
              </a:rPr>
              <a:t>По одежке встречают, по уму провожают.</a:t>
            </a:r>
          </a:p>
        </p:txBody>
      </p:sp>
    </p:spTree>
    <p:extLst>
      <p:ext uri="{BB962C8B-B14F-4D97-AF65-F5344CB8AC3E}">
        <p14:creationId xmlns:p14="http://schemas.microsoft.com/office/powerpoint/2010/main" val="46542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7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7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8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  <p:bldP spid="8704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Определите, все ли пословицы про лентяя(выбрать лишнее):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Люди пашут, а он руками машет.</a:t>
            </a:r>
          </a:p>
          <a:p>
            <a:pPr eaLnBrk="1" hangingPunct="1"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чужой каравай рот не разевай.</a:t>
            </a:r>
          </a:p>
          <a:p>
            <a:pPr eaLnBrk="1" hangingPunct="1"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День гуляет, два больной, а на третий выходной.</a:t>
            </a:r>
          </a:p>
          <a:p>
            <a:pPr eaLnBrk="1" hangingPunct="1"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Как волка ни корми, все в лес смотрит.</a:t>
            </a:r>
          </a:p>
          <a:p>
            <a:pPr eaLnBrk="1" hangingPunct="1">
              <a:defRPr/>
            </a:pP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Словами и туда и сюда, а делом никуда.</a:t>
            </a:r>
          </a:p>
        </p:txBody>
      </p:sp>
    </p:spTree>
    <p:extLst>
      <p:ext uri="{BB962C8B-B14F-4D97-AF65-F5344CB8AC3E}">
        <p14:creationId xmlns:p14="http://schemas.microsoft.com/office/powerpoint/2010/main" val="406120289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1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6" dur="1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100" fill="hold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/>
      <p:bldP spid="860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431780" cy="97631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Определите, какая пословица из какой басни.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1981200" y="1341439"/>
            <a:ext cx="4040188" cy="4789487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«Сильнее кошки зверя нет»</a:t>
            </a:r>
          </a:p>
          <a:p>
            <a:pPr eaLnBrk="1" hangingPunct="1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«А Васька слушает да ест»</a:t>
            </a:r>
          </a:p>
          <a:p>
            <a:pPr eaLnBrk="1" hangingPunct="1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«У сильного всегда бессильный виноват»</a:t>
            </a:r>
          </a:p>
          <a:p>
            <a:pPr eaLnBrk="1" hangingPunct="1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«Слона-то я и не приметил»</a:t>
            </a:r>
          </a:p>
          <a:p>
            <a:pPr eaLnBrk="1" hangingPunct="1"/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«А воз и ныне там»</a:t>
            </a:r>
          </a:p>
        </p:txBody>
      </p:sp>
      <p:sp>
        <p:nvSpPr>
          <p:cNvPr id="8806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490495" y="1341129"/>
            <a:ext cx="4526910" cy="3886507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басня «Кот и повар»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басня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«Мышь и Крыса»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 басня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«Любопытный»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  басня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altLang="ru-RU" b="1" dirty="0" err="1">
                <a:solidFill>
                  <a:schemeClr val="accent1">
                    <a:lumMod val="75000"/>
                  </a:schemeClr>
                </a:solidFill>
              </a:rPr>
              <a:t>Лебедь,Щука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 и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  Рак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</a:rPr>
              <a:t>»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басня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«Волк и Ягненок»</a:t>
            </a:r>
          </a:p>
        </p:txBody>
      </p:sp>
      <p:sp>
        <p:nvSpPr>
          <p:cNvPr id="88071" name="Line 7"/>
          <p:cNvSpPr>
            <a:spLocks noChangeShapeType="1"/>
          </p:cNvSpPr>
          <p:nvPr/>
        </p:nvSpPr>
        <p:spPr bwMode="auto">
          <a:xfrm>
            <a:off x="5157313" y="1680538"/>
            <a:ext cx="1297931" cy="5975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72" name="Line 8"/>
          <p:cNvSpPr>
            <a:spLocks noChangeShapeType="1"/>
          </p:cNvSpPr>
          <p:nvPr/>
        </p:nvSpPr>
        <p:spPr bwMode="auto">
          <a:xfrm flipV="1">
            <a:off x="5157314" y="1773559"/>
            <a:ext cx="1333181" cy="6775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8074" name="Line 10"/>
          <p:cNvSpPr>
            <a:spLocks noChangeShapeType="1"/>
          </p:cNvSpPr>
          <p:nvPr/>
        </p:nvSpPr>
        <p:spPr bwMode="auto">
          <a:xfrm flipV="1">
            <a:off x="4795024" y="2883217"/>
            <a:ext cx="1695471" cy="15326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5374888" y="3308698"/>
            <a:ext cx="1115607" cy="85496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" name="Picture 6" descr="Scan1006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777" y="5227636"/>
            <a:ext cx="3652203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ne 10"/>
          <p:cNvSpPr>
            <a:spLocks noChangeShapeType="1"/>
          </p:cNvSpPr>
          <p:nvPr/>
        </p:nvSpPr>
        <p:spPr bwMode="auto">
          <a:xfrm flipV="1">
            <a:off x="5374888" y="3308697"/>
            <a:ext cx="1584713" cy="191893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6607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56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8" grpId="0"/>
      <p:bldP spid="880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</a:t>
            </a:r>
          </a:p>
        </p:txBody>
      </p:sp>
      <p:pic>
        <p:nvPicPr>
          <p:cNvPr id="5126" name="Picture 6" descr="1359056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39" y="4083334"/>
            <a:ext cx="2896395" cy="192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971020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4110481"/>
            <a:ext cx="3040380" cy="189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Rectangle 12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красоту и ценность русских пословиц и поговорок;</a:t>
            </a:r>
          </a:p>
          <a:p>
            <a:pPr eaLnBrk="1" hangingPunct="1">
              <a:defRPr/>
            </a:pPr>
            <a:r>
              <a:rPr lang="ru-RU" sz="36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аучить пользоваться пословицами и поговорками в речи.</a:t>
            </a:r>
          </a:p>
        </p:txBody>
      </p:sp>
    </p:spTree>
    <p:extLst>
      <p:ext uri="{BB962C8B-B14F-4D97-AF65-F5344CB8AC3E}">
        <p14:creationId xmlns:p14="http://schemas.microsoft.com/office/powerpoint/2010/main" val="386925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4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3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ChangeArrowheads="1"/>
          </p:cNvSpPr>
          <p:nvPr/>
        </p:nvSpPr>
        <p:spPr bwMode="auto">
          <a:xfrm>
            <a:off x="1524000" y="-75216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defTabSz="449263"/>
            <a:r>
              <a:rPr lang="ru-RU" sz="4800" b="1" i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Отгадай пословицу по </a:t>
            </a:r>
            <a:r>
              <a:rPr lang="ru-RU" sz="4800" b="1" i="1" spc="1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иллюстрации.</a:t>
            </a:r>
            <a:endParaRPr lang="ru-RU" sz="4800" b="1" i="1" spc="1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2" name="Text Box 9"/>
          <p:cNvSpPr txBox="1">
            <a:spLocks noChangeArrowheads="1"/>
          </p:cNvSpPr>
          <p:nvPr/>
        </p:nvSpPr>
        <p:spPr bwMode="auto">
          <a:xfrm>
            <a:off x="6232104" y="2708921"/>
            <a:ext cx="4718393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ctr" defTabSz="449263"/>
            <a:r>
              <a:rPr lang="ru-RU" sz="5400" b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Семь раз отмерь – один раз отрежь.</a:t>
            </a:r>
            <a:endParaRPr lang="ru-RU" sz="5400" b="1" spc="1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Liberation Serif" pitchFamily="18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img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1544" y="1494444"/>
            <a:ext cx="3773016" cy="517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56041" y="1873405"/>
            <a:ext cx="3761383" cy="4718901"/>
          </a:xfrm>
          <a:prstGeom prst="rect">
            <a:avLst/>
          </a:prstGeom>
        </p:spPr>
      </p:pic>
      <p:sp>
        <p:nvSpPr>
          <p:cNvPr id="18433" name="Rectangle 6"/>
          <p:cNvSpPr>
            <a:spLocks noChangeArrowheads="1"/>
          </p:cNvSpPr>
          <p:nvPr/>
        </p:nvSpPr>
        <p:spPr bwMode="auto">
          <a:xfrm>
            <a:off x="1524000" y="-167551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defTabSz="449263"/>
            <a:r>
              <a:rPr lang="ru-RU" sz="5400" b="1" i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Отгадай пословицу по </a:t>
            </a:r>
            <a:r>
              <a:rPr lang="ru-RU" sz="5400" b="1" i="1" spc="1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иллюстрации.</a:t>
            </a:r>
            <a:endParaRPr lang="ru-RU" sz="5400" b="1" i="1" spc="1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55" name="Text Box 9"/>
          <p:cNvSpPr txBox="1">
            <a:spLocks noChangeArrowheads="1"/>
          </p:cNvSpPr>
          <p:nvPr/>
        </p:nvSpPr>
        <p:spPr bwMode="auto">
          <a:xfrm>
            <a:off x="2051825" y="2852937"/>
            <a:ext cx="4043780" cy="230832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ctr" defTabSz="449263"/>
            <a:r>
              <a:rPr lang="ru-RU" sz="4800" b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Терпенье и труд всё перетрут.</a:t>
            </a:r>
            <a:endParaRPr lang="ru-RU" sz="4800" b="1" spc="1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Liberation Serif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6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7548" y="1586776"/>
            <a:ext cx="4339452" cy="2058248"/>
          </a:xfrm>
          <a:prstGeom prst="rect">
            <a:avLst/>
          </a:prstGeom>
        </p:spPr>
      </p:pic>
      <p:sp>
        <p:nvSpPr>
          <p:cNvPr id="19457" name="Rectangle 6"/>
          <p:cNvSpPr>
            <a:spLocks noChangeArrowheads="1"/>
          </p:cNvSpPr>
          <p:nvPr/>
        </p:nvSpPr>
        <p:spPr bwMode="auto">
          <a:xfrm>
            <a:off x="1524000" y="-167550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defTabSz="449263"/>
            <a:r>
              <a:rPr lang="ru-RU" sz="5400" b="1" i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Отгадай пословицу по </a:t>
            </a:r>
            <a:r>
              <a:rPr lang="ru-RU" sz="5400" b="1" i="1" spc="1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иллюстрации.</a:t>
            </a:r>
            <a:endParaRPr lang="ru-RU" sz="5400" b="1" i="1" spc="1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1895707" y="1873405"/>
            <a:ext cx="4070841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ctr" defTabSz="449263"/>
            <a:r>
              <a:rPr lang="ru-RU" sz="4800" b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Без </a:t>
            </a:r>
            <a:r>
              <a:rPr lang="ru-RU" sz="4800" b="1" spc="1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труда </a:t>
            </a:r>
            <a:r>
              <a:rPr lang="ru-RU" sz="4800" b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не вынешь и рыбку из пруда.</a:t>
            </a:r>
            <a:endParaRPr lang="ru-RU" sz="4800" b="1" spc="1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Liberation Serif" pitchFamily="18" charset="0"/>
              <a:cs typeface="Arial" panose="020B0604020202020204" pitchFamily="34" charset="0"/>
            </a:endParaRPr>
          </a:p>
        </p:txBody>
      </p:sp>
      <p:pic>
        <p:nvPicPr>
          <p:cNvPr id="7" name="Рисунок 6" descr="img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7648" y="3861050"/>
            <a:ext cx="4299352" cy="227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9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ChangeArrowheads="1"/>
          </p:cNvSpPr>
          <p:nvPr/>
        </p:nvSpPr>
        <p:spPr bwMode="auto">
          <a:xfrm>
            <a:off x="1003610" y="294115"/>
            <a:ext cx="96643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 defTabSz="449263"/>
            <a:r>
              <a:rPr lang="ru-RU" sz="4800" b="1" i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«Закончи пословицу</a:t>
            </a:r>
            <a:r>
              <a:rPr lang="ru-RU" sz="4800" b="1" i="1" spc="1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4800" b="1" i="1" spc="1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5" name="Picture 5" descr="2444811"/>
          <p:cNvPicPr>
            <a:picLocks noChangeAspect="1" noChangeArrowheads="1"/>
          </p:cNvPicPr>
          <p:nvPr/>
        </p:nvPicPr>
        <p:blipFill>
          <a:blip r:embed="rId2" cstate="print"/>
          <a:srcRect l="3380" t="2286" r="65941" b="51651"/>
          <a:stretch>
            <a:fillRect/>
          </a:stretch>
        </p:blipFill>
        <p:spPr bwMode="auto">
          <a:xfrm>
            <a:off x="1792521" y="1494444"/>
            <a:ext cx="3241675" cy="359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6" descr="2444811"/>
          <p:cNvPicPr>
            <a:picLocks noChangeAspect="1" noChangeArrowheads="1"/>
          </p:cNvPicPr>
          <p:nvPr/>
        </p:nvPicPr>
        <p:blipFill>
          <a:blip r:embed="rId2" cstate="print"/>
          <a:srcRect l="3416" t="50685" r="65941" b="3831"/>
          <a:stretch>
            <a:fillRect/>
          </a:stretch>
        </p:blipFill>
        <p:spPr bwMode="auto">
          <a:xfrm>
            <a:off x="6383338" y="2492376"/>
            <a:ext cx="32131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55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2444811"/>
          <p:cNvPicPr>
            <a:picLocks noChangeAspect="1" noChangeArrowheads="1"/>
          </p:cNvPicPr>
          <p:nvPr/>
        </p:nvPicPr>
        <p:blipFill>
          <a:blip r:embed="rId2" cstate="print"/>
          <a:srcRect l="35553" t="2286" r="33162" b="51385"/>
          <a:stretch>
            <a:fillRect/>
          </a:stretch>
        </p:blipFill>
        <p:spPr bwMode="auto">
          <a:xfrm>
            <a:off x="2495551" y="1125538"/>
            <a:ext cx="3286125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6"/>
          <p:cNvSpPr>
            <a:spLocks noChangeArrowheads="1"/>
          </p:cNvSpPr>
          <p:nvPr/>
        </p:nvSpPr>
        <p:spPr bwMode="auto">
          <a:xfrm>
            <a:off x="1003610" y="294115"/>
            <a:ext cx="96643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 defTabSz="449263"/>
            <a:r>
              <a:rPr lang="ru-RU" sz="4800" b="1" i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«Закончи пословицу</a:t>
            </a:r>
            <a:r>
              <a:rPr lang="ru-RU" sz="4800" b="1" i="1" spc="1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4800" b="1" i="1" spc="1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22" name="Picture 6" descr="2444811"/>
          <p:cNvPicPr>
            <a:picLocks noChangeAspect="1" noChangeArrowheads="1"/>
          </p:cNvPicPr>
          <p:nvPr/>
        </p:nvPicPr>
        <p:blipFill>
          <a:blip r:embed="rId2" cstate="print"/>
          <a:srcRect l="35539" t="50349" r="33142" b="3250"/>
          <a:stretch>
            <a:fillRect/>
          </a:stretch>
        </p:blipFill>
        <p:spPr bwMode="auto">
          <a:xfrm>
            <a:off x="6527800" y="2276476"/>
            <a:ext cx="3221038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002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2444811"/>
          <p:cNvPicPr>
            <a:picLocks noChangeAspect="1" noChangeArrowheads="1"/>
          </p:cNvPicPr>
          <p:nvPr/>
        </p:nvPicPr>
        <p:blipFill>
          <a:blip r:embed="rId2" cstate="print"/>
          <a:srcRect l="68156" t="3336" r="558" b="51335"/>
          <a:stretch>
            <a:fillRect/>
          </a:stretch>
        </p:blipFill>
        <p:spPr bwMode="auto">
          <a:xfrm>
            <a:off x="2067274" y="1125112"/>
            <a:ext cx="3562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6"/>
          <p:cNvSpPr>
            <a:spLocks noChangeArrowheads="1"/>
          </p:cNvSpPr>
          <p:nvPr/>
        </p:nvSpPr>
        <p:spPr bwMode="auto">
          <a:xfrm>
            <a:off x="959005" y="294115"/>
            <a:ext cx="97089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 defTabSz="449263"/>
            <a:r>
              <a:rPr lang="ru-RU" sz="4800" b="1" i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«Закончи пословицу</a:t>
            </a:r>
            <a:r>
              <a:rPr lang="ru-RU" sz="4800" b="1" i="1" spc="1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4800" b="1" i="1" spc="1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844" name="Picture 4" descr="2444811"/>
          <p:cNvPicPr>
            <a:picLocks noChangeAspect="1" noChangeArrowheads="1"/>
          </p:cNvPicPr>
          <p:nvPr/>
        </p:nvPicPr>
        <p:blipFill>
          <a:blip r:embed="rId2" cstate="print"/>
          <a:srcRect l="67920" t="50365" r="885" b="3433"/>
          <a:stretch>
            <a:fillRect/>
          </a:stretch>
        </p:blipFill>
        <p:spPr bwMode="auto">
          <a:xfrm>
            <a:off x="6456364" y="2133601"/>
            <a:ext cx="34178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1236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959005" y="294115"/>
            <a:ext cx="97089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 defTabSz="449263"/>
            <a:r>
              <a:rPr lang="ru-RU" sz="4800" b="1" i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«Закончи пословицу</a:t>
            </a:r>
            <a:r>
              <a:rPr lang="ru-RU" sz="4800" b="1" i="1" spc="1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4800" b="1" i="1" spc="1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7" name="Picture 5" descr="2444812"/>
          <p:cNvPicPr>
            <a:picLocks noChangeAspect="1" noChangeArrowheads="1"/>
          </p:cNvPicPr>
          <p:nvPr/>
        </p:nvPicPr>
        <p:blipFill>
          <a:blip r:embed="rId2" cstate="print"/>
          <a:srcRect l="2672" t="3612" r="65254" b="49402"/>
          <a:stretch>
            <a:fillRect/>
          </a:stretch>
        </p:blipFill>
        <p:spPr bwMode="auto">
          <a:xfrm>
            <a:off x="2495551" y="1125539"/>
            <a:ext cx="3389313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6" descr="2444812"/>
          <p:cNvPicPr>
            <a:picLocks noChangeAspect="1" noChangeArrowheads="1"/>
          </p:cNvPicPr>
          <p:nvPr/>
        </p:nvPicPr>
        <p:blipFill>
          <a:blip r:embed="rId2" cstate="print"/>
          <a:srcRect l="2397" t="50969" r="64970" b="1620"/>
          <a:stretch>
            <a:fillRect/>
          </a:stretch>
        </p:blipFill>
        <p:spPr bwMode="auto">
          <a:xfrm>
            <a:off x="6469063" y="2349500"/>
            <a:ext cx="33528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4381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ETAIL_PICTURE__829617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68008" y="1124744"/>
            <a:ext cx="4148392" cy="5301208"/>
          </a:xfrm>
          <a:prstGeom prst="rect">
            <a:avLst/>
          </a:prstGeom>
        </p:spPr>
      </p:pic>
      <p:sp>
        <p:nvSpPr>
          <p:cNvPr id="36866" name="Rectangle 6"/>
          <p:cNvSpPr>
            <a:spLocks noChangeArrowheads="1"/>
          </p:cNvSpPr>
          <p:nvPr/>
        </p:nvSpPr>
        <p:spPr bwMode="auto">
          <a:xfrm>
            <a:off x="1524000" y="247950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defTabSz="449263"/>
            <a:r>
              <a:rPr lang="ru-RU" sz="5400" b="1" i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5400" b="1" i="1" spc="15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адание</a:t>
            </a:r>
            <a:r>
              <a:rPr lang="ru-RU" sz="5400" b="1" i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ru-RU" sz="5400" b="1" i="1" spc="1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524000" y="2564905"/>
            <a:ext cx="4292408" cy="2554545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 algn="ctr" defTabSz="449263"/>
            <a:r>
              <a:rPr lang="ru-RU" sz="3200" b="1" spc="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Liberation Serif" pitchFamily="18" charset="0"/>
                <a:cs typeface="Arial" panose="020B0604020202020204" pitchFamily="34" charset="0"/>
              </a:rPr>
              <a:t>Написать сочинение-миниатюру с использованием одной пословицы.</a:t>
            </a:r>
            <a:endParaRPr lang="ru-RU" sz="3200" b="1" spc="15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Liberation Serif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65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4562" y="620713"/>
            <a:ext cx="4993957" cy="550545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Самым знаменитым собирателем пословиц и поговорок является Владимир Иванович Даль</a:t>
            </a:r>
          </a:p>
          <a:p>
            <a:pPr marL="0" indent="0" algn="ctr" eaLnBrk="1" hangingPunct="1">
              <a:buNone/>
              <a:defRPr/>
            </a:pP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(1801-1872). Всю жизнь он посвятил собиранию и систематизации пословиц.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20712"/>
            <a:ext cx="40782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14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sl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4781" y="1196975"/>
            <a:ext cx="49149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6"/>
          <p:cNvSpPr>
            <a:spLocks noChangeArrowheads="1"/>
          </p:cNvSpPr>
          <p:nvPr/>
        </p:nvSpPr>
        <p:spPr bwMode="auto">
          <a:xfrm>
            <a:off x="1524000" y="247949"/>
            <a:ext cx="9144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5400" b="1" i="1" spc="150" dirty="0">
                <a:solidFill>
                  <a:schemeClr val="accent1">
                    <a:lumMod val="50000"/>
                  </a:schemeClr>
                </a:solidFill>
              </a:rPr>
              <a:t>Владимир Иванович Даль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20240" y="4140496"/>
            <a:ext cx="89839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/>
            <a:r>
              <a:rPr lang="ru-RU" sz="2800" b="1" i="1" spc="150" dirty="0">
                <a:solidFill>
                  <a:schemeClr val="accent1">
                    <a:lumMod val="50000"/>
                  </a:schemeClr>
                </a:solidFill>
              </a:rPr>
              <a:t>Был морским офицером, прилежным студентом университета, отважным воином и талантливым хирургом, чиновником, популярным писателем и выдающимся учёным.</a:t>
            </a:r>
          </a:p>
        </p:txBody>
      </p:sp>
    </p:spTree>
    <p:extLst>
      <p:ext uri="{BB962C8B-B14F-4D97-AF65-F5344CB8AC3E}">
        <p14:creationId xmlns:p14="http://schemas.microsoft.com/office/powerpoint/2010/main" val="387944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9"/>
          <p:cNvSpPr txBox="1">
            <a:spLocks noChangeArrowheads="1"/>
          </p:cNvSpPr>
          <p:nvPr/>
        </p:nvSpPr>
        <p:spPr bwMode="auto">
          <a:xfrm>
            <a:off x="2308860" y="1211581"/>
            <a:ext cx="365760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/>
            <a:r>
              <a:rPr lang="ru-RU" sz="3600" b="1" i="1" spc="1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Словарь содержит более 200 тысяч слов о жилищах, хозяйстве, утвари, религии, обычаях.</a:t>
            </a:r>
          </a:p>
        </p:txBody>
      </p:sp>
      <p:pic>
        <p:nvPicPr>
          <p:cNvPr id="6146" name="Picture 3" descr="97853730480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9340" y="1211582"/>
            <a:ext cx="4091940" cy="50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079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4" descr="01-136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5040" y="708659"/>
            <a:ext cx="2681286" cy="3225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5" descr="0fb1768971f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2039" y="1268415"/>
            <a:ext cx="2878137" cy="325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poslovitsyi-russkogo-naroda_4920817"/>
          <p:cNvPicPr>
            <a:picLocks noChangeAspect="1" noChangeArrowheads="1"/>
          </p:cNvPicPr>
          <p:nvPr/>
        </p:nvPicPr>
        <p:blipFill>
          <a:blip r:embed="rId4" cstate="print"/>
          <a:srcRect l="17836" r="17836"/>
          <a:stretch>
            <a:fillRect/>
          </a:stretch>
        </p:blipFill>
        <p:spPr bwMode="auto">
          <a:xfrm>
            <a:off x="7680325" y="2276475"/>
            <a:ext cx="27368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365761" y="5084765"/>
            <a:ext cx="701802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49263"/>
            <a:r>
              <a:rPr lang="ru-RU" sz="3200" b="1" i="1" spc="1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Сборник включает в себя 36 тысяч пословиц, поговорок, скороговорок, </a:t>
            </a:r>
            <a:r>
              <a:rPr lang="ru-RU" sz="3200" b="1" i="1" spc="15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200" b="1" i="1" spc="15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примет, загадок.</a:t>
            </a:r>
          </a:p>
        </p:txBody>
      </p:sp>
    </p:spTree>
    <p:extLst>
      <p:ext uri="{BB962C8B-B14F-4D97-AF65-F5344CB8AC3E}">
        <p14:creationId xmlns:p14="http://schemas.microsoft.com/office/powerpoint/2010/main" val="18169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88913"/>
            <a:ext cx="8435975" cy="5937250"/>
          </a:xfrm>
        </p:spPr>
        <p:txBody>
          <a:bodyPr/>
          <a:lstStyle/>
          <a:p>
            <a:pPr lvl="4" eaLnBrk="1" hangingPunct="1">
              <a:buFont typeface="Wingdings" panose="05000000000000000000" pitchFamily="2" charset="2"/>
              <a:buNone/>
              <a:defRPr/>
            </a:pPr>
            <a:r>
              <a:rPr lang="ru-RU" smtClean="0"/>
              <a:t>:</a:t>
            </a:r>
          </a:p>
        </p:txBody>
      </p:sp>
      <p:sp>
        <p:nvSpPr>
          <p:cNvPr id="78875" name="Rectangle 27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692150"/>
            <a:ext cx="5181600" cy="548481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</a:rPr>
              <a:t>В.И.Далю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 адресованы слова </a:t>
            </a:r>
            <a:r>
              <a:rPr lang="ru-RU" sz="4400" b="1" dirty="0" err="1" smtClean="0">
                <a:solidFill>
                  <a:schemeClr val="accent1">
                    <a:lumMod val="75000"/>
                  </a:schemeClr>
                </a:solidFill>
              </a:rPr>
              <a:t>А.С.Пушкина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: «Что за роскошь, что за смысл, какой толк в каждой поговорке нашей! Что за золото!»</a:t>
            </a:r>
          </a:p>
        </p:txBody>
      </p:sp>
      <p:pic>
        <p:nvPicPr>
          <p:cNvPr id="78876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692150"/>
            <a:ext cx="4176713" cy="522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23445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8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8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88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1" grpId="0" build="p"/>
      <p:bldP spid="7887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 txBox="1">
            <a:spLocks/>
          </p:cNvSpPr>
          <p:nvPr/>
        </p:nvSpPr>
        <p:spPr>
          <a:xfrm>
            <a:off x="2452662" y="642918"/>
            <a:ext cx="7000924" cy="55292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SzPct val="200000"/>
              <a:defRPr/>
            </a:pPr>
            <a:r>
              <a:rPr lang="ru-RU" sz="4400" b="1" i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Поговорка – цветочек,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SzPct val="200000"/>
              <a:defRPr/>
            </a:pPr>
            <a:r>
              <a:rPr lang="ru-RU" sz="4400" b="1" i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Пословица - ягодка.</a:t>
            </a:r>
          </a:p>
        </p:txBody>
      </p:sp>
      <p:pic>
        <p:nvPicPr>
          <p:cNvPr id="5" name="Picture 1" descr="C:\Documents and Settings\Ильдар\Мои документы\ягода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56680" y="2840360"/>
            <a:ext cx="7992888" cy="25725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73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6000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пословица?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850" y="1341439"/>
            <a:ext cx="8229600" cy="4530725"/>
          </a:xfrm>
        </p:spPr>
        <p:txBody>
          <a:bodyPr/>
          <a:lstStyle/>
          <a:p>
            <a:pPr algn="ctr" eaLnBrk="1" hangingPunct="1">
              <a:defRPr/>
            </a:pPr>
            <a:endParaRPr lang="ru-RU" sz="4400" b="1" i="1" dirty="0" smtClean="0"/>
          </a:p>
          <a:p>
            <a:pPr algn="ctr" eaLnBrk="1" hangingPunct="1">
              <a:defRPr/>
            </a:pPr>
            <a:r>
              <a:rPr lang="ru-RU" sz="4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Краткое </a:t>
            </a:r>
            <a:r>
              <a:rPr lang="ru-RU" sz="4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мудрое изречение, содержащее законченную мысль.</a:t>
            </a:r>
          </a:p>
        </p:txBody>
      </p:sp>
      <p:pic>
        <p:nvPicPr>
          <p:cNvPr id="6151" name="Picture 7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753556"/>
            <a:ext cx="3352800" cy="31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4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027170"/>
            <a:ext cx="3089910" cy="2431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6541002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950"/>
                            </p:stCondLst>
                            <p:childTnLst>
                              <p:par>
                                <p:cTn id="1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709</Words>
  <Application>Microsoft Office PowerPoint</Application>
  <PresentationFormat>Широкоэкранный</PresentationFormat>
  <Paragraphs>93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Narrow</vt:lpstr>
      <vt:lpstr>Calibri</vt:lpstr>
      <vt:lpstr>Calibri Light</vt:lpstr>
      <vt:lpstr>Liberation Serif</vt:lpstr>
      <vt:lpstr>Times New Roman</vt:lpstr>
      <vt:lpstr>Wingdings</vt:lpstr>
      <vt:lpstr>Тема Office</vt:lpstr>
      <vt:lpstr>Презентация PowerPoint</vt:lpstr>
      <vt:lpstr> Цели урока: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такое пословица?</vt:lpstr>
      <vt:lpstr>Презентация PowerPoint</vt:lpstr>
      <vt:lpstr>Что такое поговорка?</vt:lpstr>
      <vt:lpstr>Презентация PowerPoint</vt:lpstr>
      <vt:lpstr>Презентация PowerPoint</vt:lpstr>
      <vt:lpstr>Восстановите пословицы, используя поговорки.</vt:lpstr>
      <vt:lpstr>Определите смысл поговорок.</vt:lpstr>
      <vt:lpstr>.</vt:lpstr>
      <vt:lpstr>Определите, все ли пословицы про ум, учение?</vt:lpstr>
      <vt:lpstr>Определите, все ли пословицы про лентяя(выбрать лишнее):</vt:lpstr>
      <vt:lpstr>Определите, какая пословица из какой басни.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 Windows</cp:lastModifiedBy>
  <cp:revision>12</cp:revision>
  <dcterms:created xsi:type="dcterms:W3CDTF">2020-08-20T14:06:43Z</dcterms:created>
  <dcterms:modified xsi:type="dcterms:W3CDTF">2020-09-09T04:09:33Z</dcterms:modified>
</cp:coreProperties>
</file>